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8" r:id="rId3"/>
    <p:sldId id="383" r:id="rId4"/>
    <p:sldId id="392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91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6860A"/>
    <a:srgbClr val="66CCFF"/>
    <a:srgbClr val="66FFFF"/>
    <a:srgbClr val="CCFFFF"/>
    <a:srgbClr val="CCECFF"/>
    <a:srgbClr val="E2B3FF"/>
    <a:srgbClr val="FF5050"/>
    <a:srgbClr val="00FFFF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3" autoAdjust="0"/>
    <p:restoredTop sz="98284" autoAdjust="0"/>
  </p:normalViewPr>
  <p:slideViewPr>
    <p:cSldViewPr>
      <p:cViewPr varScale="1">
        <p:scale>
          <a:sx n="80" d="100"/>
          <a:sy n="80" d="100"/>
        </p:scale>
        <p:origin x="-16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50AB1B-5E99-4D6F-B8DB-AE5BEDE4A3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370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C10D10-3A09-4140-9FEF-91FDC28CE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0177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DF54F3-4670-487D-888F-3C3D7E0310B1}" type="slidenum">
              <a:rPr lang="en-US"/>
              <a:pPr/>
              <a:t>1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6040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5A136-011A-4FBE-A14A-6EEDE3B8462E}" type="slidenum">
              <a:rPr lang="en-US"/>
              <a:pPr/>
              <a:t>2</a:t>
            </a:fld>
            <a:endParaRPr lang="en-US"/>
          </a:p>
        </p:txBody>
      </p:sp>
      <p:sp>
        <p:nvSpPr>
          <p:cNvPr id="6318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792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4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8/10/2008 6:36 PM</a:t>
            </a:r>
            <a:endParaRPr lang="en-US" dirty="0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0" y="6400800"/>
            <a:ext cx="1828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5555" name="Rectangle 19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Rectangle 20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Rectangle 21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Rectangle 22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Rectangle 23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0" name="Rectangle 24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A50BF2-5A28-49F1-BB54-1FAD5EC38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5313" y="228600"/>
            <a:ext cx="2009775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5878513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8467F0-A9BA-46D0-9A8E-768D82581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0216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394335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0150" y="1295400"/>
            <a:ext cx="3944938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B8B061F-F07C-4E2D-A236-E3C89B93FD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accent2"/>
              </a:buClr>
              <a:defRPr/>
            </a:lvl3pPr>
            <a:lvl4pPr>
              <a:buClr>
                <a:srgbClr val="00B050"/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8/10/2008 6:34 PM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FD4350-6E95-49E8-B6F5-55F9504967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94335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0150" y="1295400"/>
            <a:ext cx="3944938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BF4B02-1193-40E0-8183-0DDACEEC0A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D5F11D-F875-45BF-9AE0-996A58D823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8/10/2008 6:40 PM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E896C7-DA15-4C47-B958-969C5E81E6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F1DAB9-2219-44BF-8228-FBED7D297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B63B0D-A450-44A9-BF00-2E856003B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804068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r>
              <a:rPr lang="en-US" dirty="0" smtClean="0"/>
              <a:t>8/10/2008 6:38 PM</a:t>
            </a:r>
            <a:endParaRPr lang="en-US" dirty="0"/>
          </a:p>
        </p:txBody>
      </p:sp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kumimoji="0" lang="en-US" sz="1200" b="1">
                <a:solidFill>
                  <a:schemeClr val="tx2"/>
                </a:solidFill>
              </a:rPr>
              <a:t>Slide </a:t>
            </a:r>
            <a:fld id="{5FEBDC86-74C6-4FA2-A467-7D15B0EFA968}" type="slidenum">
              <a:rPr kumimoji="0" lang="en-US" sz="1200" b="1">
                <a:solidFill>
                  <a:schemeClr val="tx2"/>
                </a:solidFill>
              </a:rPr>
              <a:pPr algn="l"/>
              <a:t>‹#›</a:t>
            </a:fld>
            <a:endParaRPr kumimoji="0" lang="en-US" sz="1200" b="1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11430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B050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Set 1</a:t>
            </a:r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162800" cy="1752600"/>
          </a:xfrm>
        </p:spPr>
        <p:txBody>
          <a:bodyPr/>
          <a:lstStyle/>
          <a:p>
            <a:r>
              <a:rPr lang="en-US" dirty="0"/>
              <a:t>Part </a:t>
            </a:r>
            <a:r>
              <a:rPr lang="en-US" dirty="0" smtClean="0"/>
              <a:t>B: Understanding Visual Studio and .NET – Structure and Terminology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/>
          <a:p>
            <a:r>
              <a:rPr lang="en-US" dirty="0" smtClean="0"/>
              <a:t>1/16/2010  12:04 PM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IDE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8/10/2008 6:34 PM</a:t>
            </a:r>
            <a:endParaRPr lang="en-US" dirty="0"/>
          </a:p>
        </p:txBody>
      </p:sp>
      <p:graphicFrame>
        <p:nvGraphicFramePr>
          <p:cNvPr id="7516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295400" y="1295400"/>
          <a:ext cx="6728653" cy="5227960"/>
        </p:xfrm>
        <a:graphic>
          <a:graphicData uri="http://schemas.openxmlformats.org/presentationml/2006/ole">
            <p:oleObj spid="_x0000_s751620" name="Document" r:id="rId3" imgW="6547645" imgH="508816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Compiling &amp; Running a VB Application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8040688" cy="5334000"/>
          </a:xfrm>
        </p:spPr>
        <p:txBody>
          <a:bodyPr/>
          <a:lstStyle/>
          <a:p>
            <a:r>
              <a:rPr lang="en-US" dirty="0" smtClean="0"/>
              <a:t>You will create a project made up of many files</a:t>
            </a:r>
          </a:p>
          <a:p>
            <a:r>
              <a:rPr lang="en-US" dirty="0" smtClean="0"/>
              <a:t>The project will be contained within a solution</a:t>
            </a:r>
          </a:p>
          <a:p>
            <a:r>
              <a:rPr lang="en-US" dirty="0" smtClean="0"/>
              <a:t>The compiler builds (translates) your VB source code into an intermediate language (</a:t>
            </a:r>
            <a:r>
              <a:rPr lang="en-US" dirty="0" smtClean="0">
                <a:solidFill>
                  <a:srgbClr val="F6860A"/>
                </a:solidFill>
              </a:rPr>
              <a:t>MSIL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r>
              <a:rPr lang="en-US" dirty="0" smtClean="0"/>
              <a:t>The result of this translation is packaged into a special container called an </a:t>
            </a:r>
            <a:r>
              <a:rPr lang="en-US" dirty="0" smtClean="0">
                <a:solidFill>
                  <a:srgbClr val="F6860A"/>
                </a:solidFill>
              </a:rPr>
              <a:t>Assembly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Assembly is an (almost) ready to execute file with either a .</a:t>
            </a:r>
            <a:r>
              <a:rPr lang="en-US" dirty="0" err="1" smtClean="0"/>
              <a:t>dll</a:t>
            </a:r>
            <a:r>
              <a:rPr lang="en-US" dirty="0" smtClean="0"/>
              <a:t> or .exe extension</a:t>
            </a:r>
          </a:p>
          <a:p>
            <a:r>
              <a:rPr lang="en-US" dirty="0" smtClean="0"/>
              <a:t>The Assembly is </a:t>
            </a:r>
            <a:r>
              <a:rPr lang="en-US" dirty="0" smtClean="0">
                <a:solidFill>
                  <a:srgbClr val="F6860A"/>
                </a:solidFill>
              </a:rPr>
              <a:t>managed</a:t>
            </a:r>
            <a:r>
              <a:rPr lang="en-US" dirty="0" smtClean="0"/>
              <a:t> by the CLR</a:t>
            </a:r>
          </a:p>
          <a:p>
            <a:r>
              <a:rPr lang="en-US" sz="2000" dirty="0" smtClean="0"/>
              <a:t>(to be discussed in more detail in Lecture Set 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 6:34 PM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Compiling and Running an Application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1/16/2010 12:08 PM</a:t>
            </a:r>
            <a:endParaRPr lang="en-US" dirty="0"/>
          </a:p>
        </p:txBody>
      </p:sp>
      <p:graphicFrame>
        <p:nvGraphicFramePr>
          <p:cNvPr id="75264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47800" y="1295400"/>
          <a:ext cx="6986183" cy="5225832"/>
        </p:xfrm>
        <a:graphic>
          <a:graphicData uri="http://schemas.openxmlformats.org/presentationml/2006/ole">
            <p:oleObj spid="_x0000_s752644" name="Microsoft Visio 2000/2002 Drawing" r:id="rId3" imgW="5246834" imgH="4104115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297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 to Visual Studio, .NET, &amp; the IDE</a:t>
            </a:r>
          </a:p>
          <a:p>
            <a:r>
              <a:rPr lang="en-US" dirty="0" smtClean="0"/>
              <a:t>Understand basic terminology – Visual Studio, .NET.  Solutions, Projects, Applications, etc.</a:t>
            </a:r>
          </a:p>
          <a:p>
            <a:r>
              <a:rPr lang="en-US" dirty="0" smtClean="0"/>
              <a:t>Learn </a:t>
            </a:r>
            <a:r>
              <a:rPr lang="en-US" dirty="0"/>
              <a:t>how to create new Solutions, new Applications/Projects</a:t>
            </a:r>
          </a:p>
          <a:p>
            <a:r>
              <a:rPr lang="en-US" dirty="0" smtClean="0"/>
              <a:t>General navigation around the Solution Explorer and Forms and applications windows in the Visual Studio IDE</a:t>
            </a:r>
          </a:p>
          <a:p>
            <a:r>
              <a:rPr lang="en-US" dirty="0" smtClean="0"/>
              <a:t>Compiling and running programs</a:t>
            </a:r>
          </a:p>
          <a:p>
            <a:r>
              <a:rPr lang="en-US" dirty="0" smtClean="0"/>
              <a:t>This will be presented in the first lab - </a:t>
            </a:r>
            <a:r>
              <a:rPr lang="en-US" dirty="0" smtClean="0">
                <a:solidFill>
                  <a:srgbClr val="FF0000"/>
                </a:solidFill>
              </a:rPr>
              <a:t>LIVE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1/15/2010 6:34 PM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Visual Studio, .NET, and the IDE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8040688" cy="5029200"/>
          </a:xfrm>
        </p:spPr>
        <p:txBody>
          <a:bodyPr/>
          <a:lstStyle/>
          <a:p>
            <a:r>
              <a:rPr lang="en-US" dirty="0" smtClean="0">
                <a:solidFill>
                  <a:srgbClr val="F6860A"/>
                </a:solidFill>
              </a:rPr>
              <a:t>Visual Studio 2012 </a:t>
            </a:r>
            <a:r>
              <a:rPr lang="en-US" dirty="0" smtClean="0"/>
              <a:t>is a suite of products that includes the </a:t>
            </a:r>
            <a:r>
              <a:rPr lang="en-US" dirty="0" smtClean="0">
                <a:solidFill>
                  <a:srgbClr val="F6860A"/>
                </a:solidFill>
              </a:rPr>
              <a:t>.NET Framework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6860A"/>
                </a:solidFill>
              </a:rPr>
              <a:t>Integrated Development Environment (IDE) </a:t>
            </a:r>
            <a:r>
              <a:rPr lang="en-US" dirty="0" smtClean="0"/>
              <a:t>you will be using</a:t>
            </a:r>
          </a:p>
          <a:p>
            <a:r>
              <a:rPr lang="en-US" dirty="0" smtClean="0"/>
              <a:t>The .NET Framework supports four programming languages </a:t>
            </a:r>
          </a:p>
          <a:p>
            <a:pPr lvl="1"/>
            <a:r>
              <a:rPr lang="en-US" dirty="0" smtClean="0"/>
              <a:t>Visual Basic, Visual C#, Visual C++, Visual J#</a:t>
            </a:r>
          </a:p>
          <a:p>
            <a:pPr lvl="1"/>
            <a:r>
              <a:rPr lang="en-US" dirty="0" smtClean="0"/>
              <a:t>Also COBOL, with more to come</a:t>
            </a:r>
          </a:p>
          <a:p>
            <a:r>
              <a:rPr lang="en-US" dirty="0" smtClean="0"/>
              <a:t>The Visual Studio IDE is your </a:t>
            </a:r>
            <a:r>
              <a:rPr lang="en-US" dirty="0" smtClean="0">
                <a:solidFill>
                  <a:srgbClr val="F6860A"/>
                </a:solidFill>
              </a:rPr>
              <a:t>interface</a:t>
            </a:r>
            <a:r>
              <a:rPr lang="en-US" dirty="0" smtClean="0"/>
              <a:t> to .NET   -- it is used to develop applications in any of the supported programming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12:05 PM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F#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8/10/2008 6:34 PM</a:t>
            </a:r>
            <a:endParaRPr lang="en-US" dirty="0"/>
          </a:p>
        </p:txBody>
      </p:sp>
      <p:pic>
        <p:nvPicPr>
          <p:cNvPr id="7577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8744" y="19812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.NET Framework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 common set of services that can be used when programming in any supported language</a:t>
            </a:r>
          </a:p>
          <a:p>
            <a:r>
              <a:rPr lang="en-US" dirty="0" smtClean="0"/>
              <a:t>Enables you to write programs that run on any operating system on any hardware platform</a:t>
            </a:r>
          </a:p>
          <a:p>
            <a:r>
              <a:rPr lang="en-US" dirty="0" smtClean="0"/>
              <a:t>Main components …</a:t>
            </a:r>
          </a:p>
          <a:p>
            <a:pPr lvl="1"/>
            <a:r>
              <a:rPr lang="en-US" dirty="0" smtClean="0"/>
              <a:t>.NET Framework Class Library (FCL)</a:t>
            </a:r>
          </a:p>
          <a:p>
            <a:pPr lvl="1"/>
            <a:r>
              <a:rPr lang="en-US" dirty="0" smtClean="0"/>
              <a:t>Common Language Runtime (CLR)</a:t>
            </a:r>
          </a:p>
          <a:p>
            <a:pPr lvl="1"/>
            <a:r>
              <a:rPr lang="en-US" dirty="0" smtClean="0"/>
              <a:t>We will learn a lot more about these in a bit and explain the rest of the terms in the next slide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1/16/2010 12:06 PM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.NET Framework (raising the bar)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12:07 PM</a:t>
            </a:r>
            <a:endParaRPr lang="en-US" dirty="0"/>
          </a:p>
        </p:txBody>
      </p:sp>
      <p:graphicFrame>
        <p:nvGraphicFramePr>
          <p:cNvPr id="6942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371600" y="1524000"/>
          <a:ext cx="6477000" cy="4893489"/>
        </p:xfrm>
        <a:graphic>
          <a:graphicData uri="http://schemas.openxmlformats.org/presentationml/2006/ole">
            <p:oleObj spid="_x0000_s694276" name="Microsoft Visio 2000/2002 Drawing" r:id="rId3" imgW="4675475" imgH="3532756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>
                <a:solidFill>
                  <a:srgbClr val="0070C0"/>
                </a:solidFill>
              </a:rPr>
              <a:t>Introduction to </a:t>
            </a:r>
            <a:r>
              <a:rPr lang="en-US" dirty="0" smtClean="0">
                <a:solidFill>
                  <a:srgbClr val="0070C0"/>
                </a:solidFill>
              </a:rPr>
              <a:t>the Framework Class Library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files of pre-written code organized as classes </a:t>
            </a:r>
          </a:p>
          <a:p>
            <a:r>
              <a:rPr lang="en-US" dirty="0" smtClean="0"/>
              <a:t>The classes themselves are organized (grouped) into Java-like </a:t>
            </a:r>
            <a:r>
              <a:rPr lang="en-US" i="1" dirty="0" smtClean="0"/>
              <a:t>packages</a:t>
            </a:r>
            <a:r>
              <a:rPr lang="en-US" dirty="0" smtClean="0"/>
              <a:t> called </a:t>
            </a:r>
            <a:r>
              <a:rPr lang="en-US" i="1" dirty="0" smtClean="0"/>
              <a:t>namespaces</a:t>
            </a:r>
          </a:p>
          <a:p>
            <a:r>
              <a:rPr lang="en-US" dirty="0" smtClean="0"/>
              <a:t>The groupings are done according to the functionality of the classes</a:t>
            </a:r>
          </a:p>
          <a:p>
            <a:r>
              <a:rPr lang="en-US" dirty="0" smtClean="0"/>
              <a:t>There are many classes and many namespaces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8/10/2008 6:34 PM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021638" cy="677863"/>
          </a:xfrm>
        </p:spPr>
        <p:txBody>
          <a:bodyPr/>
          <a:lstStyle/>
          <a:p>
            <a:r>
              <a:rPr lang="en-US" sz="1800" dirty="0" smtClean="0">
                <a:solidFill>
                  <a:srgbClr val="0070C0"/>
                </a:solidFill>
              </a:rPr>
              <a:t>Introduction to </a:t>
            </a:r>
            <a:br>
              <a:rPr lang="en-US" sz="1800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The Common Language Runtime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5181600"/>
          </a:xfrm>
        </p:spPr>
        <p:txBody>
          <a:bodyPr/>
          <a:lstStyle/>
          <a:p>
            <a:r>
              <a:rPr lang="en-US" dirty="0" smtClean="0"/>
              <a:t>The CLR manages the execution of .NET programs </a:t>
            </a:r>
            <a:r>
              <a:rPr lang="en-US" dirty="0" smtClean="0">
                <a:solidFill>
                  <a:srgbClr val="F6860A"/>
                </a:solidFill>
              </a:rPr>
              <a:t>(called managed code)</a:t>
            </a:r>
          </a:p>
          <a:p>
            <a:r>
              <a:rPr lang="en-US" dirty="0" smtClean="0"/>
              <a:t>Coordinates essential functions …</a:t>
            </a:r>
          </a:p>
          <a:p>
            <a:pPr lvl="1"/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Code execution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Other services</a:t>
            </a:r>
          </a:p>
          <a:p>
            <a:r>
              <a:rPr lang="en-US" dirty="0" smtClean="0">
                <a:solidFill>
                  <a:srgbClr val="F6860A"/>
                </a:solidFill>
              </a:rPr>
              <a:t>Common Type System (CTS) </a:t>
            </a:r>
            <a:r>
              <a:rPr lang="en-US" dirty="0" smtClean="0"/>
              <a:t>is a component of the CLR that ensures that all .NET applications use the same basic data types regardless of the language they are coded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12:07 PM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>
                <a:solidFill>
                  <a:srgbClr val="0070C0"/>
                </a:solidFill>
              </a:rPr>
              <a:t>Introduction to </a:t>
            </a:r>
            <a:br>
              <a:rPr lang="en-US" sz="18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The Integrated Development Environment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040688" cy="5105400"/>
          </a:xfrm>
        </p:spPr>
        <p:txBody>
          <a:bodyPr/>
          <a:lstStyle/>
          <a:p>
            <a:r>
              <a:rPr lang="en-US" dirty="0" smtClean="0"/>
              <a:t>The IDE is the interface between the programmer and the .NET tools he or she uses</a:t>
            </a:r>
          </a:p>
          <a:p>
            <a:r>
              <a:rPr lang="en-US" dirty="0" smtClean="0"/>
              <a:t>Includes design components for Console, Web, and Windows development (to name a few)</a:t>
            </a:r>
          </a:p>
          <a:p>
            <a:r>
              <a:rPr lang="en-US" dirty="0" smtClean="0"/>
              <a:t>Includes an editor for all .NET languages as well as XML and HTML</a:t>
            </a:r>
          </a:p>
          <a:p>
            <a:r>
              <a:rPr lang="en-US" dirty="0" smtClean="0"/>
              <a:t>Includes a comprehensive set of tools for forms design and code organization</a:t>
            </a:r>
          </a:p>
          <a:p>
            <a:pPr lvl="1"/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Attributes (aka properties or data stores or …)</a:t>
            </a:r>
          </a:p>
          <a:p>
            <a:r>
              <a:rPr lang="en-US" dirty="0" smtClean="0"/>
              <a:t>Many other features (some shown next)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8/10/2008 6:34 PM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34362</TotalTime>
  <Words>584</Words>
  <Application>Microsoft Office PowerPoint</Application>
  <PresentationFormat>On-screen Show (4:3)</PresentationFormat>
  <Paragraphs>70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Blends</vt:lpstr>
      <vt:lpstr>Microsoft Visio 2000/2002 Drawing</vt:lpstr>
      <vt:lpstr>Document</vt:lpstr>
      <vt:lpstr>Lecture Set 1</vt:lpstr>
      <vt:lpstr>Objectives</vt:lpstr>
      <vt:lpstr>Visual Studio, .NET, and the IDE</vt:lpstr>
      <vt:lpstr>F#</vt:lpstr>
      <vt:lpstr>The .NET Framework</vt:lpstr>
      <vt:lpstr>The .NET Framework (raising the bar)</vt:lpstr>
      <vt:lpstr>Introduction to the Framework Class Library</vt:lpstr>
      <vt:lpstr>Introduction to  The Common Language Runtime </vt:lpstr>
      <vt:lpstr>Introduction to  The Integrated Development Environment</vt:lpstr>
      <vt:lpstr>The IDE</vt:lpstr>
      <vt:lpstr>Compiling &amp; Running a VB Application</vt:lpstr>
      <vt:lpstr>Compiling and Running an Application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Course Technology</dc:creator>
  <cp:lastModifiedBy>Frank L Friedman</cp:lastModifiedBy>
  <cp:revision>1012</cp:revision>
  <cp:lastPrinted>2009-04-22T19:24:48Z</cp:lastPrinted>
  <dcterms:created xsi:type="dcterms:W3CDTF">2001-01-01T00:26:29Z</dcterms:created>
  <dcterms:modified xsi:type="dcterms:W3CDTF">2016-01-02T17:32:59Z</dcterms:modified>
</cp:coreProperties>
</file>