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9" r:id="rId2"/>
  </p:sldMasterIdLst>
  <p:notesMasterIdLst>
    <p:notesMasterId r:id="rId40"/>
  </p:notesMasterIdLst>
  <p:handoutMasterIdLst>
    <p:handoutMasterId r:id="rId41"/>
  </p:handoutMasterIdLst>
  <p:sldIdLst>
    <p:sldId id="256" r:id="rId3"/>
    <p:sldId id="370" r:id="rId4"/>
    <p:sldId id="371" r:id="rId5"/>
    <p:sldId id="372" r:id="rId6"/>
    <p:sldId id="373" r:id="rId7"/>
    <p:sldId id="374" r:id="rId8"/>
    <p:sldId id="403" r:id="rId9"/>
    <p:sldId id="375" r:id="rId10"/>
    <p:sldId id="377" r:id="rId11"/>
    <p:sldId id="378" r:id="rId12"/>
    <p:sldId id="299" r:id="rId13"/>
    <p:sldId id="404" r:id="rId14"/>
    <p:sldId id="405" r:id="rId15"/>
    <p:sldId id="406" r:id="rId16"/>
    <p:sldId id="402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  <p:sldId id="391" r:id="rId29"/>
    <p:sldId id="392" r:id="rId30"/>
    <p:sldId id="393" r:id="rId31"/>
    <p:sldId id="394" r:id="rId32"/>
    <p:sldId id="395" r:id="rId33"/>
    <p:sldId id="396" r:id="rId34"/>
    <p:sldId id="401" r:id="rId35"/>
    <p:sldId id="397" r:id="rId36"/>
    <p:sldId id="398" r:id="rId37"/>
    <p:sldId id="399" r:id="rId38"/>
    <p:sldId id="400" r:id="rId3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hlink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00"/>
    <a:srgbClr val="33CC33"/>
    <a:srgbClr val="66CCFF"/>
    <a:srgbClr val="66FFFF"/>
    <a:srgbClr val="CCFFFF"/>
    <a:srgbClr val="CCECFF"/>
    <a:srgbClr val="F0C2E7"/>
    <a:srgbClr val="3399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7" autoAdjust="0"/>
    <p:restoredTop sz="94710" autoAdjust="0"/>
  </p:normalViewPr>
  <p:slideViewPr>
    <p:cSldViewPr>
      <p:cViewPr varScale="1">
        <p:scale>
          <a:sx n="77" d="100"/>
          <a:sy n="77" d="100"/>
        </p:scale>
        <p:origin x="-163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5025F0A0-7F58-47AF-BFCE-38C62CEFA9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4620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3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78726D70-7748-41EF-BBCF-0698BE708C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1128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B8A1B-48B5-45AD-A914-0D8D9148B210}" type="slidenum">
              <a:rPr lang="en-US"/>
              <a:pPr/>
              <a:t>1</a:t>
            </a:fld>
            <a:endParaRPr lang="en-US"/>
          </a:p>
        </p:txBody>
      </p:sp>
      <p:sp>
        <p:nvSpPr>
          <p:cNvPr id="6010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8134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1C3C1A-7555-43BF-B9DA-A4F5583C608B}" type="slidenum">
              <a:rPr lang="en-US"/>
              <a:pPr/>
              <a:t>11</a:t>
            </a:fld>
            <a:endParaRPr lang="en-US"/>
          </a:p>
        </p:txBody>
      </p:sp>
      <p:sp>
        <p:nvSpPr>
          <p:cNvPr id="60211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4764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35FDE-D075-4058-8FD5-7F857D9D4B6B}" type="slidenum">
              <a:rPr lang="en-US"/>
              <a:pPr/>
              <a:t>12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39818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641B93-E63F-43C3-A24E-C662338C9045}" type="slidenum">
              <a:rPr lang="en-US"/>
              <a:pPr/>
              <a:t>13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34855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B3E163-672A-49B7-8B44-6A8A0591DC27}" type="slidenum">
              <a:rPr lang="en-US"/>
              <a:pPr/>
              <a:t>14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727036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E2405-742D-47A2-A885-08B68F5A333E}" type="slidenum">
              <a:rPr lang="en-US"/>
              <a:pPr/>
              <a:t>16</a:t>
            </a:fld>
            <a:endParaRPr lang="en-US"/>
          </a:p>
        </p:txBody>
      </p:sp>
      <p:sp>
        <p:nvSpPr>
          <p:cNvPr id="6778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78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5947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45DEF-D28C-453E-AEB0-77D8D3BE4ED2}" type="slidenum">
              <a:rPr lang="en-US"/>
              <a:pPr/>
              <a:t>17</a:t>
            </a:fld>
            <a:endParaRPr lang="en-US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1659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62B8D-06BC-4825-B9A3-2C8D24C80767}" type="slidenum">
              <a:rPr lang="en-US"/>
              <a:pPr/>
              <a:t>18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9854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3987F-2B88-4CD9-9CD2-26889ACF5C83}" type="slidenum">
              <a:rPr lang="en-US"/>
              <a:pPr/>
              <a:t>19</a:t>
            </a:fld>
            <a:endParaRPr lang="en-US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0708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F57D6-17DB-4BA6-A50F-95CB77DE8804}" type="slidenum">
              <a:rPr lang="en-US"/>
              <a:pPr/>
              <a:t>20</a:t>
            </a:fld>
            <a:endParaRPr 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21774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C34D3-BACD-4DCA-A73A-14832400DAEC}" type="slidenum">
              <a:rPr lang="en-US"/>
              <a:pPr/>
              <a:t>21</a:t>
            </a:fld>
            <a:endParaRPr lang="en-US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9866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BF151-91B6-408B-B28C-78B44DD99D45}" type="slidenum">
              <a:rPr lang="en-US"/>
              <a:pPr/>
              <a:t>2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72368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3EFB3-D925-4221-AA9B-9B9942A1D0C6}" type="slidenum">
              <a:rPr lang="en-US"/>
              <a:pPr/>
              <a:t>22</a:t>
            </a:fld>
            <a:endParaRPr lang="en-US"/>
          </a:p>
        </p:txBody>
      </p:sp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42505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E9E2E-CCCB-40B6-95F4-5EFC93C81E8D}" type="slidenum">
              <a:rPr lang="en-US"/>
              <a:pPr/>
              <a:t>23</a:t>
            </a:fld>
            <a:endParaRPr lang="en-US"/>
          </a:p>
        </p:txBody>
      </p:sp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42752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6FEA3-8F75-4408-9B2B-9C081245A927}" type="slidenum">
              <a:rPr lang="en-US"/>
              <a:pPr/>
              <a:t>24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28592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B16280-FFD2-46AD-A9CA-4E2A9AC2DB4E}" type="slidenum">
              <a:rPr lang="en-US"/>
              <a:pPr/>
              <a:t>25</a:t>
            </a:fld>
            <a:endParaRPr lang="en-US"/>
          </a:p>
        </p:txBody>
      </p:sp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6486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BA45F-AE46-477D-95D5-A0CF7D7FAFE4}" type="slidenum">
              <a:rPr lang="en-US"/>
              <a:pPr/>
              <a:t>26</a:t>
            </a:fld>
            <a:endParaRPr lang="en-US"/>
          </a:p>
        </p:txBody>
      </p:sp>
      <p:sp>
        <p:nvSpPr>
          <p:cNvPr id="70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21384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24A3C-D140-4333-8F11-B64097DAFB1D}" type="slidenum">
              <a:rPr lang="en-US"/>
              <a:pPr/>
              <a:t>27</a:t>
            </a:fld>
            <a:endParaRPr lang="en-US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8625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9083C-6F01-4DB3-AAFC-AA78A04F70CD}" type="slidenum">
              <a:rPr lang="en-US"/>
              <a:pPr/>
              <a:t>28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29305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03692C-6932-4534-8FCB-A3443ADCF0A8}" type="slidenum">
              <a:rPr lang="en-US"/>
              <a:pPr/>
              <a:t>29</a:t>
            </a:fld>
            <a:endParaRPr lang="en-US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00203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D3699-59B3-491D-93EC-BE9F62B79ECB}" type="slidenum">
              <a:rPr lang="en-US"/>
              <a:pPr/>
              <a:t>30</a:t>
            </a:fld>
            <a:endParaRPr lang="en-US"/>
          </a:p>
        </p:txBody>
      </p:sp>
      <p:sp>
        <p:nvSpPr>
          <p:cNvPr id="71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8400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8CED2-9DD9-45C1-9555-DE6754C68886}" type="slidenum">
              <a:rPr lang="en-US"/>
              <a:pPr/>
              <a:t>31</a:t>
            </a:fld>
            <a:endParaRPr lang="en-US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1000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0BB091-380A-4F9E-BBCA-02AB0D6F67AE}" type="slidenum">
              <a:rPr lang="en-US"/>
              <a:pPr/>
              <a:t>3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357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4C16AB-EE70-47A1-B55C-636D285B0472}" type="slidenum">
              <a:rPr lang="en-US"/>
              <a:pPr/>
              <a:t>32</a:t>
            </a:fld>
            <a:endParaRPr lang="en-US"/>
          </a:p>
        </p:txBody>
      </p:sp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6008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BD828-B2BF-4FE2-A7F4-FA48A1B30CAD}" type="slidenum">
              <a:rPr lang="en-US"/>
              <a:pPr/>
              <a:t>33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28176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5066D-6C0C-4757-8F46-15C33AD40DDB}" type="slidenum">
              <a:rPr lang="en-US"/>
              <a:pPr/>
              <a:t>34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43983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EDC2B-815A-4615-88DE-0C79835B56D3}" type="slidenum">
              <a:rPr lang="en-US"/>
              <a:pPr/>
              <a:t>35</a:t>
            </a:fld>
            <a:endParaRPr 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57908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9496C-F6E4-4179-BEA5-DBAA55277184}" type="slidenum">
              <a:rPr lang="en-US"/>
              <a:pPr/>
              <a:t>36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03307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CEFCD-57F8-4D4B-9184-970F8F93EB64}" type="slidenum">
              <a:rPr lang="en-US"/>
              <a:pPr/>
              <a:t>37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3052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425A6-DAD5-4004-A6F4-33657C4B36AD}" type="slidenum">
              <a:rPr lang="en-US"/>
              <a:pPr/>
              <a:t>4</a:t>
            </a:fld>
            <a:endParaRPr lang="en-US"/>
          </a:p>
        </p:txBody>
      </p:sp>
      <p:sp>
        <p:nvSpPr>
          <p:cNvPr id="65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384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9BB98F-8B04-402F-BF76-5320127D50A4}" type="slidenum">
              <a:rPr lang="en-US"/>
              <a:pPr/>
              <a:t>5</a:t>
            </a:fld>
            <a:endParaRPr lang="en-US"/>
          </a:p>
        </p:txBody>
      </p:sp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0891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5093C-9215-444D-9DE8-C0E5E3DC7C18}" type="slidenum">
              <a:rPr lang="en-US"/>
              <a:pPr/>
              <a:t>6</a:t>
            </a:fld>
            <a:endParaRPr lang="en-US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6799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87AD7-F1C9-444F-9B9B-B211CB5C9979}" type="slidenum">
              <a:rPr lang="en-US"/>
              <a:pPr/>
              <a:t>8</a:t>
            </a:fld>
            <a:endParaRPr 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893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30B75-378B-4924-B3B0-3EFB9FEFA9F1}" type="slidenum">
              <a:rPr lang="en-US"/>
              <a:pPr/>
              <a:t>9</a:t>
            </a:fld>
            <a:endParaRPr lang="en-US"/>
          </a:p>
        </p:txBody>
      </p:sp>
      <p:sp>
        <p:nvSpPr>
          <p:cNvPr id="66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542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7AB70-E557-4A3B-9E0C-9F8A34B176DE}" type="slidenum">
              <a:rPr lang="en-US"/>
              <a:pPr/>
              <a:t>10</a:t>
            </a:fld>
            <a:endParaRPr lang="en-US"/>
          </a:p>
        </p:txBody>
      </p:sp>
      <p:sp>
        <p:nvSpPr>
          <p:cNvPr id="6758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245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</p:spPr>
        <p:txBody>
          <a:bodyPr/>
          <a:lstStyle>
            <a:lvl1pPr algn="r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kumimoji="0">
                <a:solidFill>
                  <a:schemeClr val="bg2"/>
                </a:solidFill>
              </a:defRPr>
            </a:lvl1pPr>
          </a:lstStyle>
          <a:p>
            <a:fld id="{530DF0F9-6B4B-473B-B28E-4CA41BC9DAD6}" type="datetime1">
              <a:rPr lang="en-US" smtClean="0"/>
              <a:pPr/>
              <a:t>1/2/2016</a:t>
            </a:fld>
            <a:endParaRPr lang="en-US" dirty="0"/>
          </a:p>
        </p:txBody>
      </p:sp>
      <p:sp>
        <p:nvSpPr>
          <p:cNvPr id="65555" name="Rectangle 19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Rectangle 20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Rectangle 21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Rectangle 22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Rectangle 23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0" name="Rectangle 24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ED1592-431D-4D5C-8829-7A67B7E0A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228600"/>
            <a:ext cx="1952625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707063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65EB0E-86B7-426F-96BD-5EAEC89D2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06F6-60D6-4D3D-9E52-1B8D0AE68952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481C-2200-4852-9791-BEC89B011F5A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7220-9D12-4789-A440-1511389FBCAF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E9D8C-1B2A-47CD-82A0-7E02A99B3FA3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42A2-D95D-402D-9EA7-93988E5273CA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8D4F-9090-4F4A-83C3-3E3DD609FD9C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4A42E-23AE-4927-B177-054D7F6049ED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4591-90FE-4993-AF25-FA1F2BBEF575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accent2"/>
              </a:buClr>
              <a:buSzPct val="100000"/>
              <a:buFont typeface="Wingdings" pitchFamily="2" charset="2"/>
              <a:buChar char="§"/>
              <a:defRPr/>
            </a:lvl3pPr>
            <a:lvl4pPr>
              <a:buClr>
                <a:schemeClr val="accent5">
                  <a:lumMod val="75000"/>
                </a:schemeClr>
              </a:buClr>
              <a:buSzPct val="55000"/>
              <a:defRPr/>
            </a:lvl4pPr>
            <a:lvl5pPr>
              <a:buClr>
                <a:schemeClr val="accent6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86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7/31/2008   3:00 PM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467D-0ED7-4D69-BF9F-2431F718C771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A9B1-2B90-42CE-94F7-BD730C4E6247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5024-6A11-48B0-B081-1044E86CE421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DE7185-09A4-46B8-948C-1A01821F9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295400"/>
            <a:ext cx="3810000" cy="4837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295400"/>
            <a:ext cx="3810000" cy="4837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DA89C3-9FB9-430B-8818-153335F85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2C8A89-5E8A-4DF6-B72A-75D535922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EDE08A-AB1A-46CC-9971-3BB9C15818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C14851-62AB-4B29-9DC0-128C9FD12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4B3E15-D323-4E65-B61B-9F8E4EEDB0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640A16-59E4-4E81-B823-A667F0216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295400"/>
            <a:ext cx="7772400" cy="483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7/31/2008    3:35 PM</a:t>
            </a:r>
            <a:endParaRPr lang="en-US" dirty="0"/>
          </a:p>
        </p:txBody>
      </p:sp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kumimoji="0" lang="en-US" sz="1200" b="1">
                <a:solidFill>
                  <a:schemeClr val="tx2"/>
                </a:solidFill>
              </a:rPr>
              <a:t>Slide </a:t>
            </a:r>
            <a:fld id="{B14D8865-D304-4675-AEC5-D7B03A62C1BE}" type="slidenum">
              <a:rPr kumimoji="0" lang="en-US" sz="1200" b="1">
                <a:solidFill>
                  <a:schemeClr val="tx2"/>
                </a:solidFill>
              </a:rPr>
              <a:pPr algn="l">
                <a:spcBef>
                  <a:spcPct val="0"/>
                </a:spcBef>
              </a:pPr>
              <a:t>‹#›</a:t>
            </a:fld>
            <a:endParaRPr kumimoji="0" lang="en-US" sz="1200" b="1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1066800"/>
            <a:ext cx="8226425" cy="76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930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6882A-1CAE-4C78-B4B2-D36964FEB63A}" type="datetime1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3FF0B-40D5-4F13-810B-438C74706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Set 1</a:t>
            </a:r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315200" cy="1752600"/>
          </a:xfrm>
        </p:spPr>
        <p:txBody>
          <a:bodyPr/>
          <a:lstStyle/>
          <a:p>
            <a:r>
              <a:rPr lang="en-US" dirty="0" smtClean="0"/>
              <a:t>Part C - Introduction </a:t>
            </a:r>
            <a:r>
              <a:rPr lang="en-US" dirty="0"/>
              <a:t>to Programming and the .NET Framework</a:t>
            </a:r>
          </a:p>
          <a:p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2689BA0-062F-4637-BE6B-C708D2DD04A7}" type="datetime1">
              <a:rPr lang="en-US" smtClean="0"/>
              <a:pPr/>
              <a:t>1/2/2016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Net Platform 3 - CLI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Language Infrastructure</a:t>
            </a:r>
          </a:p>
          <a:p>
            <a:r>
              <a:rPr lang="en-US" dirty="0"/>
              <a:t>Drafted blueprint for creating implementations of .NET on systems such as UNIX and OS X (more on this later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 other words – the CLI is like a </a:t>
            </a:r>
            <a:r>
              <a:rPr lang="en-US" dirty="0" smtClean="0">
                <a:solidFill>
                  <a:srgbClr val="FF6600"/>
                </a:solidFill>
              </a:rPr>
              <a:t>Standard </a:t>
            </a:r>
          </a:p>
          <a:p>
            <a:pPr lvl="1"/>
            <a:r>
              <a:rPr lang="en-US" dirty="0" smtClean="0"/>
              <a:t>If the standard is adhered to by all .NET languages, you can …</a:t>
            </a:r>
          </a:p>
          <a:p>
            <a:pPr lvl="2"/>
            <a:r>
              <a:rPr lang="en-US" dirty="0" smtClean="0"/>
              <a:t>write systems using these different languages</a:t>
            </a:r>
          </a:p>
          <a:p>
            <a:pPr lvl="2"/>
            <a:r>
              <a:rPr lang="en-US" dirty="0" smtClean="0"/>
              <a:t>run these systems on different computers using different operating systems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7/31/2013   3:00 PM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401638"/>
          </a:xfrm>
        </p:spPr>
        <p:txBody>
          <a:bodyPr/>
          <a:lstStyle/>
          <a:p>
            <a:r>
              <a:rPr lang="en-US" dirty="0"/>
              <a:t>Compiling a .NET Program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Visual Studio compiles a program into machine independent assembly language called </a:t>
            </a:r>
            <a:r>
              <a:rPr lang="en-US" b="1" dirty="0" smtClean="0"/>
              <a:t>intermediate</a:t>
            </a:r>
            <a:r>
              <a:rPr lang="en-US" dirty="0" smtClean="0"/>
              <a:t> </a:t>
            </a:r>
            <a:r>
              <a:rPr lang="en-US" b="1" dirty="0" smtClean="0"/>
              <a:t>language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FF6600"/>
                </a:solidFill>
              </a:rPr>
              <a:t>IL</a:t>
            </a:r>
            <a:r>
              <a:rPr lang="en-US" dirty="0" smtClean="0"/>
              <a:t>) or Microsoft Intermediate Language (</a:t>
            </a:r>
            <a:r>
              <a:rPr lang="en-US" b="1" dirty="0" smtClean="0">
                <a:solidFill>
                  <a:srgbClr val="FF6600"/>
                </a:solidFill>
              </a:rPr>
              <a:t>MSIL</a:t>
            </a:r>
            <a:r>
              <a:rPr lang="en-US" dirty="0" smtClean="0"/>
              <a:t>)</a:t>
            </a:r>
          </a:p>
          <a:p>
            <a:r>
              <a:rPr lang="en-US" dirty="0" smtClean="0"/>
              <a:t>IL gets translated into executable code using the </a:t>
            </a:r>
            <a:r>
              <a:rPr lang="en-US" b="1" dirty="0" smtClean="0">
                <a:solidFill>
                  <a:srgbClr val="FF6600"/>
                </a:solidFill>
              </a:rPr>
              <a:t>just-in-time compiler (JIT)</a:t>
            </a:r>
          </a:p>
          <a:p>
            <a:pPr lvl="1"/>
            <a:r>
              <a:rPr lang="en-US" dirty="0" smtClean="0"/>
              <a:t>The process is automatic</a:t>
            </a:r>
          </a:p>
          <a:p>
            <a:pPr lvl="1"/>
            <a:r>
              <a:rPr lang="en-US" dirty="0" smtClean="0"/>
              <a:t>It is done on a method-by-method basis the first time a method is called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7/30/2013   7:30 PM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Compiling and Executing a Visual Studio Project</a:t>
            </a:r>
            <a:endParaRPr lang="en-US" sz="14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Clicking </a:t>
            </a:r>
            <a:r>
              <a:rPr lang="en-US" b="1" dirty="0" smtClean="0"/>
              <a:t>Build</a:t>
            </a:r>
            <a:r>
              <a:rPr lang="en-US" i="1" dirty="0" smtClean="0"/>
              <a:t> </a:t>
            </a:r>
            <a:r>
              <a:rPr lang="en-US" b="1" i="1" dirty="0" err="1" smtClean="0"/>
              <a:t>ProjectName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6600"/>
                </a:solidFill>
              </a:rPr>
              <a:t>builds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6600"/>
                </a:solidFill>
              </a:rPr>
              <a:t>compiles</a:t>
            </a:r>
            <a:r>
              <a:rPr lang="en-US" dirty="0" smtClean="0"/>
              <a:t> a project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err="1" smtClean="0"/>
              <a:t>ProjectName</a:t>
            </a:r>
            <a:r>
              <a:rPr lang="en-US" dirty="0" smtClean="0"/>
              <a:t> is a placeholder for the actual project name</a:t>
            </a: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Visual Studio calls the C# Compiler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Project configuration options are used to set the compiler options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Compiler output appears in the Output window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3:00 PM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The Output Window</a:t>
            </a:r>
            <a:endParaRPr lang="en-US" sz="1400" dirty="0" smtClean="0"/>
          </a:p>
        </p:txBody>
      </p:sp>
      <p:pic>
        <p:nvPicPr>
          <p:cNvPr id="13315" name="Picture 5" descr="C02F0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00200"/>
            <a:ext cx="8153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Executing a Visual Studio Project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Pressing </a:t>
            </a:r>
            <a:r>
              <a:rPr lang="en-US" b="1" dirty="0" smtClean="0"/>
              <a:t>F5</a:t>
            </a:r>
            <a:r>
              <a:rPr lang="en-US" dirty="0" smtClean="0"/>
              <a:t> builds and runs a project</a:t>
            </a:r>
          </a:p>
          <a:p>
            <a:pPr eaLnBrk="1" hangingPunct="1"/>
            <a:r>
              <a:rPr lang="en-US" dirty="0" smtClean="0"/>
              <a:t>Clicking </a:t>
            </a:r>
            <a:r>
              <a:rPr lang="en-US" b="1" dirty="0" smtClean="0"/>
              <a:t>Debug</a:t>
            </a:r>
            <a:r>
              <a:rPr lang="en-US" dirty="0" smtClean="0"/>
              <a:t>, </a:t>
            </a:r>
            <a:r>
              <a:rPr lang="en-US" b="1" dirty="0" smtClean="0"/>
              <a:t>Start</a:t>
            </a:r>
            <a:r>
              <a:rPr lang="en-US" dirty="0" smtClean="0"/>
              <a:t> </a:t>
            </a:r>
            <a:r>
              <a:rPr lang="en-US" b="1" dirty="0" smtClean="0"/>
              <a:t>Debugging</a:t>
            </a:r>
            <a:r>
              <a:rPr lang="en-US" dirty="0" smtClean="0"/>
              <a:t> builds and runs a project in Debug Mode</a:t>
            </a:r>
          </a:p>
          <a:p>
            <a:pPr eaLnBrk="1" hangingPunct="1"/>
            <a:r>
              <a:rPr lang="en-US" dirty="0" smtClean="0"/>
              <a:t>Console Application output appears in a Command Prompt window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3:00 PM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and Running Code </a:t>
            </a:r>
            <a:r>
              <a:rPr lang="en-US" sz="1800" dirty="0" smtClean="0"/>
              <a:t>(again)</a:t>
            </a:r>
            <a:endParaRPr lang="en-US" sz="1800" dirty="0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447799"/>
          <a:ext cx="6400800" cy="5006375"/>
        </p:xfrm>
        <a:graphic>
          <a:graphicData uri="http://schemas.openxmlformats.org/presentationml/2006/ole">
            <p:oleObj spid="_x0000_s2053" name="Visio" r:id="rId3" imgW="5246834" imgH="4104115" progId="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Managed Code and Assemblies 1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95400"/>
            <a:ext cx="7732712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Key aspect of .NET Framework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Managed code is what makes multiple language use really work in .NET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have </a:t>
            </a:r>
            <a:r>
              <a:rPr lang="en-US" sz="2400" dirty="0">
                <a:solidFill>
                  <a:srgbClr val="FF6600"/>
                </a:solidFill>
              </a:rPr>
              <a:t>managed versions </a:t>
            </a:r>
            <a:r>
              <a:rPr lang="en-US" sz="2400" dirty="0"/>
              <a:t>of all </a:t>
            </a:r>
            <a:r>
              <a:rPr lang="en-US" sz="2400" dirty="0">
                <a:solidFill>
                  <a:srgbClr val="FF6600"/>
                </a:solidFill>
              </a:rPr>
              <a:t>.NET Languages </a:t>
            </a:r>
            <a:r>
              <a:rPr lang="en-US" sz="2400" dirty="0"/>
              <a:t>such as C#, J#, </a:t>
            </a:r>
            <a:r>
              <a:rPr lang="en-US" sz="2400" dirty="0" smtClean="0"/>
              <a:t>C++, VB</a:t>
            </a:r>
            <a:r>
              <a:rPr lang="en-US" sz="2400" dirty="0"/>
              <a:t>, </a:t>
            </a:r>
            <a:r>
              <a:rPr lang="en-US" sz="2400" dirty="0" smtClean="0"/>
              <a:t>COBOL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Each such language must have its own .NET compiler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Translates language code into a multipart</a:t>
            </a:r>
            <a:r>
              <a:rPr lang="en-US" sz="2100" b="1" dirty="0">
                <a:solidFill>
                  <a:schemeClr val="accent1"/>
                </a:solidFill>
              </a:rPr>
              <a:t> </a:t>
            </a:r>
            <a:r>
              <a:rPr lang="en-US" sz="2100" dirty="0">
                <a:solidFill>
                  <a:srgbClr val="FF6600"/>
                </a:solidFill>
              </a:rPr>
              <a:t>Assembly 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Assembly – package of managed code components used for distribution and deployment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Building blocks for .NET applications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Managed code must meet a set of </a:t>
            </a:r>
            <a:r>
              <a:rPr lang="en-US" sz="2400" dirty="0" smtClean="0"/>
              <a:t>predetermined specifications defined by the Common Language Infrastructure (we </a:t>
            </a:r>
            <a:r>
              <a:rPr lang="en-US" sz="2400" dirty="0"/>
              <a:t>will learn </a:t>
            </a:r>
            <a:r>
              <a:rPr lang="en-US" sz="2400" dirty="0" smtClean="0"/>
              <a:t>more about this later) </a:t>
            </a:r>
            <a:endParaRPr lang="en-US" sz="2400" dirty="0"/>
          </a:p>
          <a:p>
            <a:pPr lvl="1">
              <a:lnSpc>
                <a:spcPct val="90000"/>
              </a:lnSpc>
            </a:pPr>
            <a:endParaRPr lang="en-US" sz="21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3:00 PM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Managed Code and Assemblies 2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95400"/>
            <a:ext cx="7808912" cy="5334000"/>
          </a:xfrm>
        </p:spPr>
        <p:txBody>
          <a:bodyPr/>
          <a:lstStyle/>
          <a:p>
            <a:r>
              <a:rPr lang="en-US" dirty="0"/>
              <a:t>Assembly – logical program unit (one or more files) with </a:t>
            </a:r>
            <a:r>
              <a:rPr lang="en-US" dirty="0">
                <a:solidFill>
                  <a:schemeClr val="bg2"/>
                </a:solidFill>
              </a:rPr>
              <a:t>.exe</a:t>
            </a:r>
            <a:r>
              <a:rPr lang="en-US" dirty="0"/>
              <a:t> or </a:t>
            </a:r>
            <a:r>
              <a:rPr lang="en-US" dirty="0">
                <a:solidFill>
                  <a:schemeClr val="bg2"/>
                </a:solidFill>
              </a:rPr>
              <a:t>.</a:t>
            </a:r>
            <a:r>
              <a:rPr lang="en-US" dirty="0" err="1">
                <a:solidFill>
                  <a:schemeClr val="bg2"/>
                </a:solidFill>
              </a:rPr>
              <a:t>dll</a:t>
            </a:r>
            <a:r>
              <a:rPr lang="en-US" dirty="0"/>
              <a:t> extensions</a:t>
            </a:r>
          </a:p>
          <a:p>
            <a:r>
              <a:rPr lang="en-US" dirty="0"/>
              <a:t>Contents of an Assembly is NOT like the old .exe or .</a:t>
            </a:r>
            <a:r>
              <a:rPr lang="en-US" dirty="0" err="1"/>
              <a:t>dll</a:t>
            </a:r>
            <a:r>
              <a:rPr lang="en-US" dirty="0"/>
              <a:t> files you may know</a:t>
            </a:r>
          </a:p>
          <a:p>
            <a:pPr lvl="1"/>
            <a:r>
              <a:rPr lang="en-US" dirty="0"/>
              <a:t>Must adhere to standard format expected by the CLR or it cannot run</a:t>
            </a:r>
          </a:p>
          <a:p>
            <a:pPr lvl="1"/>
            <a:r>
              <a:rPr lang="en-US" dirty="0"/>
              <a:t>Metadata – describe assembly and types used</a:t>
            </a:r>
          </a:p>
          <a:p>
            <a:pPr lvl="1"/>
            <a:r>
              <a:rPr lang="en-US" dirty="0"/>
              <a:t>Executable code – intermediate </a:t>
            </a:r>
            <a:r>
              <a:rPr lang="en-US" dirty="0" smtClean="0"/>
              <a:t>language representation of your code</a:t>
            </a:r>
          </a:p>
          <a:p>
            <a:pPr lvl="1"/>
            <a:r>
              <a:rPr lang="en-US" dirty="0" smtClean="0"/>
              <a:t>Information about the classes used in your code</a:t>
            </a:r>
            <a:endParaRPr lang="en-US" dirty="0"/>
          </a:p>
          <a:p>
            <a:r>
              <a:rPr lang="en-US" sz="2500" dirty="0">
                <a:solidFill>
                  <a:schemeClr val="bg2"/>
                </a:solidFill>
              </a:rPr>
              <a:t>An encapsulation boundary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Managed Code and Assemblies 3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smtClean="0">
                <a:solidFill>
                  <a:srgbClr val="FF0000"/>
                </a:solidFill>
              </a:rPr>
              <a:t>Pattison - 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674820" name="068081216140" descr="01fig0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1524000"/>
            <a:ext cx="8001000" cy="4495800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Assemblies – The </a:t>
            </a:r>
            <a:r>
              <a:rPr lang="en-US" dirty="0" smtClean="0">
                <a:solidFill>
                  <a:srgbClr val="FF0000"/>
                </a:solidFill>
              </a:rPr>
              <a:t>Manifest 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Contains high level description of assembly</a:t>
            </a:r>
          </a:p>
          <a:p>
            <a:pPr lvl="1"/>
            <a:r>
              <a:rPr lang="en-US" dirty="0"/>
              <a:t>Friendly name (no extension)</a:t>
            </a:r>
          </a:p>
          <a:p>
            <a:pPr lvl="1"/>
            <a:r>
              <a:rPr lang="en-US" dirty="0"/>
              <a:t>Version number</a:t>
            </a:r>
          </a:p>
          <a:p>
            <a:pPr lvl="1"/>
            <a:r>
              <a:rPr lang="en-US" dirty="0"/>
              <a:t>Culture setting – pertains to language used</a:t>
            </a:r>
          </a:p>
          <a:p>
            <a:pPr lvl="1"/>
            <a:r>
              <a:rPr lang="en-US" dirty="0"/>
              <a:t>Public and digital keys – identification and authentication of developer and/or company etc</a:t>
            </a:r>
          </a:p>
          <a:p>
            <a:r>
              <a:rPr lang="en-US" dirty="0"/>
              <a:t>List of dependent assemblies – (List of </a:t>
            </a:r>
            <a:r>
              <a:rPr lang="en-US" dirty="0">
                <a:solidFill>
                  <a:srgbClr val="FF6600"/>
                </a:solidFill>
              </a:rPr>
              <a:t>external references</a:t>
            </a:r>
            <a:r>
              <a:rPr lang="en-US" dirty="0"/>
              <a:t>) all </a:t>
            </a:r>
            <a:r>
              <a:rPr lang="en-US" dirty="0" smtClean="0"/>
              <a:t>classes (and corresponding assemblies) </a:t>
            </a:r>
            <a:r>
              <a:rPr lang="en-US" dirty="0"/>
              <a:t>on which this one depends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762000"/>
          </a:xfrm>
        </p:spPr>
        <p:txBody>
          <a:bodyPr/>
          <a:lstStyle/>
          <a:p>
            <a:r>
              <a:rPr lang="en-US" sz="3200" dirty="0" smtClean="0"/>
              <a:t>Objectives -- What we will learn about as the course progresses…</a:t>
            </a:r>
            <a:endParaRPr lang="en-US" sz="3200" dirty="0"/>
          </a:p>
        </p:txBody>
      </p:sp>
      <p:sp>
        <p:nvSpPr>
          <p:cNvPr id="65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812088" cy="5334000"/>
          </a:xfrm>
        </p:spPr>
        <p:txBody>
          <a:bodyPr/>
          <a:lstStyle/>
          <a:p>
            <a:pPr>
              <a:buFont typeface="Wingdings" pitchFamily="2" charset="2"/>
              <a:buBlip>
                <a:blip r:embed="rId3"/>
              </a:buBlip>
            </a:pPr>
            <a:r>
              <a:rPr lang="en-US" dirty="0" smtClean="0"/>
              <a:t>Visual Studio – how to use it – more details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dirty="0" smtClean="0"/>
              <a:t>This all about terminology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US" sz="2000" dirty="0" smtClean="0">
                <a:solidFill>
                  <a:srgbClr val="00B050"/>
                </a:solidFill>
              </a:rPr>
              <a:t>you have to use it to learn it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US" sz="2000" dirty="0" smtClean="0">
                <a:solidFill>
                  <a:srgbClr val="00B050"/>
                </a:solidFill>
              </a:rPr>
              <a:t>it is like a new language – if you do not use it in conversing with me and your classmates we will have problems everywhere – especially on tests etc </a:t>
            </a:r>
          </a:p>
          <a:p>
            <a:pPr>
              <a:buFont typeface="Wingdings" pitchFamily="2" charset="2"/>
              <a:buBlip>
                <a:blip r:embed="rId3"/>
              </a:buBlip>
            </a:pPr>
            <a:r>
              <a:rPr lang="en-US" dirty="0" smtClean="0"/>
              <a:t>Some of the terms …</a:t>
            </a:r>
          </a:p>
          <a:p>
            <a:pPr lvl="1">
              <a:buFont typeface="Wingdings" pitchFamily="2" charset="2"/>
              <a:buBlip>
                <a:blip r:embed="rId3"/>
              </a:buBlip>
            </a:pPr>
            <a:r>
              <a:rPr lang="en-US" sz="2000" dirty="0" smtClean="0"/>
              <a:t>The </a:t>
            </a:r>
            <a:r>
              <a:rPr lang="en-US" sz="2000" dirty="0"/>
              <a:t>.NET </a:t>
            </a:r>
            <a:r>
              <a:rPr lang="en-US" sz="2000" dirty="0" smtClean="0"/>
              <a:t>Framework – navigating around and making the most of this tool and its parts</a:t>
            </a:r>
            <a:endParaRPr lang="en-US" sz="2000" dirty="0"/>
          </a:p>
          <a:p>
            <a:pPr lvl="1"/>
            <a:r>
              <a:rPr lang="en-US" sz="2000" dirty="0"/>
              <a:t>The Common Language Runtime (CLR) and how to build applications an component libraries in the CLR</a:t>
            </a:r>
          </a:p>
          <a:p>
            <a:pPr lvl="1"/>
            <a:r>
              <a:rPr lang="en-US" sz="2000" dirty="0"/>
              <a:t>The Framework Class Library (FCL)</a:t>
            </a:r>
          </a:p>
          <a:p>
            <a:pPr lvl="1"/>
            <a:r>
              <a:rPr lang="en-US" sz="2000" dirty="0"/>
              <a:t>The Common Type System (CTS)</a:t>
            </a:r>
          </a:p>
          <a:p>
            <a:pPr>
              <a:buFont typeface="Wingdings" pitchFamily="2" charset="2"/>
              <a:buNone/>
            </a:pPr>
            <a:r>
              <a:rPr lang="en-US" sz="2400" i="1" dirty="0" smtClean="0"/>
              <a:t>more …</a:t>
            </a:r>
            <a:endParaRPr lang="en-US" sz="24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 3:00 PM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Assemblies – Executable Code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code </a:t>
            </a:r>
            <a:r>
              <a:rPr lang="en-US" dirty="0" smtClean="0"/>
              <a:t>is NOT yet compiled </a:t>
            </a:r>
            <a:r>
              <a:rPr lang="en-US" dirty="0"/>
              <a:t>into executable code </a:t>
            </a:r>
            <a:endParaRPr lang="en-US" dirty="0" smtClean="0"/>
          </a:p>
          <a:p>
            <a:r>
              <a:rPr lang="en-US" dirty="0" smtClean="0"/>
              <a:t>Rather it is </a:t>
            </a:r>
            <a:r>
              <a:rPr lang="en-US" dirty="0" smtClean="0">
                <a:solidFill>
                  <a:srgbClr val="FF6600"/>
                </a:solidFill>
              </a:rPr>
              <a:t>COMPILED</a:t>
            </a:r>
            <a:r>
              <a:rPr lang="en-US" dirty="0" smtClean="0"/>
              <a:t> into the </a:t>
            </a:r>
            <a:r>
              <a:rPr lang="en-US" dirty="0"/>
              <a:t>intermediate language </a:t>
            </a:r>
            <a:r>
              <a:rPr lang="en-US" dirty="0" smtClean="0"/>
              <a:t>representation</a:t>
            </a:r>
            <a:endParaRPr lang="en-US" dirty="0"/>
          </a:p>
          <a:p>
            <a:pPr lvl="1"/>
            <a:r>
              <a:rPr lang="en-US" dirty="0"/>
              <a:t>Your IL code is platform and language independent (</a:t>
            </a:r>
            <a:r>
              <a:rPr lang="en-US" dirty="0">
                <a:solidFill>
                  <a:srgbClr val="FF6600"/>
                </a:solidFill>
              </a:rPr>
              <a:t>front end </a:t>
            </a:r>
            <a:r>
              <a:rPr lang="en-US" dirty="0"/>
              <a:t>and </a:t>
            </a:r>
            <a:r>
              <a:rPr lang="en-US" dirty="0">
                <a:solidFill>
                  <a:srgbClr val="FF6600"/>
                </a:solidFill>
              </a:rPr>
              <a:t>back end </a:t>
            </a:r>
            <a:r>
              <a:rPr lang="en-US" dirty="0"/>
              <a:t>independent)</a:t>
            </a:r>
          </a:p>
          <a:p>
            <a:pPr lvl="1"/>
            <a:r>
              <a:rPr lang="en-US" dirty="0" smtClean="0"/>
              <a:t>Your compiled code must always still be translated into executable code before it is run  on your computer.  </a:t>
            </a:r>
          </a:p>
          <a:p>
            <a:pPr lvl="1"/>
            <a:r>
              <a:rPr lang="en-US" dirty="0" smtClean="0"/>
              <a:t>This is done at run-time by the </a:t>
            </a:r>
            <a:r>
              <a:rPr lang="en-US" dirty="0" smtClean="0">
                <a:solidFill>
                  <a:srgbClr val="FF6600"/>
                </a:solidFill>
              </a:rPr>
              <a:t>J I 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 3:00 PM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685800"/>
          </a:xfrm>
        </p:spPr>
        <p:txBody>
          <a:bodyPr/>
          <a:lstStyle/>
          <a:p>
            <a:r>
              <a:rPr lang="en-US" dirty="0"/>
              <a:t>Managed </a:t>
            </a:r>
            <a:r>
              <a:rPr lang="en-US" dirty="0" smtClean="0"/>
              <a:t>Languages</a:t>
            </a:r>
            <a:endParaRPr lang="en-US" sz="1400" dirty="0"/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619250"/>
            <a:ext cx="7772400" cy="4513263"/>
          </a:xfrm>
          <a:ln>
            <a:solidFill>
              <a:srgbClr val="F0C2E7"/>
            </a:solidFill>
          </a:ln>
        </p:spPr>
        <p:txBody>
          <a:bodyPr/>
          <a:lstStyle/>
          <a:p>
            <a:r>
              <a:rPr lang="en-US" sz="2400" dirty="0"/>
              <a:t>Do we care what you use?</a:t>
            </a:r>
          </a:p>
          <a:p>
            <a:r>
              <a:rPr lang="en-US" sz="2400" dirty="0"/>
              <a:t>Choices include C#, J#, COBOL, VB .NET, C++</a:t>
            </a:r>
          </a:p>
          <a:p>
            <a:r>
              <a:rPr lang="en-US" sz="2400" dirty="0"/>
              <a:t>Choose based upon your past experience</a:t>
            </a:r>
          </a:p>
          <a:p>
            <a:pPr lvl="1"/>
            <a:r>
              <a:rPr lang="en-US" sz="2100" dirty="0"/>
              <a:t>C or C++ or Java experience </a:t>
            </a:r>
            <a:r>
              <a:rPr lang="en-US" sz="2100" dirty="0">
                <a:sym typeface="Wingdings" pitchFamily="2" charset="2"/>
              </a:rPr>
              <a:t> C#</a:t>
            </a:r>
          </a:p>
          <a:p>
            <a:pPr lvl="1"/>
            <a:r>
              <a:rPr lang="en-US" sz="2100" dirty="0">
                <a:sym typeface="Wingdings" pitchFamily="2" charset="2"/>
              </a:rPr>
              <a:t>VB experience  VB</a:t>
            </a:r>
          </a:p>
          <a:p>
            <a:pPr lvl="1"/>
            <a:r>
              <a:rPr lang="en-US" sz="2100" dirty="0">
                <a:sym typeface="Wingdings" pitchFamily="2" charset="2"/>
              </a:rPr>
              <a:t>Java experience  C# or J#</a:t>
            </a:r>
          </a:p>
          <a:p>
            <a:r>
              <a:rPr lang="en-US" sz="2400" b="1" dirty="0">
                <a:solidFill>
                  <a:srgbClr val="FF6600"/>
                </a:solidFill>
                <a:sym typeface="Wingdings" pitchFamily="2" charset="2"/>
              </a:rPr>
              <a:t>Language interoperability </a:t>
            </a:r>
            <a:r>
              <a:rPr lang="en-US" sz="2400" dirty="0">
                <a:sym typeface="Wingdings" pitchFamily="2" charset="2"/>
              </a:rPr>
              <a:t>far improved over COM</a:t>
            </a:r>
          </a:p>
          <a:p>
            <a:pPr lvl="1"/>
            <a:r>
              <a:rPr lang="en-US" sz="2100" dirty="0">
                <a:sym typeface="Wingdings" pitchFamily="2" charset="2"/>
              </a:rPr>
              <a:t>But you must use managed features of languages to get the kind of desired </a:t>
            </a:r>
            <a:r>
              <a:rPr lang="en-US" sz="2100" dirty="0" smtClean="0">
                <a:sym typeface="Wingdings" pitchFamily="2" charset="2"/>
              </a:rPr>
              <a:t>attention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does this work??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Language Runtime – CLR 1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Execution engine for running managed code</a:t>
            </a:r>
          </a:p>
          <a:p>
            <a:r>
              <a:rPr lang="en-US" dirty="0"/>
              <a:t>What’s it do?  (What </a:t>
            </a:r>
            <a:r>
              <a:rPr lang="en-US" dirty="0" smtClean="0"/>
              <a:t>many other </a:t>
            </a:r>
            <a:r>
              <a:rPr lang="en-US" dirty="0"/>
              <a:t>run-time systems do!!)</a:t>
            </a:r>
          </a:p>
          <a:p>
            <a:pPr lvl="1"/>
            <a:r>
              <a:rPr lang="en-US" dirty="0"/>
              <a:t>Loads </a:t>
            </a:r>
            <a:r>
              <a:rPr lang="en-US" dirty="0" smtClean="0"/>
              <a:t>.NET assemblies</a:t>
            </a:r>
            <a:endParaRPr lang="en-US" dirty="0"/>
          </a:p>
          <a:p>
            <a:pPr lvl="1"/>
            <a:r>
              <a:rPr lang="en-US" dirty="0"/>
              <a:t>Manages memory for classes and objects</a:t>
            </a:r>
          </a:p>
          <a:p>
            <a:pPr lvl="1"/>
            <a:r>
              <a:rPr lang="en-US" dirty="0"/>
              <a:t>Provides run-time services</a:t>
            </a:r>
          </a:p>
          <a:p>
            <a:pPr lvl="2"/>
            <a:r>
              <a:rPr lang="en-US" dirty="0"/>
              <a:t>File management</a:t>
            </a:r>
          </a:p>
          <a:p>
            <a:pPr lvl="2"/>
            <a:r>
              <a:rPr lang="en-US" dirty="0"/>
              <a:t>Garbage collection</a:t>
            </a:r>
          </a:p>
          <a:p>
            <a:pPr lvl="2"/>
            <a:r>
              <a:rPr lang="en-US" dirty="0"/>
              <a:t>Error detection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93038" cy="6778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Common Language Runtime – </a:t>
            </a:r>
            <a:r>
              <a:rPr lang="en-US" dirty="0" smtClean="0">
                <a:solidFill>
                  <a:srgbClr val="FF0000"/>
                </a:solidFill>
              </a:rPr>
              <a:t>2 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dirty="0"/>
              <a:t>Before your code can execute … </a:t>
            </a:r>
          </a:p>
          <a:p>
            <a:pPr lvl="1"/>
            <a:r>
              <a:rPr lang="en-US" dirty="0" smtClean="0"/>
              <a:t>A special DLL is loaded </a:t>
            </a:r>
            <a:r>
              <a:rPr lang="en-US" dirty="0"/>
              <a:t>by windows</a:t>
            </a:r>
          </a:p>
          <a:p>
            <a:pPr lvl="1"/>
            <a:r>
              <a:rPr lang="en-US" dirty="0"/>
              <a:t>It initializes a session of the CLR (this CLR process has to start up before any .exe application you launch can execute)</a:t>
            </a:r>
          </a:p>
          <a:p>
            <a:pPr lvl="1"/>
            <a:r>
              <a:rPr lang="en-US" dirty="0" smtClean="0"/>
              <a:t>This DLL simply performs a </a:t>
            </a:r>
            <a:r>
              <a:rPr lang="en-US" dirty="0">
                <a:solidFill>
                  <a:srgbClr val="FF6600"/>
                </a:solidFill>
              </a:rPr>
              <a:t>bootstrap</a:t>
            </a:r>
            <a:r>
              <a:rPr lang="en-US" dirty="0"/>
              <a:t> process that loads another </a:t>
            </a:r>
            <a:r>
              <a:rPr lang="en-US" dirty="0" smtClean="0"/>
              <a:t>DLL</a:t>
            </a:r>
          </a:p>
          <a:p>
            <a:pPr lvl="1"/>
            <a:r>
              <a:rPr lang="en-US" dirty="0" smtClean="0"/>
              <a:t>(The names of the DLLs are not important here)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Bootstrapping the </a:t>
            </a:r>
            <a:r>
              <a:rPr lang="en-US" dirty="0" smtClean="0">
                <a:solidFill>
                  <a:srgbClr val="FF0000"/>
                </a:solidFill>
              </a:rPr>
              <a:t>CLR  </a:t>
            </a:r>
            <a:r>
              <a:rPr lang="en-US" sz="1400" dirty="0" smtClean="0">
                <a:solidFill>
                  <a:srgbClr val="FF0000"/>
                </a:solidFill>
              </a:rPr>
              <a:t>(optional)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Launching a .exe …</a:t>
            </a:r>
            <a:endParaRPr kumimoji="1" lang="en-US" sz="1600">
              <a:latin typeface="Alba" pitchFamily="2" charset="0"/>
            </a:endParaRPr>
          </a:p>
        </p:txBody>
      </p:sp>
      <p:sp>
        <p:nvSpPr>
          <p:cNvPr id="686084" name="Rectangle 4"/>
          <p:cNvSpPr>
            <a:spLocks noChangeArrowheads="1"/>
          </p:cNvSpPr>
          <p:nvPr/>
        </p:nvSpPr>
        <p:spPr bwMode="gray">
          <a:xfrm>
            <a:off x="762000" y="2667000"/>
            <a:ext cx="1447800" cy="7620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Windows loads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MSCOREE</a:t>
            </a:r>
          </a:p>
        </p:txBody>
      </p:sp>
      <p:sp>
        <p:nvSpPr>
          <p:cNvPr id="686087" name="Line 7"/>
          <p:cNvSpPr>
            <a:spLocks noChangeShapeType="1"/>
          </p:cNvSpPr>
          <p:nvPr/>
        </p:nvSpPr>
        <p:spPr bwMode="gray">
          <a:xfrm>
            <a:off x="2209800" y="3048000"/>
            <a:ext cx="228600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 type="arrow" w="med" len="med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088" name="Rectangle 8"/>
          <p:cNvSpPr>
            <a:spLocks noChangeArrowheads="1"/>
          </p:cNvSpPr>
          <p:nvPr/>
        </p:nvSpPr>
        <p:spPr bwMode="gray">
          <a:xfrm>
            <a:off x="2438400" y="2514600"/>
            <a:ext cx="2057400" cy="11430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MSCOREE launches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implementation of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CLR optimized for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host architecture</a:t>
            </a:r>
          </a:p>
        </p:txBody>
      </p:sp>
      <p:sp>
        <p:nvSpPr>
          <p:cNvPr id="686091" name="Line 11"/>
          <p:cNvSpPr>
            <a:spLocks noChangeShapeType="1"/>
          </p:cNvSpPr>
          <p:nvPr/>
        </p:nvSpPr>
        <p:spPr bwMode="gray">
          <a:xfrm flipV="1">
            <a:off x="4495800" y="2133600"/>
            <a:ext cx="381000" cy="83820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 type="triangle" w="med" len="med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092" name="Line 12"/>
          <p:cNvSpPr>
            <a:spLocks noChangeShapeType="1"/>
          </p:cNvSpPr>
          <p:nvPr/>
        </p:nvSpPr>
        <p:spPr bwMode="gray">
          <a:xfrm>
            <a:off x="4495800" y="3048000"/>
            <a:ext cx="381000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 type="triangle" w="med" len="med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093" name="Line 13"/>
          <p:cNvSpPr>
            <a:spLocks noChangeShapeType="1"/>
          </p:cNvSpPr>
          <p:nvPr/>
        </p:nvSpPr>
        <p:spPr bwMode="gray">
          <a:xfrm>
            <a:off x="4495800" y="3048000"/>
            <a:ext cx="457200" cy="99060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 type="triangle" w="med" len="med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094" name="Text Box 14"/>
          <p:cNvSpPr txBox="1">
            <a:spLocks noChangeArrowheads="1"/>
          </p:cNvSpPr>
          <p:nvPr/>
        </p:nvSpPr>
        <p:spPr bwMode="gray">
          <a:xfrm>
            <a:off x="5638800" y="1676400"/>
            <a:ext cx="1311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86095" name="Rectangle 15"/>
          <p:cNvSpPr>
            <a:spLocks noChangeArrowheads="1"/>
          </p:cNvSpPr>
          <p:nvPr/>
        </p:nvSpPr>
        <p:spPr bwMode="gray">
          <a:xfrm>
            <a:off x="4876800" y="1752600"/>
            <a:ext cx="2133600" cy="8382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MSCORWKS – optimized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for workstations with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a single processor</a:t>
            </a:r>
          </a:p>
        </p:txBody>
      </p:sp>
      <p:sp>
        <p:nvSpPr>
          <p:cNvPr id="686097" name="Rectangle 17"/>
          <p:cNvSpPr>
            <a:spLocks noChangeArrowheads="1"/>
          </p:cNvSpPr>
          <p:nvPr/>
        </p:nvSpPr>
        <p:spPr bwMode="gray">
          <a:xfrm>
            <a:off x="4876800" y="2743200"/>
            <a:ext cx="2438400" cy="7620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MSCORSVR – optimized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for servers (workstations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with multiple processors)</a:t>
            </a:r>
          </a:p>
        </p:txBody>
      </p:sp>
      <p:sp>
        <p:nvSpPr>
          <p:cNvPr id="686098" name="Rectangle 18"/>
          <p:cNvSpPr>
            <a:spLocks noChangeArrowheads="1"/>
          </p:cNvSpPr>
          <p:nvPr/>
        </p:nvSpPr>
        <p:spPr bwMode="gray">
          <a:xfrm>
            <a:off x="4876800" y="3733800"/>
            <a:ext cx="2286000" cy="8382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.</a:t>
            </a:r>
          </a:p>
        </p:txBody>
      </p:sp>
      <p:sp>
        <p:nvSpPr>
          <p:cNvPr id="686103" name="Line 23"/>
          <p:cNvSpPr>
            <a:spLocks noChangeShapeType="1"/>
          </p:cNvSpPr>
          <p:nvPr/>
        </p:nvSpPr>
        <p:spPr bwMode="gray">
          <a:xfrm>
            <a:off x="7315200" y="3124200"/>
            <a:ext cx="228600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 type="triangle" w="med" len="med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04" name="Line 24"/>
          <p:cNvSpPr>
            <a:spLocks noChangeShapeType="1"/>
          </p:cNvSpPr>
          <p:nvPr/>
        </p:nvSpPr>
        <p:spPr bwMode="gray">
          <a:xfrm>
            <a:off x="7162800" y="4114800"/>
            <a:ext cx="304800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 type="triangle" w="med" len="med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05" name="Line 25"/>
          <p:cNvSpPr>
            <a:spLocks noChangeShapeType="1"/>
          </p:cNvSpPr>
          <p:nvPr/>
        </p:nvSpPr>
        <p:spPr bwMode="gray">
          <a:xfrm>
            <a:off x="7010400" y="2133600"/>
            <a:ext cx="533400" cy="0"/>
          </a:xfrm>
          <a:prstGeom prst="line">
            <a:avLst/>
          </a:prstGeom>
          <a:noFill/>
          <a:ln w="12700">
            <a:solidFill>
              <a:srgbClr val="EAEAEA"/>
            </a:solidFill>
            <a:round/>
            <a:headEnd/>
            <a:tailEnd type="triangle" w="med" len="med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06" name="Rectangle 26"/>
          <p:cNvSpPr>
            <a:spLocks noChangeArrowheads="1"/>
          </p:cNvSpPr>
          <p:nvPr/>
        </p:nvSpPr>
        <p:spPr bwMode="gray">
          <a:xfrm>
            <a:off x="7543800" y="1752600"/>
            <a:ext cx="1600200" cy="2819400"/>
          </a:xfrm>
          <a:prstGeom prst="rect">
            <a:avLst/>
          </a:prstGeom>
          <a:solidFill>
            <a:schemeClr val="bg1"/>
          </a:solidFill>
          <a:ln w="12700">
            <a:solidFill>
              <a:srgbClr val="EAEAEA"/>
            </a:solidFill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Loaded version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Of CLR passes 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Control to entry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Point in your .exe</a:t>
            </a:r>
          </a:p>
          <a:p>
            <a:pPr>
              <a:spcBef>
                <a:spcPct val="0"/>
              </a:spcBef>
            </a:pPr>
            <a:r>
              <a:rPr lang="en-US" sz="1600">
                <a:solidFill>
                  <a:schemeClr val="tx1"/>
                </a:solidFill>
                <a:latin typeface="Alba" pitchFamily="2" charset="0"/>
              </a:rPr>
              <a:t>file</a:t>
            </a:r>
          </a:p>
        </p:txBody>
      </p:sp>
      <p:sp>
        <p:nvSpPr>
          <p:cNvPr id="686108" name="Text Box 28"/>
          <p:cNvSpPr txBox="1">
            <a:spLocks noChangeArrowheads="1"/>
          </p:cNvSpPr>
          <p:nvPr/>
        </p:nvSpPr>
        <p:spPr bwMode="gray">
          <a:xfrm>
            <a:off x="4876800" y="4724400"/>
            <a:ext cx="2308225" cy="74295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Alternate implementations </a:t>
            </a:r>
          </a:p>
          <a:p>
            <a:pPr>
              <a:spcBef>
                <a:spcPct val="0"/>
              </a:spcBef>
            </a:pPr>
            <a:r>
              <a:rPr lang="en-US"/>
              <a:t>Of CLR optimized for your</a:t>
            </a:r>
          </a:p>
          <a:p>
            <a:pPr>
              <a:spcBef>
                <a:spcPct val="0"/>
              </a:spcBef>
            </a:pPr>
            <a:r>
              <a:rPr lang="en-US"/>
              <a:t>environment</a:t>
            </a:r>
          </a:p>
        </p:txBody>
      </p:sp>
      <p:sp>
        <p:nvSpPr>
          <p:cNvPr id="686109" name="Rectangle 29"/>
          <p:cNvSpPr>
            <a:spLocks noChangeArrowheads="1"/>
          </p:cNvSpPr>
          <p:nvPr/>
        </p:nvSpPr>
        <p:spPr bwMode="gray">
          <a:xfrm>
            <a:off x="2362200" y="3810000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r>
              <a:rPr lang="en-US"/>
              <a:t>Bootstrap component</a:t>
            </a:r>
          </a:p>
          <a:p>
            <a:pPr>
              <a:lnSpc>
                <a:spcPct val="50000"/>
              </a:lnSpc>
            </a:pPr>
            <a:r>
              <a:rPr lang="en-US"/>
              <a:t>Of CLR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2050" y="228600"/>
            <a:ext cx="7793038" cy="677863"/>
          </a:xfrm>
        </p:spPr>
        <p:txBody>
          <a:bodyPr/>
          <a:lstStyle/>
          <a:p>
            <a:r>
              <a:rPr lang="en-US" dirty="0"/>
              <a:t>Starting Up an </a:t>
            </a:r>
            <a:r>
              <a:rPr lang="en-US" dirty="0" smtClean="0"/>
              <a:t>Application</a:t>
            </a:r>
            <a:endParaRPr lang="en-US" sz="1400" dirty="0"/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Ah, but it is not quite that simple …</a:t>
            </a:r>
          </a:p>
          <a:p>
            <a:r>
              <a:rPr lang="en-US" dirty="0">
                <a:solidFill>
                  <a:srgbClr val="339933"/>
                </a:solidFill>
              </a:rPr>
              <a:t>Why not?</a:t>
            </a:r>
          </a:p>
          <a:p>
            <a:r>
              <a:rPr lang="en-US" dirty="0"/>
              <a:t>The executable aspects of your.exe and .</a:t>
            </a:r>
            <a:r>
              <a:rPr lang="en-US" dirty="0" err="1"/>
              <a:t>dll</a:t>
            </a:r>
            <a:r>
              <a:rPr lang="en-US" dirty="0"/>
              <a:t> assemblies are still in the intermediate language form</a:t>
            </a:r>
          </a:p>
          <a:p>
            <a:pPr lvl="1"/>
            <a:r>
              <a:rPr lang="en-US" dirty="0"/>
              <a:t>Need quick translation to </a:t>
            </a:r>
            <a:r>
              <a:rPr lang="en-US" dirty="0">
                <a:solidFill>
                  <a:srgbClr val="FF6600"/>
                </a:solidFill>
              </a:rPr>
              <a:t>native machine code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that can be directly executed on the </a:t>
            </a:r>
            <a:r>
              <a:rPr lang="en-US" dirty="0" smtClean="0"/>
              <a:t>targeted </a:t>
            </a:r>
            <a:r>
              <a:rPr lang="en-US" dirty="0"/>
              <a:t>(host) machine</a:t>
            </a:r>
          </a:p>
          <a:p>
            <a:pPr lvl="1"/>
            <a:r>
              <a:rPr lang="en-US" dirty="0"/>
              <a:t>Just-In-Time (JIT) translation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3:00 PM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Just in Time Approach </a:t>
            </a:r>
            <a:r>
              <a:rPr lang="en-US" dirty="0" smtClean="0"/>
              <a:t>1</a:t>
            </a:r>
            <a:endParaRPr lang="en-US" sz="1400" dirty="0"/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Granular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Continues over life time of application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One method at a time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 … when a method in </a:t>
            </a:r>
            <a:r>
              <a:rPr lang="en-US" sz="2400" dirty="0" smtClean="0"/>
              <a:t>class in an </a:t>
            </a:r>
            <a:r>
              <a:rPr lang="en-US" sz="2400" dirty="0"/>
              <a:t>assembly is needed for the first time …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CLR inspects metadata for a referenced assembly (.</a:t>
            </a:r>
            <a:r>
              <a:rPr lang="en-US" sz="2100" dirty="0" err="1"/>
              <a:t>dll</a:t>
            </a:r>
            <a:r>
              <a:rPr lang="en-US" sz="2100" dirty="0"/>
              <a:t> or .exe) to ensure it meets requirements for </a:t>
            </a:r>
            <a:r>
              <a:rPr lang="en-US" sz="2100" dirty="0" smtClean="0"/>
              <a:t>managed </a:t>
            </a:r>
            <a:r>
              <a:rPr lang="en-US" sz="2100" dirty="0"/>
              <a:t>code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CLR locates entry point method in assembly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CLR loads assembly (contains IL representation of executable code)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As a method is called, it is translated into machine code for the targeted </a:t>
            </a:r>
            <a:r>
              <a:rPr lang="en-US" sz="2100" dirty="0" smtClean="0"/>
              <a:t>architecture  (“Just-in-time</a:t>
            </a:r>
            <a:r>
              <a:rPr lang="en-US" sz="2100" dirty="0"/>
              <a:t>” </a:t>
            </a:r>
            <a:r>
              <a:rPr lang="en-US" sz="2100" dirty="0" smtClean="0"/>
              <a:t>compilation)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Just in Time Approach </a:t>
            </a:r>
            <a:r>
              <a:rPr lang="en-US" dirty="0" smtClean="0"/>
              <a:t>2</a:t>
            </a:r>
            <a:endParaRPr lang="en-US" sz="1400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Applications begin execution at the entry point method in a .exe file</a:t>
            </a:r>
          </a:p>
          <a:p>
            <a:r>
              <a:rPr lang="en-US" dirty="0"/>
              <a:t>If a method in a .</a:t>
            </a:r>
            <a:r>
              <a:rPr lang="en-US" dirty="0" err="1"/>
              <a:t>dll</a:t>
            </a:r>
            <a:r>
              <a:rPr lang="en-US" dirty="0"/>
              <a:t> is called:</a:t>
            </a:r>
          </a:p>
          <a:p>
            <a:pPr lvl="1"/>
            <a:r>
              <a:rPr lang="en-US" dirty="0"/>
              <a:t>The application .exe gets the information it needs about the .</a:t>
            </a:r>
            <a:r>
              <a:rPr lang="en-US" dirty="0" err="1"/>
              <a:t>dll</a:t>
            </a:r>
            <a:r>
              <a:rPr lang="en-US" dirty="0"/>
              <a:t> from the reference information in the .exe manifest</a:t>
            </a:r>
          </a:p>
          <a:p>
            <a:pPr lvl="1"/>
            <a:r>
              <a:rPr lang="en-US" dirty="0"/>
              <a:t>CLR locates assembly file (the .</a:t>
            </a:r>
            <a:r>
              <a:rPr lang="en-US" dirty="0" err="1"/>
              <a:t>dll</a:t>
            </a:r>
            <a:r>
              <a:rPr lang="en-US" dirty="0"/>
              <a:t>) to be loaded (this is called assembly resolution)</a:t>
            </a:r>
          </a:p>
          <a:p>
            <a:pPr lvl="1"/>
            <a:r>
              <a:rPr lang="en-US" dirty="0"/>
              <a:t>Only the called method in the .</a:t>
            </a:r>
            <a:r>
              <a:rPr lang="en-US" dirty="0" err="1"/>
              <a:t>dll</a:t>
            </a:r>
            <a:r>
              <a:rPr lang="en-US" dirty="0"/>
              <a:t> is translated at the start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Managed </a:t>
            </a:r>
            <a:r>
              <a:rPr lang="en-US" dirty="0" smtClean="0"/>
              <a:t>Execution</a:t>
            </a:r>
            <a:endParaRPr lang="en-US" sz="1200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Advantages</a:t>
            </a:r>
          </a:p>
          <a:p>
            <a:r>
              <a:rPr lang="en-US" sz="2400" dirty="0"/>
              <a:t>No need for </a:t>
            </a:r>
            <a:r>
              <a:rPr lang="en-US" sz="2400" dirty="0">
                <a:solidFill>
                  <a:srgbClr val="FF6600"/>
                </a:solidFill>
              </a:rPr>
              <a:t>direct memory management</a:t>
            </a:r>
          </a:p>
          <a:p>
            <a:pPr lvl="1"/>
            <a:r>
              <a:rPr lang="en-US" sz="2100" dirty="0"/>
              <a:t>Manages memory behind the scenes</a:t>
            </a:r>
          </a:p>
          <a:p>
            <a:pPr lvl="1"/>
            <a:r>
              <a:rPr lang="en-US" sz="2100" dirty="0"/>
              <a:t>Safe mode – no pointers</a:t>
            </a:r>
          </a:p>
          <a:p>
            <a:pPr lvl="2"/>
            <a:r>
              <a:rPr lang="en-US" sz="2100" dirty="0"/>
              <a:t>Protects against poorly written code</a:t>
            </a:r>
          </a:p>
          <a:p>
            <a:pPr lvl="2"/>
            <a:r>
              <a:rPr lang="en-US" sz="2100" dirty="0"/>
              <a:t>No tricks with pointers – </a:t>
            </a:r>
            <a:r>
              <a:rPr lang="en-US" sz="2100" dirty="0" smtClean="0"/>
              <a:t>no </a:t>
            </a:r>
            <a:r>
              <a:rPr lang="en-US" sz="2100" dirty="0" smtClean="0">
                <a:solidFill>
                  <a:srgbClr val="FF6600"/>
                </a:solidFill>
              </a:rPr>
              <a:t>buffer </a:t>
            </a:r>
            <a:r>
              <a:rPr lang="en-US" sz="2100" dirty="0">
                <a:solidFill>
                  <a:srgbClr val="FF6600"/>
                </a:solidFill>
              </a:rPr>
              <a:t>overflow attack</a:t>
            </a:r>
          </a:p>
          <a:p>
            <a:pPr lvl="2"/>
            <a:r>
              <a:rPr lang="en-US" sz="2100" dirty="0"/>
              <a:t>CLR catches unsafe code in verification checks</a:t>
            </a:r>
          </a:p>
          <a:p>
            <a:pPr lvl="2"/>
            <a:r>
              <a:rPr lang="en-US" sz="2100" dirty="0"/>
              <a:t>Security features – Code Access Security CAS</a:t>
            </a:r>
          </a:p>
          <a:p>
            <a:pPr lvl="3"/>
            <a:r>
              <a:rPr lang="en-US" sz="1800" dirty="0"/>
              <a:t>More granular than what Windows allows – by Assembly</a:t>
            </a:r>
          </a:p>
          <a:p>
            <a:pPr lvl="1"/>
            <a:r>
              <a:rPr lang="en-US" sz="2100" dirty="0"/>
              <a:t>Fewer common hard to find bugs</a:t>
            </a:r>
          </a:p>
          <a:p>
            <a:pPr lvl="1"/>
            <a:r>
              <a:rPr lang="en-US" sz="2100" dirty="0"/>
              <a:t>Higher human productivity</a:t>
            </a:r>
          </a:p>
          <a:p>
            <a:pPr lvl="1"/>
            <a:r>
              <a:rPr lang="en-US" sz="2100" dirty="0" smtClean="0"/>
              <a:t>C#.NET </a:t>
            </a:r>
            <a:r>
              <a:rPr lang="en-US" sz="2100" dirty="0"/>
              <a:t>does not allow unsafe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3:00 PM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Framework Class Library </a:t>
            </a:r>
            <a:r>
              <a:rPr lang="en-US" dirty="0" smtClean="0">
                <a:solidFill>
                  <a:srgbClr val="FF0000"/>
                </a:solidFill>
              </a:rPr>
              <a:t>– FCL 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954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Visual Studio has a huge set of pre-written classes </a:t>
            </a:r>
            <a:r>
              <a:rPr lang="en-US" sz="2400" dirty="0" smtClean="0"/>
              <a:t>– </a:t>
            </a:r>
            <a:r>
              <a:rPr lang="en-US" sz="2400" dirty="0"/>
              <a:t>grouped together into </a:t>
            </a:r>
            <a:r>
              <a:rPr lang="en-US" sz="2400" b="1" dirty="0">
                <a:latin typeface="Courier New" pitchFamily="49" charset="0"/>
              </a:rPr>
              <a:t>Namespaces</a:t>
            </a:r>
            <a:r>
              <a:rPr lang="en-US" sz="2400" dirty="0"/>
              <a:t> (similar </a:t>
            </a:r>
            <a:r>
              <a:rPr lang="en-US" sz="2400" dirty="0" smtClean="0"/>
              <a:t>in to </a:t>
            </a:r>
            <a:r>
              <a:rPr lang="en-US" sz="2400" dirty="0"/>
              <a:t>Java Packages)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Maintaining </a:t>
            </a:r>
            <a:r>
              <a:rPr lang="en-US" sz="2400" dirty="0"/>
              <a:t>collections, GUIs, </a:t>
            </a:r>
            <a:r>
              <a:rPr lang="en-US" sz="2400" dirty="0" smtClean="0"/>
              <a:t>DBMS</a:t>
            </a:r>
            <a:r>
              <a:rPr lang="en-US" sz="2400" dirty="0"/>
              <a:t>, strings, dates, </a:t>
            </a:r>
            <a:r>
              <a:rPr lang="en-US" sz="2400" dirty="0" smtClean="0"/>
              <a:t>text files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Several implementations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Windows specific framework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Compact framework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You have to be careful in </a:t>
            </a:r>
            <a:r>
              <a:rPr lang="en-US" sz="2400" dirty="0">
                <a:solidFill>
                  <a:srgbClr val="339933"/>
                </a:solidFill>
              </a:rPr>
              <a:t>cross platform apps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Common Language Infrastructure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6600"/>
                </a:solidFill>
              </a:rPr>
              <a:t>CLI</a:t>
            </a:r>
            <a:r>
              <a:rPr lang="en-US" sz="2400" dirty="0" smtClean="0"/>
              <a:t>) defines </a:t>
            </a:r>
            <a:r>
              <a:rPr lang="en-US" sz="2400" dirty="0"/>
              <a:t>a core set of classes for every implementation of the FCL (Base Class Library)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Defines the </a:t>
            </a:r>
            <a:r>
              <a:rPr lang="en-US" sz="2400" dirty="0"/>
              <a:t>blueprints for developing versions of .NET for different operating systems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Other FCLs may have a different set of classes over and above the Base Class Library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7/30/20013  3:00 PM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93038" cy="401638"/>
          </a:xfrm>
        </p:spPr>
        <p:txBody>
          <a:bodyPr/>
          <a:lstStyle/>
          <a:p>
            <a:r>
              <a:rPr lang="en-US" dirty="0"/>
              <a:t>More on W</a:t>
            </a:r>
            <a:r>
              <a:rPr lang="en-US" dirty="0" smtClean="0"/>
              <a:t>hat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W</a:t>
            </a:r>
            <a:r>
              <a:rPr lang="en-US" dirty="0" smtClean="0"/>
              <a:t>ill Learn </a:t>
            </a:r>
            <a:r>
              <a:rPr lang="en-US" dirty="0"/>
              <a:t>…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772400" cy="4572000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</a:pPr>
            <a:r>
              <a:rPr lang="en-US" sz="2800" dirty="0" smtClean="0"/>
              <a:t>OOP programming features</a:t>
            </a:r>
            <a:endParaRPr lang="en-US" dirty="0" smtClean="0"/>
          </a:p>
          <a:p>
            <a:r>
              <a:rPr lang="en-US" dirty="0" smtClean="0"/>
              <a:t>Event </a:t>
            </a:r>
            <a:r>
              <a:rPr lang="en-US" dirty="0"/>
              <a:t>driven programming – it’s different</a:t>
            </a:r>
          </a:p>
          <a:p>
            <a:r>
              <a:rPr lang="en-US" dirty="0"/>
              <a:t>Structured exception handling</a:t>
            </a:r>
          </a:p>
          <a:p>
            <a:r>
              <a:rPr lang="en-US" dirty="0"/>
              <a:t>Memory management</a:t>
            </a:r>
          </a:p>
          <a:p>
            <a:r>
              <a:rPr lang="en-US" dirty="0"/>
              <a:t>Working with sequential files and databases</a:t>
            </a:r>
          </a:p>
          <a:p>
            <a:r>
              <a:rPr lang="en-US" dirty="0"/>
              <a:t>The breakdown –</a:t>
            </a:r>
          </a:p>
          <a:p>
            <a:pPr lvl="1">
              <a:buFontTx/>
              <a:buChar char="•"/>
            </a:pPr>
            <a:r>
              <a:rPr lang="en-US" sz="3600" baseline="6000" dirty="0"/>
              <a:t>Lectures – what and why of .NET</a:t>
            </a:r>
          </a:p>
          <a:p>
            <a:pPr lvl="1">
              <a:buFontTx/>
              <a:buChar char="•"/>
            </a:pPr>
            <a:r>
              <a:rPr lang="en-US" sz="3600" baseline="6000" dirty="0"/>
              <a:t>Labs – how to do 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3:00 PM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System-supplied Class Libraries 1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Every managed application depends on </a:t>
            </a:r>
            <a:r>
              <a:rPr lang="en-US" i="1" dirty="0"/>
              <a:t>one or more assemblies from the FCL</a:t>
            </a:r>
          </a:p>
          <a:p>
            <a:pPr>
              <a:lnSpc>
                <a:spcPct val="90000"/>
              </a:lnSpc>
            </a:pPr>
            <a:r>
              <a:rPr lang="en-US" dirty="0"/>
              <a:t>These Assemblies are known as </a:t>
            </a:r>
            <a:r>
              <a:rPr lang="en-US" dirty="0" err="1">
                <a:solidFill>
                  <a:srgbClr val="FF6600"/>
                </a:solidFill>
              </a:rPr>
              <a:t>dll</a:t>
            </a:r>
            <a:r>
              <a:rPr lang="en-US" dirty="0" err="1"/>
              <a:t>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 smtClean="0"/>
              <a:t>System.Core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System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/>
              <a:t>– contain definitions of data stores and methods that make up the </a:t>
            </a:r>
            <a:r>
              <a:rPr lang="en-US" dirty="0">
                <a:solidFill>
                  <a:srgbClr val="FF6600"/>
                </a:solidFill>
              </a:rPr>
              <a:t>core system supplied data types</a:t>
            </a:r>
          </a:p>
          <a:p>
            <a:pPr>
              <a:lnSpc>
                <a:spcPct val="90000"/>
              </a:lnSpc>
            </a:pPr>
            <a:r>
              <a:rPr lang="en-US" dirty="0"/>
              <a:t>Others – 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System.Data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System.Drawing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Data conversion, DBMS, sequential files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                                                       </a:t>
            </a:r>
            <a:r>
              <a:rPr lang="en-US" sz="1400" dirty="0"/>
              <a:t>-- (see next page)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3:00 PM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System-supplied Class Libraries 2 - </a:t>
            </a:r>
            <a:r>
              <a:rPr lang="en-US" sz="2400" b="1" dirty="0">
                <a:latin typeface="Arial" charset="0"/>
                <a:cs typeface="Arial" charset="0"/>
              </a:rPr>
              <a:t>Commonly Used Assemblies of the FCL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964488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b="1" dirty="0">
                <a:solidFill>
                  <a:srgbClr val="000000"/>
                </a:solidFill>
                <a:cs typeface="Times New Roman" charset="0"/>
              </a:rPr>
              <a:t>Assembly Name                                   Purpose</a:t>
            </a:r>
            <a:endParaRPr lang="en-US" sz="1600" dirty="0">
              <a:solidFill>
                <a:srgbClr val="000000"/>
              </a:solidFill>
              <a:cs typeface="Times New Roman" charset="0"/>
            </a:endParaRPr>
          </a:p>
          <a:p>
            <a:pPr>
              <a:lnSpc>
                <a:spcPct val="80000"/>
              </a:lnSpc>
            </a:pP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System.Core</a:t>
            </a:r>
            <a:r>
              <a:rPr lang="en-US" sz="1600" dirty="0" smtClean="0">
                <a:solidFill>
                  <a:srgbClr val="000000"/>
                </a:solidFill>
                <a:cs typeface="Times New Roman" charset="0"/>
              </a:rPr>
              <a:t>                  Core 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system types </a:t>
            </a:r>
            <a:r>
              <a:rPr lang="en-US" sz="1200" dirty="0">
                <a:solidFill>
                  <a:srgbClr val="000000"/>
                </a:solidFill>
                <a:cs typeface="Times New Roman" charset="0"/>
              </a:rPr>
              <a:t>(every Assembly needs these classes)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                    </a:t>
            </a:r>
            <a:r>
              <a:rPr lang="en-US" sz="1600" dirty="0" smtClean="0">
                <a:solidFill>
                  <a:srgbClr val="000000"/>
                </a:solidFill>
                <a:cs typeface="Times New Roman" charset="0"/>
              </a:rPr>
              <a:t>CLR-specific 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system types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                            </a:t>
            </a:r>
            <a:r>
              <a:rPr lang="en-US" sz="1600" dirty="0" smtClean="0">
                <a:solidFill>
                  <a:srgbClr val="000000"/>
                </a:solidFill>
                <a:cs typeface="Times New Roman" charset="0"/>
              </a:rPr>
              <a:t>        </a:t>
            </a:r>
            <a:r>
              <a:rPr lang="en-US" sz="1200" dirty="0">
                <a:solidFill>
                  <a:srgbClr val="000000"/>
                </a:solidFill>
                <a:cs typeface="Times New Roman" charset="0"/>
              </a:rPr>
              <a:t>(holds classes specific to Windows version of .NET – vs. Compact version)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System.Data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          ADO.NET – DBMS support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System.Drawing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    Windows graphics functionality - drawing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System.Management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</a:t>
            </a:r>
            <a:r>
              <a:rPr lang="en-US" sz="1600" dirty="0" smtClean="0">
                <a:solidFill>
                  <a:srgbClr val="000000"/>
                </a:solidFill>
                <a:cs typeface="Times New Roman" charset="0"/>
              </a:rPr>
              <a:t>Windows 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computer management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System.Messaging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cs typeface="Times New Roman" charset="0"/>
              </a:rPr>
              <a:t>MSMQ 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messaging services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System.Security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  </a:t>
            </a:r>
            <a:r>
              <a:rPr lang="en-US" sz="1600" dirty="0" smtClean="0">
                <a:solidFill>
                  <a:srgbClr val="000000"/>
                </a:solidFill>
                <a:cs typeface="Times New Roman" charset="0"/>
              </a:rPr>
              <a:t>Programmatic 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security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System.Web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            </a:t>
            </a:r>
            <a:r>
              <a:rPr lang="en-US" sz="1600" dirty="0" smtClean="0">
                <a:solidFill>
                  <a:srgbClr val="000000"/>
                </a:solidFill>
                <a:cs typeface="Times New Roman" charset="0"/>
              </a:rPr>
              <a:t>ASP.NET</a:t>
            </a:r>
            <a:endParaRPr lang="en-US" sz="1600" dirty="0">
              <a:solidFill>
                <a:srgbClr val="000000"/>
              </a:solidFill>
              <a:cs typeface="Times New Roman" charset="0"/>
            </a:endParaRP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System.Web.Services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cs typeface="Courier New" pitchFamily="49" charset="0"/>
              </a:rPr>
              <a:t>Additional </a:t>
            </a:r>
            <a:r>
              <a:rPr lang="en-US" sz="1600" dirty="0">
                <a:solidFill>
                  <a:srgbClr val="000000"/>
                </a:solidFill>
                <a:cs typeface="Courier New" pitchFamily="49" charset="0"/>
              </a:rPr>
              <a:t>Web service support for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ASP.NET</a:t>
            </a:r>
            <a:endParaRPr lang="en-US" sz="1600" dirty="0">
              <a:solidFill>
                <a:srgbClr val="000000"/>
              </a:solidFill>
              <a:cs typeface="Times New Roman" charset="0"/>
            </a:endParaRP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System.Windows.Forms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Windows Forms framework</a:t>
            </a:r>
          </a:p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System.XML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>
                <a:solidFill>
                  <a:srgbClr val="000000"/>
                </a:solidFill>
                <a:cs typeface="Courier New" pitchFamily="49" charset="0"/>
              </a:rPr>
              <a:t>Support for programming in Extensible Markup Language(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XML)</a:t>
            </a:r>
          </a:p>
          <a:p>
            <a:pPr>
              <a:lnSpc>
                <a:spcPct val="80000"/>
              </a:lnSpc>
            </a:pP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Microsoft.VisualBasic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>
                <a:solidFill>
                  <a:srgbClr val="000000"/>
                </a:solidFill>
                <a:cs typeface="Courier New" pitchFamily="49" charset="0"/>
              </a:rPr>
              <a:t>           Visual Basic methods, constants, and attributes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dirty="0">
              <a:solidFill>
                <a:srgbClr val="000000"/>
              </a:solidFill>
              <a:cs typeface="Times New Roman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NOTE – File names are the same as the Assembly names but with </a:t>
            </a:r>
            <a:r>
              <a:rPr lang="en-US" sz="1600" dirty="0">
                <a:latin typeface="Courier New" pitchFamily="49" charset="0"/>
              </a:rPr>
              <a:t>.</a:t>
            </a:r>
            <a:r>
              <a:rPr lang="en-US" sz="1600" dirty="0" err="1">
                <a:latin typeface="Courier New" pitchFamily="49" charset="0"/>
              </a:rPr>
              <a:t>dll</a:t>
            </a:r>
            <a:r>
              <a:rPr lang="en-US" sz="1600" dirty="0"/>
              <a:t> at the end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7/30/2013  </a:t>
            </a:r>
            <a:r>
              <a:rPr lang="en-US" dirty="0" smtClean="0"/>
              <a:t>3:00 PM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762000"/>
          </a:xfrm>
        </p:spPr>
        <p:txBody>
          <a:bodyPr/>
          <a:lstStyle/>
          <a:p>
            <a:r>
              <a:rPr lang="en-US" dirty="0"/>
              <a:t>System-supplied Class Libraries 3 - </a:t>
            </a:r>
            <a:r>
              <a:rPr lang="en-US" sz="2400" b="1" dirty="0">
                <a:latin typeface="Arial" charset="0"/>
                <a:cs typeface="Arial" charset="0"/>
              </a:rPr>
              <a:t>Commonly Used Assemblies of the FCL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 few examples …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err="1" smtClean="0"/>
              <a:t>System.Core</a:t>
            </a:r>
            <a:r>
              <a:rPr lang="en-US" sz="2400" dirty="0" smtClean="0"/>
              <a:t> </a:t>
            </a:r>
            <a:r>
              <a:rPr lang="en-US" sz="2400" dirty="0"/>
              <a:t>– contains core system supplied types (required for all code you </a:t>
            </a:r>
            <a:r>
              <a:rPr lang="en-US" sz="2400" dirty="0" smtClean="0"/>
              <a:t>write)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smtClean="0"/>
              <a:t>C# </a:t>
            </a:r>
            <a:r>
              <a:rPr lang="en-US" sz="2400" dirty="0"/>
              <a:t>library contains numerous string processing </a:t>
            </a:r>
            <a:r>
              <a:rPr lang="en-US" sz="2400" dirty="0" smtClean="0"/>
              <a:t>methods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smtClean="0"/>
              <a:t>C# </a:t>
            </a:r>
            <a:r>
              <a:rPr lang="en-US" sz="2400" dirty="0"/>
              <a:t>library contains numerous </a:t>
            </a:r>
            <a:r>
              <a:rPr lang="en-US" sz="2400" dirty="0" smtClean="0"/>
              <a:t>data conversion methods that you will learn about in Chapters 4-9 and beyond</a:t>
            </a:r>
            <a:endParaRPr lang="en-US" sz="24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smtClean="0"/>
              <a:t>C# library contains </a:t>
            </a:r>
            <a:r>
              <a:rPr lang="en-US" sz="2400" dirty="0"/>
              <a:t>numerous </a:t>
            </a:r>
            <a:r>
              <a:rPr lang="en-US" sz="2400" dirty="0" smtClean="0"/>
              <a:t>namespaces that in turn contain classes which in turn contain methods for handling abstractions such as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 smtClean="0"/>
              <a:t>Database processing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 smtClean="0"/>
              <a:t>Sequential file processing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 smtClean="0"/>
              <a:t>Drawing (simple graphics)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0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000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7/30/2013    3:00 PM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762000"/>
          </a:xfrm>
        </p:spPr>
        <p:txBody>
          <a:bodyPr/>
          <a:lstStyle/>
          <a:p>
            <a:r>
              <a:rPr lang="en-US" dirty="0"/>
              <a:t>System-supplied Class Libraries 4 - </a:t>
            </a:r>
            <a:r>
              <a:rPr lang="en-US" sz="2400" b="1" dirty="0">
                <a:latin typeface="Arial" charset="0"/>
                <a:cs typeface="Arial" charset="0"/>
              </a:rPr>
              <a:t>Commonly Used Assemblies of the FCL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examples …</a:t>
            </a:r>
          </a:p>
          <a:p>
            <a:r>
              <a:rPr lang="en-US"/>
              <a:t>The System.Drawing library contains methods for handling colors, brushes, shapes, lines, etc.</a:t>
            </a:r>
          </a:p>
          <a:p>
            <a:r>
              <a:rPr lang="en-US"/>
              <a:t>The System.Data library contains methods that support ADO.NET (ActiveX Data Objects) for database access and processing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3716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Several kinds of applications: desktop and server-side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Desktop (CIS </a:t>
            </a:r>
            <a:r>
              <a:rPr lang="en-US" sz="2400" dirty="0" smtClean="0"/>
              <a:t>3309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Console (desktop) – batch oriented tasks; display messages through console window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Can run thru Windows Explorer or DOS commands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Uses </a:t>
            </a:r>
            <a:r>
              <a:rPr lang="en-US" sz="2100" dirty="0" smtClean="0"/>
              <a:t>a console system class </a:t>
            </a:r>
            <a:endParaRPr lang="en-US" sz="2100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100" dirty="0"/>
              <a:t>Windows Forms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Rich user interface – loads of </a:t>
            </a:r>
            <a:r>
              <a:rPr lang="en-US" sz="2100" dirty="0">
                <a:solidFill>
                  <a:srgbClr val="339933"/>
                </a:solidFill>
              </a:rPr>
              <a:t>controls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Looks like an e-commerce page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Games</a:t>
            </a:r>
            <a:r>
              <a:rPr lang="en-US" sz="2100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Server-side </a:t>
            </a:r>
            <a:r>
              <a:rPr lang="en-US" sz="2400" dirty="0"/>
              <a:t>(CIS </a:t>
            </a:r>
            <a:r>
              <a:rPr lang="en-US" sz="2400" dirty="0" smtClean="0"/>
              <a:t>3309</a:t>
            </a:r>
            <a:r>
              <a:rPr lang="en-US" sz="2400" dirty="0"/>
              <a:t>, 4344)</a:t>
            </a:r>
          </a:p>
          <a:p>
            <a:pPr lvl="1">
              <a:lnSpc>
                <a:spcPct val="90000"/>
              </a:lnSpc>
            </a:pPr>
            <a:r>
              <a:rPr lang="en-US" sz="2100" dirty="0"/>
              <a:t>ASP.NET – for creation of server-side apps to communicate with client apps across network using HTTP (Hypertext Transfer Protocol)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7/30/2013   3:00 PM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Why use .NET?  </a:t>
            </a:r>
            <a:r>
              <a:rPr lang="en-US" dirty="0" smtClean="0">
                <a:solidFill>
                  <a:srgbClr val="FF0000"/>
                </a:solidFill>
              </a:rPr>
              <a:t>1 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away from Windows 32 bit API and COM-based APIs – a Microsoft decision</a:t>
            </a:r>
          </a:p>
          <a:p>
            <a:r>
              <a:rPr lang="en-US"/>
              <a:t>Integrated Development Environment (IDE) – </a:t>
            </a:r>
          </a:p>
          <a:p>
            <a:pPr lvl="1"/>
            <a:r>
              <a:rPr lang="en-US"/>
              <a:t>Much improved for designing, writing and debugging software</a:t>
            </a:r>
          </a:p>
          <a:p>
            <a:pPr lvl="1"/>
            <a:r>
              <a:rPr lang="en-US"/>
              <a:t>Platform neutrality / language neutrality</a:t>
            </a:r>
          </a:p>
          <a:p>
            <a:pPr lvl="1"/>
            <a:r>
              <a:rPr lang="en-US"/>
              <a:t>Managed language support</a:t>
            </a:r>
          </a:p>
          <a:p>
            <a:r>
              <a:rPr lang="en-US" sz="2500"/>
              <a:t>Framework Class Library</a:t>
            </a:r>
          </a:p>
          <a:p>
            <a:r>
              <a:rPr lang="en-US" sz="2500"/>
              <a:t>Mechanisms for code distribution and deployment</a:t>
            </a:r>
          </a:p>
          <a:p>
            <a:r>
              <a:rPr lang="en-US" sz="2500"/>
              <a:t>Improved security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7/30/2013  3:00 PM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Why use .NET?  </a:t>
            </a:r>
            <a:r>
              <a:rPr lang="en-US" dirty="0" smtClean="0">
                <a:solidFill>
                  <a:srgbClr val="FF0000"/>
                </a:solidFill>
              </a:rPr>
              <a:t>2 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4684713"/>
          </a:xfrm>
        </p:spPr>
        <p:txBody>
          <a:bodyPr/>
          <a:lstStyle/>
          <a:p>
            <a:r>
              <a:rPr lang="en-US" sz="2400"/>
              <a:t>Better execution performance</a:t>
            </a:r>
          </a:p>
          <a:p>
            <a:r>
              <a:rPr lang="en-US" sz="2400"/>
              <a:t>Far better software engineering capabilities across all aspects of the development process</a:t>
            </a:r>
          </a:p>
          <a:p>
            <a:r>
              <a:rPr lang="en-US" sz="2400"/>
              <a:t>Easier to create distributed applications across vendor and platform boundaries</a:t>
            </a:r>
          </a:p>
          <a:p>
            <a:r>
              <a:rPr lang="en-US" sz="2400"/>
              <a:t>Easier to build distributed applications in larger networked environments such as the Internet</a:t>
            </a:r>
          </a:p>
          <a:p>
            <a:r>
              <a:rPr lang="en-US" sz="2400"/>
              <a:t>Take advantage of various class libraries facilitating targeting to lightweight and special devices such as pocket PCs, cell phones, tablet PCs, etc </a:t>
            </a:r>
          </a:p>
          <a:p>
            <a:r>
              <a:rPr lang="en-US" sz="2400"/>
              <a:t>Interoperability with older code – staged conversion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7/30/2013  3:00 PM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Costs of using Dot </a:t>
            </a:r>
            <a:r>
              <a:rPr lang="en-US" dirty="0" smtClean="0">
                <a:solidFill>
                  <a:srgbClr val="FF0000"/>
                </a:solidFill>
              </a:rPr>
              <a:t>Net 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Lots to learn … become comfortable with:</a:t>
            </a:r>
          </a:p>
          <a:p>
            <a:pPr lvl="1"/>
            <a:r>
              <a:rPr lang="en-US" dirty="0"/>
              <a:t>New suite of development tools – IDE</a:t>
            </a:r>
          </a:p>
          <a:p>
            <a:pPr lvl="1"/>
            <a:r>
              <a:rPr lang="en-US" dirty="0"/>
              <a:t>Visual Basic .NET</a:t>
            </a:r>
          </a:p>
          <a:p>
            <a:pPr lvl="1"/>
            <a:r>
              <a:rPr lang="en-US" dirty="0"/>
              <a:t>Inner workings of the CLR</a:t>
            </a:r>
          </a:p>
          <a:p>
            <a:pPr lvl="1"/>
            <a:r>
              <a:rPr lang="en-US" dirty="0"/>
              <a:t>Become familiar with the classes in the FCL</a:t>
            </a:r>
          </a:p>
          <a:p>
            <a:pPr lvl="1"/>
            <a:r>
              <a:rPr lang="en-US" dirty="0"/>
              <a:t>Distribution, deployment, and revision</a:t>
            </a:r>
          </a:p>
          <a:p>
            <a:pPr lvl="1"/>
            <a:r>
              <a:rPr lang="en-US" dirty="0"/>
              <a:t>How to go about transitioning from old code to .NET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Comes with a lot of execution time “overhead” or “baggage”</a:t>
            </a:r>
            <a:endParaRPr lang="en-US" dirty="0"/>
          </a:p>
          <a:p>
            <a:r>
              <a:rPr lang="en-US" dirty="0"/>
              <a:t>We focus more on top 4 items; less on last </a:t>
            </a:r>
            <a:r>
              <a:rPr lang="en-US" dirty="0" smtClean="0"/>
              <a:t>3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7/30/2013   3:00 PM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Dot NET and COM</a:t>
            </a:r>
          </a:p>
        </p:txBody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 = Component Object Model</a:t>
            </a:r>
          </a:p>
          <a:p>
            <a:r>
              <a:rPr lang="en-US" dirty="0"/>
              <a:t>Microsoft technology</a:t>
            </a:r>
          </a:p>
          <a:p>
            <a:r>
              <a:rPr lang="en-US" dirty="0"/>
              <a:t>Makes it possible to </a:t>
            </a:r>
            <a:r>
              <a:rPr lang="en-US" dirty="0" smtClean="0"/>
              <a:t>distribute </a:t>
            </a:r>
            <a:r>
              <a:rPr lang="en-US" dirty="0"/>
              <a:t>and reuse code using </a:t>
            </a:r>
            <a:r>
              <a:rPr lang="en-US" dirty="0" smtClean="0">
                <a:solidFill>
                  <a:srgbClr val="FF6600"/>
                </a:solidFill>
              </a:rPr>
              <a:t>DLLs</a:t>
            </a:r>
            <a:r>
              <a:rPr lang="en-US" b="1" dirty="0" smtClean="0">
                <a:solidFill>
                  <a:schemeClr val="accent2"/>
                </a:solidFill>
              </a:rPr>
              <a:t>  </a:t>
            </a:r>
            <a:r>
              <a:rPr lang="en-US" dirty="0" smtClean="0">
                <a:solidFill>
                  <a:srgbClr val="33CC33"/>
                </a:solidFill>
              </a:rPr>
              <a:t>What is a </a:t>
            </a:r>
            <a:r>
              <a:rPr lang="en-US" dirty="0" err="1" smtClean="0">
                <a:solidFill>
                  <a:srgbClr val="33CC33"/>
                </a:solidFill>
              </a:rPr>
              <a:t>dll</a:t>
            </a:r>
            <a:r>
              <a:rPr lang="en-US" dirty="0" smtClean="0">
                <a:solidFill>
                  <a:srgbClr val="33CC33"/>
                </a:solidFill>
              </a:rPr>
              <a:t>? </a:t>
            </a:r>
            <a:endParaRPr lang="en-US" dirty="0">
              <a:solidFill>
                <a:srgbClr val="33CC33"/>
              </a:solidFill>
            </a:endParaRPr>
          </a:p>
          <a:p>
            <a:r>
              <a:rPr lang="en-US" dirty="0"/>
              <a:t>Supports </a:t>
            </a:r>
            <a:r>
              <a:rPr lang="en-US" dirty="0">
                <a:solidFill>
                  <a:srgbClr val="FF6600"/>
                </a:solidFill>
              </a:rPr>
              <a:t>language </a:t>
            </a:r>
            <a:r>
              <a:rPr lang="en-US" dirty="0" smtClean="0">
                <a:solidFill>
                  <a:srgbClr val="FF6600"/>
                </a:solidFill>
              </a:rPr>
              <a:t>interoperability</a:t>
            </a:r>
            <a:endParaRPr lang="en-US" dirty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7/29/2013   3:00 PM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Dot NET and Java Platform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Java platform</a:t>
            </a:r>
          </a:p>
          <a:p>
            <a:pPr lvl="1"/>
            <a:r>
              <a:rPr lang="en-US"/>
              <a:t>Supports many modern features</a:t>
            </a:r>
          </a:p>
          <a:p>
            <a:pPr lvl="2"/>
            <a:r>
              <a:rPr lang="en-US"/>
              <a:t>Method overloading</a:t>
            </a:r>
          </a:p>
          <a:p>
            <a:pPr lvl="2"/>
            <a:r>
              <a:rPr lang="en-US"/>
              <a:t>Parameterized constructors</a:t>
            </a:r>
          </a:p>
          <a:p>
            <a:pPr lvl="2"/>
            <a:r>
              <a:rPr lang="en-US"/>
              <a:t>Inheritance</a:t>
            </a:r>
          </a:p>
          <a:p>
            <a:pPr lvl="2"/>
            <a:r>
              <a:rPr lang="en-US"/>
              <a:t>Garbage collection</a:t>
            </a:r>
          </a:p>
          <a:p>
            <a:pPr lvl="2"/>
            <a:r>
              <a:rPr lang="en-US"/>
              <a:t>Compilation into an intermediate language that is platform independent</a:t>
            </a:r>
          </a:p>
          <a:p>
            <a:r>
              <a:rPr lang="en-US"/>
              <a:t>Dot NET is Microsoft’s “competitive” response to Java (the language and the platform)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Dot NET Platform </a:t>
            </a:r>
            <a:r>
              <a:rPr lang="en-US" dirty="0" smtClean="0"/>
              <a:t>1  </a:t>
            </a:r>
            <a:r>
              <a:rPr lang="en-US" sz="1400" dirty="0" smtClean="0"/>
              <a:t>(optional)</a:t>
            </a:r>
            <a:endParaRPr lang="en-US" sz="1400" dirty="0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Improvements on COM</a:t>
            </a:r>
          </a:p>
          <a:p>
            <a:pPr lvl="1"/>
            <a:r>
              <a:rPr lang="en-US" dirty="0"/>
              <a:t>Better OOP support</a:t>
            </a:r>
          </a:p>
          <a:p>
            <a:pPr lvl="1"/>
            <a:r>
              <a:rPr lang="en-US" dirty="0"/>
              <a:t>Easier to master</a:t>
            </a:r>
          </a:p>
          <a:p>
            <a:pPr lvl="1"/>
            <a:r>
              <a:rPr lang="en-US" dirty="0" smtClean="0"/>
              <a:t>Easier to </a:t>
            </a:r>
            <a:r>
              <a:rPr lang="en-US" dirty="0" smtClean="0">
                <a:solidFill>
                  <a:srgbClr val="FF6600"/>
                </a:solidFill>
              </a:rPr>
              <a:t>deploy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/>
              <a:t>Easier to distribute and modify </a:t>
            </a:r>
            <a:r>
              <a:rPr lang="en-US" dirty="0">
                <a:solidFill>
                  <a:schemeClr val="bg2"/>
                </a:solidFill>
              </a:rPr>
              <a:t>DLLs</a:t>
            </a:r>
          </a:p>
          <a:p>
            <a:r>
              <a:rPr lang="en-US" dirty="0"/>
              <a:t>Totally platform independent – not coupled to particular hardware or OS architecture (can run on high end servers as well as handheld devices and client machines (our own PCs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basic view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Dot NET in a Picture </a:t>
            </a:r>
            <a:r>
              <a:rPr lang="en-US" sz="1400" dirty="0" smtClean="0"/>
              <a:t>(again - optional)</a:t>
            </a:r>
            <a:endParaRPr lang="en-US" sz="1400" dirty="0"/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00200" y="1447800"/>
          <a:ext cx="6466925" cy="4885877"/>
        </p:xfrm>
        <a:graphic>
          <a:graphicData uri="http://schemas.openxmlformats.org/presentationml/2006/ole">
            <p:oleObj spid="_x0000_s3077" name="Visio" r:id="rId3" imgW="4675475" imgH="3532756" progId="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Dot NET Platform 2 - CLR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Dot Net Framework – several versions</a:t>
            </a:r>
          </a:p>
          <a:p>
            <a:pPr lvl="1"/>
            <a:r>
              <a:rPr lang="en-US" dirty="0"/>
              <a:t>The standard framework we use</a:t>
            </a:r>
          </a:p>
          <a:p>
            <a:pPr lvl="1"/>
            <a:r>
              <a:rPr lang="en-US" dirty="0"/>
              <a:t>The CF or compact framework used on lightweight devices – pocket PCs, cell phones, etc</a:t>
            </a:r>
          </a:p>
          <a:p>
            <a:r>
              <a:rPr lang="en-US" dirty="0"/>
              <a:t>Common Language Runtime System</a:t>
            </a:r>
          </a:p>
          <a:p>
            <a:pPr lvl="1"/>
            <a:r>
              <a:rPr lang="en-US" dirty="0"/>
              <a:t>Standard runtime </a:t>
            </a:r>
            <a:r>
              <a:rPr lang="en-US" dirty="0" smtClean="0"/>
              <a:t>environment</a:t>
            </a:r>
            <a:endParaRPr lang="en-US" dirty="0"/>
          </a:p>
          <a:p>
            <a:pPr lvl="1"/>
            <a:r>
              <a:rPr lang="en-US" dirty="0"/>
              <a:t>Execution engine – loads and executes code</a:t>
            </a:r>
          </a:p>
          <a:p>
            <a:pPr lvl="1"/>
            <a:r>
              <a:rPr lang="en-US" dirty="0"/>
              <a:t>Managed code – all software written to target to .NET Framework is known by this name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1"/>
            <a:ext cx="7793038" cy="609600"/>
          </a:xfrm>
        </p:spPr>
        <p:txBody>
          <a:bodyPr/>
          <a:lstStyle/>
          <a:p>
            <a:r>
              <a:rPr lang="en-US" sz="3200" dirty="0">
                <a:solidFill>
                  <a:srgbClr val="FF0000"/>
                </a:solidFill>
              </a:rPr>
              <a:t>Dot Net Architecture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      -- with multiple platform </a:t>
            </a:r>
            <a:r>
              <a:rPr lang="en-US" sz="3200" dirty="0" smtClean="0">
                <a:solidFill>
                  <a:srgbClr val="FF0000"/>
                </a:solidFill>
              </a:rPr>
              <a:t>use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668676" name="068081216140" descr="01fig0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371600"/>
            <a:ext cx="7162800" cy="4724400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7/31/2008   3:00 PM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1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31303</TotalTime>
  <Words>2390</Words>
  <Application>Microsoft Office PowerPoint</Application>
  <PresentationFormat>On-screen Show (4:3)</PresentationFormat>
  <Paragraphs>363</Paragraphs>
  <Slides>37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Blends</vt:lpstr>
      <vt:lpstr>Custom Design</vt:lpstr>
      <vt:lpstr>Visio</vt:lpstr>
      <vt:lpstr>Lecture Set 1</vt:lpstr>
      <vt:lpstr>Objectives -- What we will learn about as the course progresses…</vt:lpstr>
      <vt:lpstr>More on What We Will Learn …</vt:lpstr>
      <vt:lpstr>Dot NET and COM</vt:lpstr>
      <vt:lpstr>Dot NET and Java Platform</vt:lpstr>
      <vt:lpstr>The Dot NET Platform 1  (optional)</vt:lpstr>
      <vt:lpstr>Dot NET in a Picture (again - optional)</vt:lpstr>
      <vt:lpstr>Dot NET Platform 2 - CLR</vt:lpstr>
      <vt:lpstr>Dot Net Architecture        -- with multiple platform use (optional)</vt:lpstr>
      <vt:lpstr>Dot Net Platform 3 - CLI</vt:lpstr>
      <vt:lpstr>Compiling a .NET Program</vt:lpstr>
      <vt:lpstr>Compiling and Executing a Visual Studio Project</vt:lpstr>
      <vt:lpstr>The Output Window</vt:lpstr>
      <vt:lpstr>Executing a Visual Studio Project</vt:lpstr>
      <vt:lpstr>Compiling and Running Code (again)</vt:lpstr>
      <vt:lpstr>Managed Code and Assemblies 1</vt:lpstr>
      <vt:lpstr>Managed Code and Assemblies 2</vt:lpstr>
      <vt:lpstr>Managed Code and Assemblies 3 (Pattison - optional)</vt:lpstr>
      <vt:lpstr>Assemblies – The Manifest  (optional)</vt:lpstr>
      <vt:lpstr>Assemblies – Executable Code</vt:lpstr>
      <vt:lpstr>Managed Languages</vt:lpstr>
      <vt:lpstr>Common Language Runtime – CLR 1</vt:lpstr>
      <vt:lpstr>Common Language Runtime – 2  (optional)</vt:lpstr>
      <vt:lpstr>Bootstrapping the CLR  (optional) </vt:lpstr>
      <vt:lpstr>Starting Up an Application</vt:lpstr>
      <vt:lpstr>The Just in Time Approach 1</vt:lpstr>
      <vt:lpstr>The Just in Time Approach 2</vt:lpstr>
      <vt:lpstr>Managed Execution</vt:lpstr>
      <vt:lpstr>Framework Class Library – FCL  (optional)</vt:lpstr>
      <vt:lpstr>System-supplied Class Libraries 1</vt:lpstr>
      <vt:lpstr>System-supplied Class Libraries 2 - Commonly Used Assemblies of the FCL</vt:lpstr>
      <vt:lpstr>System-supplied Class Libraries 3 - Commonly Used Assemblies of the FCL</vt:lpstr>
      <vt:lpstr>System-supplied Class Libraries 4 - Commonly Used Assemblies of the FCL</vt:lpstr>
      <vt:lpstr>Applications </vt:lpstr>
      <vt:lpstr>Why use .NET?  1  (optional)</vt:lpstr>
      <vt:lpstr>Why use .NET?  2  (optional)</vt:lpstr>
      <vt:lpstr>Costs of using Dot Net  (optional)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Course Technology</dc:creator>
  <cp:lastModifiedBy>Frank L Friedman</cp:lastModifiedBy>
  <cp:revision>1007</cp:revision>
  <cp:lastPrinted>2009-04-22T19:24:48Z</cp:lastPrinted>
  <dcterms:created xsi:type="dcterms:W3CDTF">2001-01-01T00:26:29Z</dcterms:created>
  <dcterms:modified xsi:type="dcterms:W3CDTF">2016-01-02T17:37:18Z</dcterms:modified>
</cp:coreProperties>
</file>