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4" r:id="rId3"/>
    <p:sldId id="287" r:id="rId4"/>
    <p:sldId id="307" r:id="rId5"/>
    <p:sldId id="315" r:id="rId6"/>
    <p:sldId id="309" r:id="rId7"/>
    <p:sldId id="311" r:id="rId8"/>
    <p:sldId id="316" r:id="rId9"/>
    <p:sldId id="313" r:id="rId10"/>
    <p:sldId id="373" r:id="rId11"/>
    <p:sldId id="318" r:id="rId12"/>
    <p:sldId id="372" r:id="rId13"/>
    <p:sldId id="321" r:id="rId14"/>
    <p:sldId id="322" r:id="rId15"/>
    <p:sldId id="319" r:id="rId16"/>
    <p:sldId id="323" r:id="rId17"/>
    <p:sldId id="325" r:id="rId18"/>
    <p:sldId id="366" r:id="rId19"/>
    <p:sldId id="328" r:id="rId20"/>
    <p:sldId id="329" r:id="rId21"/>
    <p:sldId id="365" r:id="rId22"/>
    <p:sldId id="371" r:id="rId23"/>
    <p:sldId id="362" r:id="rId24"/>
    <p:sldId id="330" r:id="rId25"/>
    <p:sldId id="331" r:id="rId26"/>
    <p:sldId id="332" r:id="rId27"/>
    <p:sldId id="334" r:id="rId28"/>
    <p:sldId id="369" r:id="rId29"/>
    <p:sldId id="337" r:id="rId30"/>
    <p:sldId id="374" r:id="rId31"/>
    <p:sldId id="375" r:id="rId32"/>
    <p:sldId id="341" r:id="rId33"/>
    <p:sldId id="378" r:id="rId34"/>
    <p:sldId id="376" r:id="rId35"/>
    <p:sldId id="342" r:id="rId36"/>
    <p:sldId id="343" r:id="rId37"/>
    <p:sldId id="344" r:id="rId38"/>
    <p:sldId id="379" r:id="rId39"/>
    <p:sldId id="381" r:id="rId40"/>
    <p:sldId id="380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5050"/>
    <a:srgbClr val="66CCFF"/>
    <a:srgbClr val="66FFFF"/>
    <a:srgbClr val="CCFFFF"/>
    <a:srgbClr val="CCECFF"/>
    <a:srgbClr val="E2B3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710" autoAdjust="0"/>
  </p:normalViewPr>
  <p:slideViewPr>
    <p:cSldViewPr>
      <p:cViewPr varScale="1">
        <p:scale>
          <a:sx n="77" d="100"/>
          <a:sy n="7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7D5E11-F8FE-4939-AB57-EDCE85AAD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63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098379-D316-428B-9B7D-E7BE73D4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13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A275F-EEB5-49F9-B723-859DA05E104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2711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B0308-E12B-4AD1-B4DC-B0C02C7E57B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1172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5A776-DAA0-4E9B-86DC-BEA2D46E05B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9204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BF1A1-BBD0-4C79-AE4E-53D083AFF8E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57592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A4B7C-FFA2-4610-A241-16E589908D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3849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9839F-C494-4383-86B5-FA299B02C89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2158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7CE75-9EB7-4A2B-9715-C3DD8E9898B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513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3F05-371C-4854-80D0-6BAF5875DBD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7446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3FB20-16D1-4987-BF6B-D328B7C96D8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3029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D800B-9081-4DDF-8FFA-FC0EB207FD7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6911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4FD77-7853-40AA-83C5-096AB638B39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6028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0DCFB-B440-4376-9727-D3E3D60F01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20258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98379-D316-428B-9B7D-E7BE73D410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3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D77AC-85F8-439C-BD97-3B8D567DC45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58617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287C6-06F6-4C83-B165-E457B58DCF0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31112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C248A-03EA-4FBF-97A0-20E6D9373E8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56843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F1D8C-C543-4591-B220-34AE292B0B6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40312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9A2CB-210B-4D36-841F-69B6C724C8E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43086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BBCD7-8C01-4056-923B-FB9834B4607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23130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AF2F7-D662-4942-823C-400C4088528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0248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56107-342B-4062-8C09-1C6AB3B6B14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69858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37D40-A22C-4A20-AD9F-F721A99E39C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30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F8C33-7B75-45D0-95CE-104E3AB665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52796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C32B6-E56B-4589-AB8D-4599BD8AFED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4514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8FE03-B5EC-48E5-A156-11ADF6CD79D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5181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98631-D47D-4322-A9B1-B8FDAB56B27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0297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BCF6A-D61F-4128-9489-BEFD981062D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9745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F97C5-29AB-4516-94D1-8012A7D248F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3994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C5BF5-C2F6-4D92-A6E7-BBC04AFB84A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13765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86AEE-EC28-47B8-A1F7-2AF75242133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4891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0513" y="2546350"/>
            <a:ext cx="2300287" cy="47466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477000" y="914400"/>
            <a:ext cx="2667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1066800" y="0"/>
            <a:ext cx="807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4572000" y="457200"/>
            <a:ext cx="4572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5334000" y="685800"/>
            <a:ext cx="3810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2895600" y="228600"/>
            <a:ext cx="6248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22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152400" y="3200400"/>
            <a:ext cx="5638800" cy="474663"/>
            <a:chOff x="912" y="2640"/>
            <a:chExt cx="672" cy="432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09600" y="2438400"/>
            <a:ext cx="36513" cy="3657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696200" cy="1143000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0CB489-8D8F-4AA8-9207-C0942703995B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578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7421D0-5DB2-441F-93CE-92B59E6F6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C717-7ECE-496E-898A-AE720E8BA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152400"/>
            <a:ext cx="1952625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52400"/>
            <a:ext cx="5707063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E2538-F9B5-4500-87BB-B4FC7CE2E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3038" cy="601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066800"/>
            <a:ext cx="77724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E143-1A8F-42B7-9F9E-6D99A073F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772400" cy="5486400"/>
          </a:xfrm>
        </p:spPr>
        <p:txBody>
          <a:bodyPr/>
          <a:lstStyle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4008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EFFD-2AE6-4D7C-B16B-8EDDE2F49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69C6337-4975-42F4-8E55-3B3D4C7986BE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8F50-4A22-4A20-B03B-1571DA2BB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0668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0668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B395-6A88-4954-AEAC-C67C1E38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A40F-F977-4E43-998E-4C764717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440B-027B-4B72-96DB-02D11BA7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5D2B-8DFD-498B-97E2-459D76C46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EE47-49F0-4B39-8A8F-E1AB7770C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FD3F-8298-4B9A-B5E3-29B742CD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0668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05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A05F375-C590-47FF-8CAE-310FBD85D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45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7848600" y="914400"/>
            <a:ext cx="12954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4953000" y="0"/>
            <a:ext cx="4191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 userDrawn="1"/>
        </p:nvSpPr>
        <p:spPr bwMode="auto">
          <a:xfrm>
            <a:off x="6096000" y="457200"/>
            <a:ext cx="3048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6" name="Rectangle 24"/>
          <p:cNvSpPr>
            <a:spLocks noChangeArrowheads="1"/>
          </p:cNvSpPr>
          <p:nvPr userDrawn="1"/>
        </p:nvSpPr>
        <p:spPr bwMode="auto">
          <a:xfrm>
            <a:off x="7239000" y="685800"/>
            <a:ext cx="190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 userDrawn="1"/>
        </p:nvSpPr>
        <p:spPr bwMode="auto">
          <a:xfrm>
            <a:off x="5715000" y="228600"/>
            <a:ext cx="3429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 userDrawn="1"/>
        </p:nvSpPr>
        <p:spPr bwMode="auto">
          <a:xfrm rot="41549">
            <a:off x="0" y="65833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sz="1200" b="1">
                <a:solidFill>
                  <a:schemeClr val="tx2"/>
                </a:solidFill>
              </a:rPr>
              <a:t>Slide </a:t>
            </a:r>
            <a:fld id="{BE483D45-5F3B-4D28-943A-69A59968A7BB}" type="slidenum">
              <a:rPr kumimoji="0" lang="en-US" sz="1200" b="1">
                <a:solidFill>
                  <a:schemeClr val="tx2"/>
                </a:solidFill>
              </a:rPr>
              <a:pPr algn="l">
                <a:defRPr/>
              </a:pPr>
              <a:t>‹#›</a:t>
            </a:fld>
            <a:endParaRPr kumimoji="0" lang="en-US" sz="1200" b="1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7239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572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1905000"/>
            <a:ext cx="533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7930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26988" cy="6019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Set 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7630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Visual Basic Concepts Part B – Simple Controls, Event Handlers and Windows Forms Applications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8296E-9625-44DD-B84F-981944059D7B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Label Properties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71154" t="38845" r="669" b="11607"/>
          <a:stretch>
            <a:fillRect/>
          </a:stretch>
        </p:blipFill>
        <p:spPr bwMode="auto">
          <a:xfrm>
            <a:off x="2133600" y="12192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Button</a:t>
            </a:r>
            <a:r>
              <a:rPr lang="en-US" smtClean="0"/>
              <a:t> Control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Button</a:t>
            </a:r>
            <a:r>
              <a:rPr lang="en-US" smtClean="0"/>
              <a:t> control is derived from the </a:t>
            </a:r>
            <a:r>
              <a:rPr lang="en-US" b="1" smtClean="0">
                <a:latin typeface="Courier New" pitchFamily="49" charset="0"/>
              </a:rPr>
              <a:t>ButtonBase</a:t>
            </a:r>
            <a:r>
              <a:rPr lang="en-US" smtClean="0"/>
              <a:t> class</a:t>
            </a:r>
          </a:p>
          <a:p>
            <a:pPr eaLnBrk="1" hangingPunct="1"/>
            <a:r>
              <a:rPr lang="en-US" smtClean="0"/>
              <a:t>It supplies a clickable button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CheckBox</a:t>
            </a:r>
            <a:r>
              <a:rPr lang="en-US" smtClean="0"/>
              <a:t> and </a:t>
            </a:r>
            <a:r>
              <a:rPr lang="en-US" b="1" smtClean="0">
                <a:latin typeface="Courier New" pitchFamily="49" charset="0"/>
              </a:rPr>
              <a:t>RadioButton</a:t>
            </a:r>
            <a:r>
              <a:rPr lang="en-US" smtClean="0"/>
              <a:t> controls also supply clickable buttons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CheckBox</a:t>
            </a:r>
            <a:r>
              <a:rPr lang="en-US" smtClean="0"/>
              <a:t> and </a:t>
            </a:r>
            <a:r>
              <a:rPr lang="en-US" b="1" smtClean="0">
                <a:latin typeface="Courier New" pitchFamily="49" charset="0"/>
              </a:rPr>
              <a:t>RadioButton</a:t>
            </a:r>
            <a:r>
              <a:rPr lang="en-US" smtClean="0"/>
              <a:t> controls are discussed in subsequent chapters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ED1C8FF-7250-4A28-8726-711347B79835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Button Properties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71314" t="39108" b="13346"/>
          <a:stretch>
            <a:fillRect/>
          </a:stretch>
        </p:blipFill>
        <p:spPr bwMode="auto">
          <a:xfrm>
            <a:off x="2133600" y="1066800"/>
            <a:ext cx="5257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Button</a:t>
            </a:r>
            <a:r>
              <a:rPr lang="en-US" sz="3200" smtClean="0"/>
              <a:t> Control (Members)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Enabled</a:t>
            </a:r>
            <a:r>
              <a:rPr lang="en-US" smtClean="0"/>
              <a:t> property defines whether the control instance will respond to events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FlatStyle</a:t>
            </a:r>
            <a:r>
              <a:rPr lang="en-US" smtClean="0"/>
              <a:t> property defines the visual appearance of the button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Text</a:t>
            </a:r>
            <a:r>
              <a:rPr lang="en-US" smtClean="0"/>
              <a:t> property defines the text appearing in the visible region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Click</a:t>
            </a:r>
            <a:r>
              <a:rPr lang="en-US" smtClean="0"/>
              <a:t> event fires when the end user clicks the button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61BC1D-B544-44A7-8B6C-1D5C5F0C9A9A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PictureBox</a:t>
            </a:r>
            <a:r>
              <a:rPr lang="en-US" smtClean="0"/>
              <a:t> Control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PictureBox</a:t>
            </a:r>
            <a:r>
              <a:rPr lang="en-US" smtClean="0"/>
              <a:t> control derives directly from the </a:t>
            </a:r>
            <a:r>
              <a:rPr lang="en-US" b="1" smtClean="0">
                <a:latin typeface="Courier New" pitchFamily="49" charset="0"/>
              </a:rPr>
              <a:t>Control</a:t>
            </a:r>
            <a:r>
              <a:rPr lang="en-US" smtClean="0"/>
              <a:t> class</a:t>
            </a:r>
          </a:p>
          <a:p>
            <a:pPr eaLnBrk="1" hangingPunct="1"/>
            <a:r>
              <a:rPr lang="en-US" smtClean="0"/>
              <a:t>It displays images having formats of JPEG, bitmap, and others</a:t>
            </a:r>
          </a:p>
          <a:p>
            <a:pPr eaLnBrk="1" hangingPunct="1"/>
            <a:r>
              <a:rPr lang="en-US" smtClean="0"/>
              <a:t>The image can be scaled inside the control instance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8EF887-4042-454E-966A-02369CDABBD0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PictureBox</a:t>
            </a:r>
            <a:r>
              <a:rPr lang="en-US" sz="3200" smtClean="0"/>
              <a:t> Control (Members)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BorderStyle</a:t>
            </a:r>
            <a:r>
              <a:rPr lang="en-US" smtClean="0"/>
              <a:t> property defines the appearance of the border surrounding the </a:t>
            </a:r>
            <a:r>
              <a:rPr lang="en-US" b="1" smtClean="0">
                <a:latin typeface="Courier New" pitchFamily="49" charset="0"/>
              </a:rPr>
              <a:t>PictureBox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Image</a:t>
            </a:r>
            <a:r>
              <a:rPr lang="en-US" smtClean="0"/>
              <a:t> property contains the image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ImageLocation</a:t>
            </a:r>
            <a:r>
              <a:rPr lang="en-US" smtClean="0"/>
              <a:t> property contains the disk file name where the image is stored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SizeMode</a:t>
            </a:r>
            <a:r>
              <a:rPr lang="en-US" smtClean="0"/>
              <a:t> property defines how the image appears (is scaled) inside of the </a:t>
            </a:r>
            <a:r>
              <a:rPr lang="en-US" b="1" smtClean="0">
                <a:latin typeface="Courier New" pitchFamily="49" charset="0"/>
              </a:rPr>
              <a:t>PictureBox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Click</a:t>
            </a:r>
            <a:r>
              <a:rPr lang="en-US" smtClean="0"/>
              <a:t> event fires when the end user clicks the </a:t>
            </a:r>
            <a:r>
              <a:rPr lang="en-US" b="1" smtClean="0">
                <a:latin typeface="Courier New" pitchFamily="49" charset="0"/>
              </a:rPr>
              <a:t>PictureBox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43C5187-CA24-4708-B2BE-06CEF24DD6FE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016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the </a:t>
            </a:r>
            <a:r>
              <a:rPr lang="en-US" sz="2800" dirty="0" err="1" smtClean="0"/>
              <a:t>SizeMode</a:t>
            </a:r>
            <a:r>
              <a:rPr lang="en-US" sz="2800" dirty="0" smtClean="0"/>
              <a:t> Property to Scale Images</a:t>
            </a:r>
          </a:p>
        </p:txBody>
      </p:sp>
      <p:pic>
        <p:nvPicPr>
          <p:cNvPr id="19459" name="Picture 5" descr="C03F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73152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D5FB0F-AABE-4F6A-A879-AD7E58BCA315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OpenFileDialog</a:t>
            </a:r>
            <a:r>
              <a:rPr lang="en-US" sz="3200" dirty="0" smtClean="0">
                <a:solidFill>
                  <a:srgbClr val="FF0000"/>
                </a:solidFill>
              </a:rPr>
              <a:t> Control </a:t>
            </a:r>
            <a:r>
              <a:rPr lang="en-US" sz="1600" dirty="0" smtClean="0">
                <a:solidFill>
                  <a:srgbClr val="FF0000"/>
                </a:solidFill>
              </a:rPr>
              <a:t>(Optional)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CommonDialog</a:t>
            </a:r>
            <a:r>
              <a:rPr lang="en-US" smtClean="0"/>
              <a:t> class is the base class for other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classes are used to display standard dialog boxes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OpenFileDialog</a:t>
            </a:r>
            <a:r>
              <a:rPr lang="en-US" smtClean="0"/>
              <a:t> control allows the end user to select a file to open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a database, but a file such as a linear or sequential file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control instance appears in a resizable tray below the Windows Forms Designer at design time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Call the </a:t>
            </a:r>
            <a:r>
              <a:rPr lang="en-US" b="1" smtClean="0">
                <a:latin typeface="Courier New" pitchFamily="49" charset="0"/>
              </a:rPr>
              <a:t>ShowDialog</a:t>
            </a:r>
            <a:r>
              <a:rPr lang="en-US" smtClean="0"/>
              <a:t> method to display the control instance </a:t>
            </a:r>
            <a:r>
              <a:rPr lang="en-US" smtClean="0">
                <a:sym typeface="Wingdings" pitchFamily="2" charset="2"/>
              </a:rPr>
              <a:t>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9D1D58-27F0-460A-A85D-E8F22E0B65D3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</a:rPr>
              <a:t>OpenDialog</a:t>
            </a:r>
            <a:r>
              <a:rPr lang="en-US" sz="3200" dirty="0" smtClean="0">
                <a:solidFill>
                  <a:srgbClr val="FF0000"/>
                </a:solidFill>
              </a:rPr>
              <a:t> Illustration (</a:t>
            </a:r>
            <a:r>
              <a:rPr lang="en-US" sz="3200" dirty="0">
                <a:solidFill>
                  <a:srgbClr val="FF0000"/>
                </a:solidFill>
              </a:rPr>
              <a:t>VB) </a:t>
            </a:r>
            <a:r>
              <a:rPr lang="en-US" sz="1600" dirty="0">
                <a:solidFill>
                  <a:srgbClr val="FF0000"/>
                </a:solidFill>
              </a:rPr>
              <a:t>(Optional)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799" y="1143000"/>
            <a:ext cx="7229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0E4EF6-46BC-4D67-BB90-F8EC567E662D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97838" cy="6016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Using the </a:t>
            </a:r>
            <a:r>
              <a:rPr lang="en-US" sz="2800" b="1" dirty="0" err="1" smtClean="0">
                <a:solidFill>
                  <a:srgbClr val="FF0000"/>
                </a:solidFill>
                <a:latin typeface="Courier New" pitchFamily="49" charset="0"/>
              </a:rPr>
              <a:t>OpenFileDialog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Control </a:t>
            </a:r>
            <a:r>
              <a:rPr lang="en-US" sz="1600" dirty="0">
                <a:solidFill>
                  <a:srgbClr val="FF0000"/>
                </a:solidFill>
              </a:rPr>
              <a:t>(Optional)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ShowDialog</a:t>
            </a:r>
            <a:r>
              <a:rPr lang="en-US" dirty="0" smtClean="0"/>
              <a:t> method displays the dialog box to the end user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FileName</a:t>
            </a:r>
            <a:r>
              <a:rPr lang="en-US" dirty="0" smtClean="0"/>
              <a:t> property contains the file name selected by the end user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OpenFileDialog</a:t>
            </a:r>
            <a:r>
              <a:rPr lang="en-US" dirty="0" smtClean="0"/>
              <a:t> control does not actually open a file</a:t>
            </a:r>
          </a:p>
          <a:p>
            <a:pPr lvl="1" eaLnBrk="1" hangingPunct="1"/>
            <a:r>
              <a:rPr lang="en-US" dirty="0" smtClean="0"/>
              <a:t>You need to do this</a:t>
            </a:r>
          </a:p>
          <a:p>
            <a:pPr lvl="2" eaLnBrk="1" hangingPunct="1"/>
            <a:r>
              <a:rPr lang="en-US" dirty="0" smtClean="0"/>
              <a:t>You can find the </a:t>
            </a:r>
            <a:r>
              <a:rPr lang="en-US" dirty="0" err="1" smtClean="0"/>
              <a:t>OpenFileDialog</a:t>
            </a:r>
            <a:r>
              <a:rPr lang="en-US" dirty="0" smtClean="0"/>
              <a:t> control in the dialogs section of your toolbox – just click twice on the Toolbox icon to insert the box into your form </a:t>
            </a:r>
          </a:p>
          <a:p>
            <a:pPr lvl="2" eaLnBrk="1" hangingPunct="1"/>
            <a:r>
              <a:rPr lang="en-US" dirty="0" smtClean="0"/>
              <a:t>Click twice on the inserted box to get the control event handler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DDF483-3F73-4ACE-AB41-AA07EED07EA9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gain an introduction to some simple controls</a:t>
            </a:r>
          </a:p>
          <a:p>
            <a:pPr eaLnBrk="1" hangingPunct="1"/>
            <a:r>
              <a:rPr lang="en-US" dirty="0" smtClean="0"/>
              <a:t>To understand more about the </a:t>
            </a:r>
            <a:r>
              <a:rPr lang="en-US" dirty="0" smtClean="0">
                <a:solidFill>
                  <a:srgbClr val="009900"/>
                </a:solidFill>
              </a:rPr>
              <a:t>properties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9900"/>
                </a:solidFill>
              </a:rPr>
              <a:t>methods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9900"/>
                </a:solidFill>
              </a:rPr>
              <a:t>events</a:t>
            </a:r>
            <a:r>
              <a:rPr lang="en-US" dirty="0" smtClean="0"/>
              <a:t> associated with controls</a:t>
            </a:r>
          </a:p>
          <a:p>
            <a:pPr eaLnBrk="1" hangingPunct="1"/>
            <a:r>
              <a:rPr lang="en-US" dirty="0" smtClean="0"/>
              <a:t>To gain an introduction to designing forms and writing the code behind to “make things happen”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A8C41DB6-FFDE-4ED7-9DD3-A2F4D8111716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OpenFileDialog</a:t>
            </a:r>
            <a:r>
              <a:rPr lang="en-US" sz="3200" dirty="0" smtClean="0">
                <a:solidFill>
                  <a:srgbClr val="FF0000"/>
                </a:solidFill>
              </a:rPr>
              <a:t> Control </a:t>
            </a:r>
            <a:r>
              <a:rPr lang="en-US" sz="1400" dirty="0" smtClean="0">
                <a:solidFill>
                  <a:srgbClr val="FF0000"/>
                </a:solidFill>
              </a:rPr>
              <a:t>(Example-Optional)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Display an instance of the </a:t>
            </a:r>
            <a:r>
              <a:rPr lang="en-US" b="1" dirty="0" err="1" smtClean="0">
                <a:latin typeface="Courier New" pitchFamily="49" charset="0"/>
              </a:rPr>
              <a:t>OpenFileDialog</a:t>
            </a:r>
            <a:r>
              <a:rPr lang="en-US" dirty="0" smtClean="0"/>
              <a:t> control named </a:t>
            </a:r>
            <a:r>
              <a:rPr lang="en-US" dirty="0" err="1" smtClean="0"/>
              <a:t>ofdImages</a:t>
            </a:r>
            <a:r>
              <a:rPr lang="en-US" dirty="0" smtClean="0"/>
              <a:t>, and print the filename selected by the end user</a:t>
            </a:r>
          </a:p>
          <a:p>
            <a:pPr eaLnBrk="1" hangingPunct="1">
              <a:buFont typeface="Wingdings" pitchFamily="2" charset="2"/>
              <a:buNone/>
            </a:pPr>
            <a:endParaRPr lang="en-US" sz="2200" b="1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200" b="1" dirty="0" err="1" smtClean="0">
                <a:latin typeface="Courier New" pitchFamily="49" charset="0"/>
              </a:rPr>
              <a:t>ofdImages.ShowDialog</a:t>
            </a:r>
            <a:r>
              <a:rPr lang="en-US" sz="2200" b="1" dirty="0" smtClean="0">
                <a:latin typeface="Courier New" pitchFamily="49" charset="0"/>
              </a:rPr>
              <a:t>()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b="1" dirty="0" err="1" smtClean="0">
                <a:latin typeface="Courier New" pitchFamily="49" charset="0"/>
              </a:rPr>
              <a:t>System.Console.WriteLine</a:t>
            </a:r>
            <a:r>
              <a:rPr lang="en-US" sz="2200" b="1" dirty="0" smtClean="0">
                <a:latin typeface="Courier New" pitchFamily="49" charset="0"/>
              </a:rPr>
              <a:t>(</a:t>
            </a:r>
            <a:r>
              <a:rPr lang="en-US" sz="2200" b="1" dirty="0" err="1" smtClean="0">
                <a:latin typeface="Courier New" pitchFamily="49" charset="0"/>
              </a:rPr>
              <a:t>ofdImages.FileName</a:t>
            </a:r>
            <a:r>
              <a:rPr lang="en-US" sz="22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200" b="1" dirty="0" smtClean="0">
              <a:latin typeface="Courier New" pitchFamily="49" charset="0"/>
            </a:endParaRPr>
          </a:p>
          <a:p>
            <a:pPr eaLnBrk="1" hangingPunct="1"/>
            <a:r>
              <a:rPr lang="en-US" dirty="0" smtClean="0"/>
              <a:t>Here is another example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b="1" dirty="0" smtClean="0"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488305-11EA-45BA-A1B6-CE191F0BF843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93038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OpenFileDialog</a:t>
            </a:r>
            <a:r>
              <a:rPr lang="en-US" sz="3200" dirty="0" smtClean="0">
                <a:solidFill>
                  <a:srgbClr val="FF0000"/>
                </a:solidFill>
              </a:rPr>
              <a:t> Control (VB) </a:t>
            </a:r>
            <a:r>
              <a:rPr lang="en-US" sz="1600" dirty="0" smtClean="0">
                <a:solidFill>
                  <a:srgbClr val="FF0000"/>
                </a:solidFill>
              </a:rPr>
              <a:t>(Optional)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>(VB Example - See if you can convert this to C# -- if you need help, ask!!)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85800" y="1087438"/>
          <a:ext cx="8245475" cy="5770562"/>
        </p:xfrm>
        <a:graphic>
          <a:graphicData uri="http://schemas.openxmlformats.org/presentationml/2006/ole">
            <p:oleObj spid="_x0000_s1027" name="Document" r:id="rId4" imgW="5521715" imgH="3871372" progId="Word.Documen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7086600" y="6324600"/>
            <a:ext cx="1819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A488305-11EA-45BA-A1B6-CE191F0BF843}" type="datetime8">
              <a:rPr lang="en-US" sz="1400" smtClean="0"/>
              <a:pPr/>
              <a:t>1/2/2016 4:57 PM</a:t>
            </a:fld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990600"/>
          <a:ext cx="7673975" cy="7150100"/>
        </p:xfrm>
        <a:graphic>
          <a:graphicData uri="http://schemas.openxmlformats.org/presentationml/2006/ole">
            <p:oleObj spid="_x0000_s82947" name="Document" r:id="rId4" imgW="6264045" imgH="5844192" progId="Word.Documen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228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err="1" smtClean="0">
                <a:solidFill>
                  <a:srgbClr val="FF0000"/>
                </a:solidFill>
                <a:latin typeface="Courier New" pitchFamily="49" charset="0"/>
              </a:rPr>
              <a:t>OpenFileDialog</a:t>
            </a:r>
            <a:r>
              <a:rPr lang="en-US" sz="2800" dirty="0" smtClean="0">
                <a:solidFill>
                  <a:srgbClr val="FF0000"/>
                </a:solidFill>
              </a:rPr>
              <a:t> Control </a:t>
            </a:r>
            <a:r>
              <a:rPr lang="en-US" sz="1800" dirty="0" smtClean="0">
                <a:solidFill>
                  <a:srgbClr val="FF0000"/>
                </a:solidFill>
              </a:rPr>
              <a:t>(VB Example) (Optional)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6324600"/>
            <a:ext cx="1819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488305-11EA-45BA-A1B6-CE191F0BF843}" type="datetime8">
              <a:rPr lang="en-US" sz="1400" smtClean="0"/>
              <a:pPr/>
              <a:t>1/2/2016 4:57 PM</a:t>
            </a:fld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5050"/>
                </a:solidFill>
              </a:rPr>
              <a:t>Invisible Control Instance </a:t>
            </a:r>
            <a:r>
              <a:rPr lang="en-US" sz="1400" dirty="0" smtClean="0">
                <a:solidFill>
                  <a:srgbClr val="FF5050"/>
                </a:solidFill>
              </a:rPr>
              <a:t>(optional)</a:t>
            </a:r>
          </a:p>
        </p:txBody>
      </p:sp>
      <p:pic>
        <p:nvPicPr>
          <p:cNvPr id="25603" name="Picture 4" descr="C03F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29B5C8-C2A4-4AD7-A246-9A60053C7E0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ToolTips (Introduction)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ToolTips appear as pop-up windows when the mouse hovers over a control instance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to display informational messages to the end user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Create ToolTips with the </a:t>
            </a:r>
            <a:r>
              <a:rPr lang="en-US" b="1" dirty="0" smtClean="0">
                <a:latin typeface="Courier New" pitchFamily="49" charset="0"/>
              </a:rPr>
              <a:t>ToolTip</a:t>
            </a:r>
            <a:r>
              <a:rPr lang="en-US" dirty="0" smtClean="0"/>
              <a:t>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ToolTip</a:t>
            </a:r>
            <a:r>
              <a:rPr lang="en-US" dirty="0" smtClean="0"/>
              <a:t> control is a </a:t>
            </a:r>
            <a:r>
              <a:rPr lang="en-US" dirty="0" smtClean="0">
                <a:solidFill>
                  <a:srgbClr val="00B050"/>
                </a:solidFill>
              </a:rPr>
              <a:t>provider control</a:t>
            </a:r>
            <a:r>
              <a:rPr lang="en-US" dirty="0" smtClean="0"/>
              <a:t>, meaning that it works with other control instances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one </a:t>
            </a:r>
            <a:r>
              <a:rPr lang="en-US" b="1" dirty="0" smtClean="0">
                <a:latin typeface="Courier New" pitchFamily="49" charset="0"/>
              </a:rPr>
              <a:t>ToolTip</a:t>
            </a:r>
            <a:r>
              <a:rPr lang="en-US" dirty="0" smtClean="0"/>
              <a:t> control instance for all the other control instances on a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310869E-EF08-400F-8FD6-587A0D703DA0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ToolTip Control (Members)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54864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Courier New" pitchFamily="49" charset="0"/>
              </a:rPr>
              <a:t>InitialDelay</a:t>
            </a:r>
            <a:r>
              <a:rPr lang="en-US" dirty="0" smtClean="0"/>
              <a:t> property controls the amount of time the mouse must hover before displaying the ToolTip</a:t>
            </a:r>
          </a:p>
          <a:p>
            <a:pPr eaLnBrk="1" hangingPunct="1"/>
            <a:r>
              <a:rPr lang="en-US" b="1" dirty="0" err="1" smtClean="0">
                <a:latin typeface="Courier New" pitchFamily="49" charset="0"/>
              </a:rPr>
              <a:t>AutomaticDelay</a:t>
            </a:r>
            <a:r>
              <a:rPr lang="en-US" dirty="0" smtClean="0"/>
              <a:t> property controls the length of time the ToolTip appears</a:t>
            </a:r>
          </a:p>
          <a:p>
            <a:pPr eaLnBrk="1" hangingPunct="1"/>
            <a:r>
              <a:rPr lang="en-US" dirty="0" smtClean="0"/>
              <a:t>Use to </a:t>
            </a:r>
            <a:r>
              <a:rPr lang="en-US" dirty="0" err="1" smtClean="0"/>
              <a:t>ToolTipOn</a:t>
            </a:r>
            <a:r>
              <a:rPr lang="en-US" i="1" dirty="0" err="1" smtClean="0"/>
              <a:t>ControlInstanceName</a:t>
            </a:r>
            <a:r>
              <a:rPr lang="en-US" i="1" dirty="0" smtClean="0"/>
              <a:t> </a:t>
            </a:r>
            <a:r>
              <a:rPr lang="en-US" dirty="0" smtClean="0"/>
              <a:t>to display the ToolTip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D7915F9-D4AD-4276-8DD4-54707437BB65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97838" cy="6016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Creating Code for a Windows Application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5715000"/>
          </a:xfrm>
        </p:spPr>
        <p:txBody>
          <a:bodyPr/>
          <a:lstStyle/>
          <a:p>
            <a:pPr eaLnBrk="1" hangingPunct="1"/>
            <a:r>
              <a:rPr lang="en-US" dirty="0" smtClean="0"/>
              <a:t>Code executes as the end user interacts with the form’s control instances</a:t>
            </a:r>
          </a:p>
          <a:p>
            <a:pPr lvl="1" eaLnBrk="1" hangingPunct="1"/>
            <a:r>
              <a:rPr lang="en-US" dirty="0" smtClean="0"/>
              <a:t>This code is called the </a:t>
            </a:r>
            <a:r>
              <a:rPr lang="en-US" i="1" dirty="0" smtClean="0">
                <a:solidFill>
                  <a:srgbClr val="00B050"/>
                </a:solidFill>
              </a:rPr>
              <a:t>code behind the form</a:t>
            </a:r>
            <a:endParaRPr lang="en-US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dirty="0" smtClean="0"/>
              <a:t>The code behind the form is made up of two parts</a:t>
            </a:r>
          </a:p>
          <a:p>
            <a:pPr lvl="1" eaLnBrk="1" hangingPunct="1"/>
            <a:r>
              <a:rPr lang="en-US" dirty="0" smtClean="0"/>
              <a:t>One part is automatically generated by the Windows Forms Designer</a:t>
            </a:r>
          </a:p>
          <a:p>
            <a:pPr lvl="1" eaLnBrk="1" hangingPunct="1"/>
            <a:r>
              <a:rPr lang="en-US" dirty="0" smtClean="0"/>
              <a:t>The second part contains the code you write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63792F2-5C52-437C-888F-414CD5ECB2F7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601663"/>
          </a:xfrm>
        </p:spPr>
        <p:txBody>
          <a:bodyPr/>
          <a:lstStyle/>
          <a:p>
            <a:pPr eaLnBrk="1" hangingPunct="1"/>
            <a:r>
              <a:rPr lang="en-US" sz="3200" smtClean="0"/>
              <a:t>Introduction to </a:t>
            </a:r>
            <a:r>
              <a:rPr lang="en-US" sz="3200" b="1" smtClean="0">
                <a:latin typeface="Courier New" pitchFamily="49" charset="0"/>
              </a:rPr>
              <a:t>Class</a:t>
            </a:r>
            <a:r>
              <a:rPr lang="en-US" sz="3200" smtClean="0"/>
              <a:t> Blocks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form is made up of two files</a:t>
            </a:r>
          </a:p>
          <a:p>
            <a:pPr lvl="1" eaLnBrk="1" hangingPunct="1"/>
            <a:r>
              <a:rPr lang="en-US" dirty="0" smtClean="0"/>
              <a:t>The Windows Forms Designer generated code appears in the file named </a:t>
            </a:r>
            <a:r>
              <a:rPr lang="en-US" i="1" dirty="0" err="1" smtClean="0"/>
              <a:t>frmName.</a:t>
            </a:r>
            <a:r>
              <a:rPr lang="en-US" dirty="0" err="1" smtClean="0"/>
              <a:t>Designer.vb</a:t>
            </a:r>
            <a:endParaRPr lang="en-US" dirty="0" smtClean="0"/>
          </a:p>
          <a:p>
            <a:pPr lvl="2" eaLnBrk="1" hangingPunct="1"/>
            <a:r>
              <a:rPr lang="en-US" dirty="0" smtClean="0"/>
              <a:t>It is good to be able to read some of this code, but we will focus only on some portions of this code and not others</a:t>
            </a:r>
          </a:p>
          <a:p>
            <a:pPr lvl="1" eaLnBrk="1" hangingPunct="1"/>
            <a:r>
              <a:rPr lang="en-US" dirty="0" smtClean="0"/>
              <a:t>Developer created code appears in the file</a:t>
            </a:r>
            <a:r>
              <a:rPr lang="en-US" i="1" dirty="0" smtClean="0"/>
              <a:t> </a:t>
            </a:r>
            <a:r>
              <a:rPr lang="en-US" i="1" dirty="0" err="1" smtClean="0"/>
              <a:t>frmName</a:t>
            </a:r>
            <a:r>
              <a:rPr lang="en-US" dirty="0" err="1" smtClean="0"/>
              <a:t>.vb</a:t>
            </a:r>
            <a:endParaRPr lang="en-US" dirty="0" smtClean="0"/>
          </a:p>
          <a:p>
            <a:pPr lvl="1" eaLnBrk="1" hangingPunct="1"/>
            <a:r>
              <a:rPr lang="en-US" dirty="0" smtClean="0"/>
              <a:t>A form is a class having the following structure</a:t>
            </a:r>
          </a:p>
          <a:p>
            <a:pPr lvl="1" eaLnBrk="1" hangingPunct="1">
              <a:buNone/>
            </a:pPr>
            <a:r>
              <a:rPr lang="en-US" sz="1800" dirty="0" smtClean="0"/>
              <a:t>       </a:t>
            </a:r>
            <a:r>
              <a:rPr lang="en-US" sz="1800" dirty="0" smtClean="0">
                <a:solidFill>
                  <a:srgbClr val="0070C0"/>
                </a:solidFill>
              </a:rPr>
              <a:t>public partial class </a:t>
            </a:r>
            <a:r>
              <a:rPr lang="en-US" sz="1800" dirty="0" err="1" smtClean="0"/>
              <a:t>frmSplashStart</a:t>
            </a:r>
            <a:r>
              <a:rPr lang="en-US" sz="1800" dirty="0" smtClean="0"/>
              <a:t> : </a:t>
            </a:r>
            <a:r>
              <a:rPr lang="en-US" sz="1800" dirty="0" smtClean="0">
                <a:solidFill>
                  <a:srgbClr val="0070C0"/>
                </a:solidFill>
              </a:rPr>
              <a:t>Form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</a:rPr>
              <a:t>   {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i="1" dirty="0" smtClean="0">
                <a:solidFill>
                  <a:srgbClr val="00B050"/>
                </a:solidFill>
                <a:latin typeface="Courier New" pitchFamily="49" charset="0"/>
              </a:rPr>
              <a:t>// form block of statements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</a:rPr>
              <a:t>   } </a:t>
            </a:r>
            <a:r>
              <a:rPr lang="en-US" sz="1800" dirty="0" smtClean="0">
                <a:solidFill>
                  <a:srgbClr val="00B050"/>
                </a:solidFill>
                <a:latin typeface="Courier New" pitchFamily="49" charset="0"/>
              </a:rPr>
              <a:t>// end Class </a:t>
            </a:r>
            <a:r>
              <a:rPr lang="en-US" sz="1800" dirty="0" err="1" smtClean="0">
                <a:solidFill>
                  <a:srgbClr val="00B050"/>
                </a:solidFill>
                <a:latin typeface="Courier New" pitchFamily="49" charset="0"/>
              </a:rPr>
              <a:t>frmSplashStart</a:t>
            </a:r>
            <a:endParaRPr lang="en-US" sz="1800" dirty="0" smtClean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ED6CA6-FFD6-4A34-B5B3-2042A80A580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 Class </a:t>
            </a:r>
            <a:r>
              <a:rPr lang="en-US" sz="1800" dirty="0" smtClean="0"/>
              <a:t>(Example)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066800"/>
            <a:ext cx="7772400" cy="556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Current File Class 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Data stores and method related to the Current File processed by the project</a:t>
            </a:r>
          </a:p>
          <a:p>
            <a:pPr>
              <a:spcBef>
                <a:spcPts val="0"/>
              </a:spcBef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Frank Friedman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CIS 3309</a:t>
            </a:r>
          </a:p>
          <a:p>
            <a:pPr>
              <a:spcBef>
                <a:spcPts val="0"/>
              </a:spcBef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Adapted from VB Version 1 - Feb 6 2010 by FLF July 18, 2013</a:t>
            </a:r>
          </a:p>
          <a:p>
            <a:pPr>
              <a:spcBef>
                <a:spcPts val="0"/>
              </a:spcBef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using System;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 . .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using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System.Windows.Forms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namespace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ATM_Simulation_Project_CSharp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public class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currentFileClass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private string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currentFilePath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private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System.IO.StreamReader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currentFileSR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private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recordReadCount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// Constructor with file path input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// Create instance of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StreamReader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class (type) and store reference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public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currentFileClass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(string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filePath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.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 .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}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end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currentFileClass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 // end namespace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B689CD6-F60C-4544-B842-C5F7D7A6661F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Syntax of a </a:t>
            </a:r>
            <a:r>
              <a:rPr lang="en-US" b="1" dirty="0" smtClean="0">
                <a:latin typeface="Courier New" pitchFamily="49" charset="0"/>
              </a:rPr>
              <a:t>Class</a:t>
            </a:r>
            <a:r>
              <a:rPr lang="en-US" dirty="0" smtClean="0"/>
              <a:t> Block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0772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All classes belong to a Namespace</a:t>
            </a:r>
          </a:p>
          <a:p>
            <a:pPr lvl="1" eaLnBrk="1" hangingPunct="1"/>
            <a:r>
              <a:rPr lang="en-US" dirty="0" smtClean="0"/>
              <a:t>Classes have a header and are delimited with braces {  }</a:t>
            </a:r>
          </a:p>
          <a:p>
            <a:pPr lvl="1" eaLnBrk="1" hangingPunct="1"/>
            <a:r>
              <a:rPr lang="en-US" dirty="0" smtClean="0"/>
              <a:t>A C# </a:t>
            </a:r>
            <a:r>
              <a:rPr lang="en-US" b="1" dirty="0" smtClean="0">
                <a:latin typeface="Courier New" pitchFamily="49" charset="0"/>
              </a:rPr>
              <a:t>Class</a:t>
            </a:r>
            <a:r>
              <a:rPr lang="en-US" dirty="0" smtClean="0"/>
              <a:t> block contains:</a:t>
            </a:r>
          </a:p>
          <a:p>
            <a:pPr lvl="2" eaLnBrk="1" hangingPunct="1"/>
            <a:r>
              <a:rPr lang="en-US" dirty="0" smtClean="0"/>
              <a:t>Methods (written as functions) </a:t>
            </a:r>
          </a:p>
          <a:p>
            <a:pPr lvl="2" eaLnBrk="1" hangingPunct="1"/>
            <a:r>
              <a:rPr lang="en-US" dirty="0" smtClean="0"/>
              <a:t>Attributes (class variables – declared outside any method)</a:t>
            </a:r>
          </a:p>
          <a:p>
            <a:pPr eaLnBrk="1" hangingPunct="1"/>
            <a:r>
              <a:rPr lang="en-US" dirty="0" smtClean="0"/>
              <a:t>A class constructor is the entry point</a:t>
            </a:r>
          </a:p>
          <a:p>
            <a:pPr lvl="1" eaLnBrk="1" hangingPunct="1"/>
            <a:r>
              <a:rPr lang="en-US" dirty="0" smtClean="0"/>
              <a:t>The constructor’s header contains only the words public and the name of the class itself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7BC4F66-6517-4968-960E-B992084E1BA3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Understanding the </a:t>
            </a:r>
            <a:r>
              <a:rPr lang="en-US" b="1" dirty="0" smtClean="0">
                <a:latin typeface="Courier New" pitchFamily="49" charset="0"/>
              </a:rPr>
              <a:t>Name</a:t>
            </a:r>
            <a:r>
              <a:rPr lang="en-US" dirty="0" smtClean="0"/>
              <a:t> Property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Every form and control instance has a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Visual Studio assigns a default name to forms and control instances – </a:t>
            </a:r>
            <a:r>
              <a:rPr lang="en-US" dirty="0" smtClean="0">
                <a:solidFill>
                  <a:srgbClr val="FF0000"/>
                </a:solidFill>
              </a:rPr>
              <a:t>assign your own names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value of the </a:t>
            </a:r>
            <a:r>
              <a:rPr lang="en-US" b="1" dirty="0" smtClean="0">
                <a:latin typeface="Courier New" pitchFamily="49" charset="0"/>
              </a:rPr>
              <a:t>Name</a:t>
            </a:r>
            <a:r>
              <a:rPr lang="en-US" dirty="0" smtClean="0"/>
              <a:t> property is used to reference a form or control instance programmatically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Assigning meaningful names </a:t>
            </a:r>
            <a:r>
              <a:rPr lang="en-US" dirty="0" smtClean="0"/>
              <a:t>creates more readable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consistent prefixes for form and control instance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To get a list of controls on your forms – Click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View </a:t>
            </a:r>
            <a:r>
              <a:rPr lang="en-US" dirty="0" smtClean="0">
                <a:sym typeface="Wingdings" pitchFamily="2" charset="2"/>
              </a:rPr>
              <a:t> Other Windows  Document Outline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Better yet – draw your own form and name controls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76238E-B774-41FC-AA32-FB6CC0A17ED6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(Partial) Class Associated with a Form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/>
              <a:t>If a (partial) class is associated with a form your code behind goes in the form’s .</a:t>
            </a:r>
            <a:r>
              <a:rPr lang="en-US" dirty="0" err="1" smtClean="0"/>
              <a:t>cs</a:t>
            </a:r>
            <a:r>
              <a:rPr lang="en-US" dirty="0" smtClean="0"/>
              <a:t> file</a:t>
            </a:r>
            <a:br>
              <a:rPr lang="en-US" dirty="0" smtClean="0"/>
            </a:br>
            <a:endParaRPr lang="en-US" dirty="0" smtClean="0"/>
          </a:p>
          <a:p>
            <a:pPr algn="l" eaLnBrk="1" hangingPunct="1"/>
            <a:r>
              <a:rPr lang="en-US" dirty="0" smtClean="0"/>
              <a:t>The associated (generated) partial class can be found in the forms …</a:t>
            </a:r>
            <a:r>
              <a:rPr lang="en-US" dirty="0" err="1" smtClean="0"/>
              <a:t>designer.cs</a:t>
            </a:r>
            <a:r>
              <a:rPr lang="en-US" dirty="0" smtClean="0"/>
              <a:t> file</a:t>
            </a:r>
          </a:p>
          <a:p>
            <a:pPr algn="l" eaLnBrk="1" hangingPunct="1"/>
            <a:endParaRPr lang="en-US" dirty="0" smtClean="0"/>
          </a:p>
          <a:p>
            <a:pPr algn="l" eaLnBrk="1" hangingPunct="1"/>
            <a:r>
              <a:rPr lang="en-US" dirty="0" smtClean="0"/>
              <a:t>See next three slides </a:t>
            </a:r>
            <a:r>
              <a:rPr lang="en-US" dirty="0" smtClean="0">
                <a:sym typeface="Wingdings" pitchFamily="2" charset="2"/>
              </a:rPr>
              <a:t>    </a:t>
            </a:r>
          </a:p>
          <a:p>
            <a:pPr algn="l" eaLnBrk="1" hangingPunct="1"/>
            <a:endParaRPr lang="en-US" dirty="0" smtClean="0">
              <a:sym typeface="Wingdings" pitchFamily="2" charset="2"/>
            </a:endParaRPr>
          </a:p>
          <a:p>
            <a:pPr algn="l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Partial Class for a 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 l="19409" t="9479" r="32070" b="21327"/>
          <a:stretch>
            <a:fillRect/>
          </a:stretch>
        </p:blipFill>
        <p:spPr bwMode="auto">
          <a:xfrm>
            <a:off x="1447800" y="1066800"/>
            <a:ext cx="6096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016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Windows Forms Designer Generated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37278ED-4BB8-4FE7-9991-225F3AE1E8D1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4135" r="28846" b="29324"/>
          <a:stretch>
            <a:fillRect/>
          </a:stretch>
        </p:blipFill>
        <p:spPr bwMode="auto">
          <a:xfrm>
            <a:off x="1600200" y="990600"/>
            <a:ext cx="548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Generated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slide contains code that is generated for controls added to a Form</a:t>
            </a:r>
          </a:p>
          <a:p>
            <a:r>
              <a:rPr lang="en-US" dirty="0" smtClean="0"/>
              <a:t>Object instantiation code appears first</a:t>
            </a:r>
          </a:p>
          <a:p>
            <a:r>
              <a:rPr lang="en-US" dirty="0" smtClean="0"/>
              <a:t>Definitions of default attributes (properties) appear next – but only shown for 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lblWelcome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lblToThe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9C6337-4975-42F4-8E55-3B3D4C7986BE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Designer Generated Code - 2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 l="16983" t="8531" r="27824" b="16588"/>
          <a:stretch>
            <a:fillRect/>
          </a:stretch>
        </p:blipFill>
        <p:spPr bwMode="auto">
          <a:xfrm>
            <a:off x="1676400" y="1066800"/>
            <a:ext cx="6248400" cy="54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Introduction to Event Handlers - 1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are now operating in an event driven programming environment.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Compare to a standard C (and Java in 1068 and 2168)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</a:t>
            </a:r>
            <a:r>
              <a:rPr lang="en-US" sz="2400" b="1" dirty="0" smtClean="0"/>
              <a:t>event hander</a:t>
            </a:r>
            <a:r>
              <a:rPr lang="en-US" sz="2400" b="1" i="1" dirty="0" smtClean="0"/>
              <a:t> </a:t>
            </a:r>
            <a:r>
              <a:rPr lang="en-US" sz="2400" dirty="0" smtClean="0"/>
              <a:t>is a procedure containing statements that execute when the end user performs an action.  Activity happens when an event is </a:t>
            </a:r>
            <a:r>
              <a:rPr lang="en-US" sz="2400" dirty="0" smtClean="0">
                <a:solidFill>
                  <a:srgbClr val="009900"/>
                </a:solidFill>
              </a:rPr>
              <a:t>fired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Windows executes different event handlers as different events fire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Windows fires a </a:t>
            </a:r>
            <a:r>
              <a:rPr lang="en-US" sz="2100" b="1" dirty="0" smtClean="0">
                <a:latin typeface="Courier New" pitchFamily="49" charset="0"/>
              </a:rPr>
              <a:t>Click</a:t>
            </a:r>
            <a:r>
              <a:rPr lang="en-US" sz="2100" dirty="0" smtClean="0"/>
              <a:t> event when the end user clicks a button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Different types of controls support different events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96E780-CB04-494D-89DD-2988694BEC6B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Executing an Event Handler</a:t>
            </a:r>
          </a:p>
        </p:txBody>
      </p:sp>
      <p:pic>
        <p:nvPicPr>
          <p:cNvPr id="34819" name="Picture 5" descr="C03F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59436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7129F44-A443-4935-A5DB-CCBF5023BA5D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Characteristics of an Event Handler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An event handler is a </a:t>
            </a:r>
            <a:r>
              <a:rPr lang="en-US" sz="2400" b="1" dirty="0" smtClean="0">
                <a:latin typeface="Courier New" pitchFamily="49" charset="0"/>
              </a:rPr>
              <a:t>void function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All event functions have two arguments</a:t>
            </a:r>
          </a:p>
          <a:p>
            <a:pPr lvl="1" eaLnBrk="1" hangingPunct="1"/>
            <a:r>
              <a:rPr lang="en-US" sz="2100" dirty="0" smtClean="0"/>
              <a:t>Arguments send information to a procedure</a:t>
            </a:r>
          </a:p>
          <a:p>
            <a:pPr lvl="1" eaLnBrk="1" hangingPunct="1"/>
            <a:r>
              <a:rPr lang="en-US" sz="2100" dirty="0" smtClean="0"/>
              <a:t>More on these in a later slide set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Handles</a:t>
            </a:r>
            <a:r>
              <a:rPr lang="en-US" sz="2400" dirty="0" smtClean="0"/>
              <a:t> clause (found in the </a:t>
            </a:r>
            <a:r>
              <a:rPr lang="en-US" sz="2400" dirty="0" err="1" smtClean="0"/>
              <a:t>Designer.cs</a:t>
            </a:r>
            <a:r>
              <a:rPr lang="en-US" sz="2400" dirty="0" smtClean="0"/>
              <a:t> code) </a:t>
            </a:r>
            <a:r>
              <a:rPr lang="en-US" sz="2400" dirty="0" smtClean="0">
                <a:solidFill>
                  <a:srgbClr val="009900"/>
                </a:solidFill>
              </a:rPr>
              <a:t>wires</a:t>
            </a:r>
            <a:r>
              <a:rPr lang="en-US" sz="2400" dirty="0" smtClean="0"/>
              <a:t> the function to the event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.btnFindMe.Click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8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System.</a:t>
            </a:r>
            <a:r>
              <a:rPr lang="en-US" sz="18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.btnFindMe_Click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800" dirty="0" smtClean="0"/>
          </a:p>
          <a:p>
            <a:pPr eaLnBrk="1" hangingPunct="1"/>
            <a:r>
              <a:rPr lang="en-US" sz="2400" dirty="0" smtClean="0"/>
              <a:t>Above wiring code generated automatically in the Windows Forms Designer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31DE44-52FA-4A87-9B80-ABBC311D82D0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Handlers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handler itself can be generated by double-clicking the control instance in the Windows Forms Designer.  </a:t>
            </a:r>
          </a:p>
          <a:p>
            <a:pPr lvl="1" eaLnBrk="1" hangingPunct="1"/>
            <a:r>
              <a:rPr lang="en-US" sz="2100" dirty="0" smtClean="0"/>
              <a:t>You get the default event wired to the control</a:t>
            </a:r>
            <a:r>
              <a:rPr lang="en-US" sz="2100" dirty="0" smtClean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To see a list of additional handlers that can be wired to an event click on the lightening bolt icon in the Properties window for the control at hand  </a:t>
            </a:r>
            <a:endParaRPr lang="en-US" sz="2100" dirty="0" smtClean="0"/>
          </a:p>
          <a:p>
            <a:pPr eaLnBrk="1" hangingPunct="1"/>
            <a:r>
              <a:rPr lang="en-US" sz="2400" dirty="0" smtClean="0"/>
              <a:t>You can create custom handlers for events (See textbook, pp. 174-175)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9C6337-4975-42F4-8E55-3B3D4C7986BE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Handlers - 3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7308" t="9023" r="27564" b="15539"/>
          <a:stretch>
            <a:fillRect/>
          </a:stretch>
        </p:blipFill>
        <p:spPr bwMode="auto">
          <a:xfrm>
            <a:off x="1295400" y="1066800"/>
            <a:ext cx="7086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Requirements for the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Name</a:t>
            </a:r>
            <a:r>
              <a:rPr lang="en-US" dirty="0" smtClean="0">
                <a:solidFill>
                  <a:srgbClr val="00B050"/>
                </a:solidFill>
              </a:rPr>
              <a:t> property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first character must be a letter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Subsequent characters can be letters, numbers, or the underscore character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Name must be less than 255 characters in length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Names cannot contain spaces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Names cannot contain special characters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Form names and control instance names must be unique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D9CD569-BABC-423A-BC6F-4CA9C9E5A7F7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Events for a Button Control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77B7A6-6F19-4D09-BF85-112F50C5921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71154" t="38847" r="589" b="13376"/>
          <a:stretch>
            <a:fillRect/>
          </a:stretch>
        </p:blipFill>
        <p:spPr bwMode="auto">
          <a:xfrm>
            <a:off x="2362200" y="1066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Control Prefixes</a:t>
            </a:r>
          </a:p>
        </p:txBody>
      </p:sp>
      <p:graphicFrame>
        <p:nvGraphicFramePr>
          <p:cNvPr id="533542" name="Group 38"/>
          <p:cNvGraphicFramePr>
            <a:graphicFrameLocks noGrp="1"/>
          </p:cNvGraphicFramePr>
          <p:nvPr>
            <p:ph idx="1"/>
          </p:nvPr>
        </p:nvGraphicFramePr>
        <p:xfrm>
          <a:off x="1219200" y="1295400"/>
          <a:ext cx="5903912" cy="3646490"/>
        </p:xfrm>
        <a:graphic>
          <a:graphicData uri="http://schemas.openxmlformats.org/drawingml/2006/table">
            <a:tbl>
              <a:tblPr/>
              <a:tblGrid>
                <a:gridCol w="3541712"/>
                <a:gridCol w="236220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Prefix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Button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lbl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OpenFileDialog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PictureBox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ToolTip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66165" y="5410200"/>
            <a:ext cx="5995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text book has many more illustrations.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70621" y="6396335"/>
            <a:ext cx="1721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D9CD569-BABC-423A-BC6F-4CA9C9E5A7F7}" type="datetime8">
              <a:rPr lang="en-US" sz="1400" smtClean="0"/>
              <a:pPr/>
              <a:t>1/2/2016 4:56 PM</a:t>
            </a:fld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the </a:t>
            </a:r>
            <a:r>
              <a:rPr lang="en-US" b="1" dirty="0" smtClean="0">
                <a:latin typeface="Courier New" pitchFamily="49" charset="0"/>
              </a:rPr>
              <a:t>Control</a:t>
            </a:r>
            <a:r>
              <a:rPr lang="en-US" dirty="0" smtClean="0"/>
              <a:t> Class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Controls are instances of classes</a:t>
            </a:r>
          </a:p>
          <a:p>
            <a:pPr eaLnBrk="1" hangingPunct="1"/>
            <a:r>
              <a:rPr lang="en-US" sz="2400" dirty="0" smtClean="0"/>
              <a:t>These are properties common to all controls and therefore inherited by all subclasses (individual control classes such as buttons, labels, text boxes, picture boxes etc) of the controls class</a:t>
            </a:r>
          </a:p>
          <a:p>
            <a:pPr lvl="1" eaLnBrk="1" hangingPunct="1"/>
            <a:r>
              <a:rPr lang="en-US" sz="2100" dirty="0" smtClean="0"/>
              <a:t>The text and background colors are specified by the </a:t>
            </a:r>
            <a:r>
              <a:rPr lang="en-US" sz="2100" b="1" dirty="0" err="1" smtClean="0">
                <a:latin typeface="Courier New" pitchFamily="49" charset="0"/>
              </a:rPr>
              <a:t>ForeColor</a:t>
            </a:r>
            <a:r>
              <a:rPr lang="en-US" sz="2100" dirty="0" smtClean="0"/>
              <a:t> and </a:t>
            </a:r>
            <a:r>
              <a:rPr lang="en-US" sz="2100" b="1" dirty="0" err="1" smtClean="0">
                <a:latin typeface="Courier New" pitchFamily="49" charset="0"/>
              </a:rPr>
              <a:t>BackColor</a:t>
            </a:r>
            <a:r>
              <a:rPr lang="en-US" sz="2100" dirty="0" smtClean="0"/>
              <a:t> properties</a:t>
            </a:r>
          </a:p>
          <a:p>
            <a:pPr lvl="1" eaLnBrk="1" hangingPunct="1"/>
            <a:r>
              <a:rPr lang="en-US" sz="2100" dirty="0" smtClean="0"/>
              <a:t>The </a:t>
            </a:r>
            <a:r>
              <a:rPr lang="en-US" sz="2100" b="1" dirty="0" smtClean="0">
                <a:latin typeface="Courier New" pitchFamily="49" charset="0"/>
              </a:rPr>
              <a:t>Enabled</a:t>
            </a:r>
            <a:r>
              <a:rPr lang="en-US" sz="2100" dirty="0" smtClean="0"/>
              <a:t> property defines whether the control instance responds to end user interaction</a:t>
            </a:r>
          </a:p>
          <a:p>
            <a:pPr lvl="1" eaLnBrk="1" hangingPunct="1"/>
            <a:r>
              <a:rPr lang="en-US" sz="2100" b="1" dirty="0" smtClean="0">
                <a:latin typeface="Courier New" pitchFamily="49" charset="0"/>
              </a:rPr>
              <a:t>Height</a:t>
            </a:r>
            <a:r>
              <a:rPr lang="en-US" sz="2100" dirty="0" smtClean="0"/>
              <a:t> and </a:t>
            </a:r>
            <a:r>
              <a:rPr lang="en-US" sz="2100" b="1" dirty="0" smtClean="0">
                <a:latin typeface="Courier New" pitchFamily="49" charset="0"/>
              </a:rPr>
              <a:t>Width</a:t>
            </a:r>
            <a:r>
              <a:rPr lang="en-US" sz="2100" dirty="0" smtClean="0"/>
              <a:t> properties specify the size</a:t>
            </a:r>
          </a:p>
          <a:p>
            <a:pPr lvl="1" eaLnBrk="1" hangingPunct="1"/>
            <a:r>
              <a:rPr lang="en-US" sz="2100" b="1" dirty="0" smtClean="0">
                <a:latin typeface="Courier New" pitchFamily="49" charset="0"/>
              </a:rPr>
              <a:t>Location</a:t>
            </a:r>
            <a:r>
              <a:rPr lang="en-US" sz="2100" dirty="0" smtClean="0"/>
              <a:t> property defines the position</a:t>
            </a:r>
          </a:p>
          <a:p>
            <a:pPr lvl="1" eaLnBrk="1" hangingPunct="1"/>
            <a:r>
              <a:rPr lang="en-US" sz="2100" b="1" dirty="0" smtClean="0">
                <a:latin typeface="Courier New" pitchFamily="49" charset="0"/>
              </a:rPr>
              <a:t>Text</a:t>
            </a:r>
            <a:r>
              <a:rPr lang="en-US" sz="2100" dirty="0" smtClean="0"/>
              <a:t> property contains the text appearing in the control instance</a:t>
            </a:r>
          </a:p>
          <a:p>
            <a:pPr lvl="1" eaLnBrk="1" hangingPunct="1"/>
            <a:r>
              <a:rPr lang="en-US" sz="2100" b="1" dirty="0" smtClean="0">
                <a:latin typeface="Courier New" pitchFamily="49" charset="0"/>
              </a:rPr>
              <a:t>Visible</a:t>
            </a:r>
            <a:r>
              <a:rPr lang="en-US" sz="2100" dirty="0" smtClean="0"/>
              <a:t> property defines whether the control instance is visible or invisible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F2F85E3-FE61-48D1-A055-B59A61C524CA}" type="datetime8">
              <a:rPr lang="en-US" smtClean="0"/>
              <a:pPr>
                <a:defRPr/>
              </a:pPr>
              <a:t>1/2/2016 4:56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945438" cy="601663"/>
          </a:xfrm>
        </p:spPr>
        <p:txBody>
          <a:bodyPr/>
          <a:lstStyle/>
          <a:p>
            <a:pPr eaLnBrk="1" hangingPunct="1"/>
            <a:r>
              <a:rPr lang="en-US" sz="3200" smtClean="0"/>
              <a:t>Methods and Events of the </a:t>
            </a:r>
            <a:r>
              <a:rPr lang="en-US" sz="3200" b="1" smtClean="0">
                <a:latin typeface="Courier New" pitchFamily="49" charset="0"/>
              </a:rPr>
              <a:t>Control</a:t>
            </a:r>
            <a:r>
              <a:rPr lang="en-US" sz="3200" smtClean="0"/>
              <a:t> Class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Hide</a:t>
            </a:r>
            <a:r>
              <a:rPr lang="en-US" smtClean="0"/>
              <a:t> method makes a control instance invisible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Visible</a:t>
            </a:r>
            <a:r>
              <a:rPr lang="en-US" smtClean="0"/>
              <a:t> property is set to </a:t>
            </a:r>
            <a:r>
              <a:rPr lang="en-US" b="1" smtClean="0"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Show</a:t>
            </a:r>
            <a:r>
              <a:rPr lang="en-US" smtClean="0"/>
              <a:t> method makes a control instance visible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Visible</a:t>
            </a:r>
            <a:r>
              <a:rPr lang="en-US" smtClean="0"/>
              <a:t> property is set to </a:t>
            </a:r>
            <a:r>
              <a:rPr lang="en-US" b="1" smtClean="0"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Click</a:t>
            </a:r>
            <a:r>
              <a:rPr lang="en-US" smtClean="0"/>
              <a:t> event fires when the end user clicks the control instance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893BF46-C97C-4AE0-8D70-DA01C41995D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Label</a:t>
            </a:r>
            <a:r>
              <a:rPr lang="en-US" smtClean="0"/>
              <a:t> Control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Label</a:t>
            </a:r>
            <a:r>
              <a:rPr lang="en-US" dirty="0" smtClean="0"/>
              <a:t> control class derives directly from the </a:t>
            </a:r>
            <a:r>
              <a:rPr lang="en-US" b="1" dirty="0" smtClean="0">
                <a:latin typeface="Courier New" pitchFamily="49" charset="0"/>
              </a:rPr>
              <a:t>Control</a:t>
            </a:r>
            <a:r>
              <a:rPr lang="en-US" dirty="0" smtClean="0"/>
              <a:t> class</a:t>
            </a:r>
          </a:p>
          <a:p>
            <a:pPr lvl="1" eaLnBrk="1" hangingPunct="1"/>
            <a:r>
              <a:rPr lang="en-US" dirty="0" smtClean="0"/>
              <a:t>Recall – all classes are descendants of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class</a:t>
            </a:r>
          </a:p>
          <a:p>
            <a:pPr eaLnBrk="1" hangingPunct="1"/>
            <a:r>
              <a:rPr lang="en-US" dirty="0" smtClean="0"/>
              <a:t>A label is used to display textual information</a:t>
            </a:r>
          </a:p>
          <a:p>
            <a:pPr eaLnBrk="1" hangingPunct="1"/>
            <a:r>
              <a:rPr lang="en-US" dirty="0" smtClean="0"/>
              <a:t>This control inherits all the properties of the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latin typeface="Courier New" pitchFamily="49" charset="0"/>
              </a:rPr>
              <a:t>Control </a:t>
            </a:r>
            <a:r>
              <a:rPr lang="en-US" dirty="0" smtClean="0"/>
              <a:t>class, and it is a few unique properties of its own</a:t>
            </a:r>
          </a:p>
          <a:p>
            <a:pPr lvl="1" eaLnBrk="1" hangingPunct="1"/>
            <a:r>
              <a:rPr lang="en-US" dirty="0" smtClean="0"/>
              <a:t>Some of these properties are properties of some other control subclasses as well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1EFB5ED-FCAD-470E-B3D5-493E573FCAF4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Properties of the </a:t>
            </a:r>
            <a:r>
              <a:rPr lang="en-US" sz="3200" b="1" smtClean="0">
                <a:latin typeface="Courier New" pitchFamily="49" charset="0"/>
              </a:rPr>
              <a:t>Label</a:t>
            </a:r>
            <a:r>
              <a:rPr lang="en-US" sz="3200" smtClean="0"/>
              <a:t> Control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BorderStyle</a:t>
            </a:r>
            <a:r>
              <a:rPr lang="en-US" smtClean="0"/>
              <a:t> property defines the appearance of the border surrounding the label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Font</a:t>
            </a:r>
            <a:r>
              <a:rPr lang="en-US" smtClean="0"/>
              <a:t> property defines the font of the text appearing in the table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Alignment</a:t>
            </a:r>
            <a:r>
              <a:rPr lang="en-US" smtClean="0"/>
              <a:t> property defines the alignment of the text within the visible region of the control instance</a:t>
            </a:r>
          </a:p>
          <a:p>
            <a:pPr eaLnBrk="1" hangingPunct="1"/>
            <a:r>
              <a:rPr lang="en-US" smtClean="0"/>
              <a:t>Lots of other properties – do you know what some of them are?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CB98B3-AC47-47F4-BC2C-A1B35C21ACD8}" type="datetime8">
              <a:rPr lang="en-US" smtClean="0"/>
              <a:pPr>
                <a:defRPr/>
              </a:pPr>
              <a:t>1/2/2016 4:57 PM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32026</TotalTime>
  <Words>1745</Words>
  <Application>Microsoft Office PowerPoint</Application>
  <PresentationFormat>On-screen Show (4:3)</PresentationFormat>
  <Paragraphs>280</Paragraphs>
  <Slides>40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Blends</vt:lpstr>
      <vt:lpstr>Document</vt:lpstr>
      <vt:lpstr>Lecture Set 3</vt:lpstr>
      <vt:lpstr>Objectives</vt:lpstr>
      <vt:lpstr>Understanding the Name Property</vt:lpstr>
      <vt:lpstr>Requirements for the Name property</vt:lpstr>
      <vt:lpstr>Some Control Prefixes</vt:lpstr>
      <vt:lpstr>Properties of the Control Class</vt:lpstr>
      <vt:lpstr>Methods and Events of the Control Class</vt:lpstr>
      <vt:lpstr>The Label Control</vt:lpstr>
      <vt:lpstr>Properties of the Label Control</vt:lpstr>
      <vt:lpstr>Some Label Properties</vt:lpstr>
      <vt:lpstr>The Button Control</vt:lpstr>
      <vt:lpstr>Some Button Properties</vt:lpstr>
      <vt:lpstr>The Button Control (Members)</vt:lpstr>
      <vt:lpstr>The PictureBox Control</vt:lpstr>
      <vt:lpstr>The PictureBox Control (Members)</vt:lpstr>
      <vt:lpstr>Using the SizeMode Property to Scale Images</vt:lpstr>
      <vt:lpstr>The OpenFileDialog Control (Optional)</vt:lpstr>
      <vt:lpstr>OpenDialog Illustration (VB) (Optional)</vt:lpstr>
      <vt:lpstr>Using the OpenFileDialog Control (Optional)</vt:lpstr>
      <vt:lpstr>The OpenFileDialog Control (Example-Optional)</vt:lpstr>
      <vt:lpstr>The OpenFileDialog Control (VB) (Optional)  (VB Example - See if you can convert this to C# -- if you need help, ask!!)</vt:lpstr>
      <vt:lpstr>Slide 22</vt:lpstr>
      <vt:lpstr>Invisible Control Instance (optional)</vt:lpstr>
      <vt:lpstr>ToolTips (Introduction)</vt:lpstr>
      <vt:lpstr>ToolTip Control (Members)</vt:lpstr>
      <vt:lpstr>Creating Code for a Windows Application</vt:lpstr>
      <vt:lpstr>Introduction to Class Blocks</vt:lpstr>
      <vt:lpstr>A Class (Example)</vt:lpstr>
      <vt:lpstr>The Syntax of a Class Block</vt:lpstr>
      <vt:lpstr>A (Partial) Class Associated with a Form</vt:lpstr>
      <vt:lpstr>Your Partial Class for a Form</vt:lpstr>
      <vt:lpstr>Windows Forms Designer Generated Code</vt:lpstr>
      <vt:lpstr>More Generated Code</vt:lpstr>
      <vt:lpstr>Forms Designer Generated Code - 2</vt:lpstr>
      <vt:lpstr>Introduction to Event Handlers - 1</vt:lpstr>
      <vt:lpstr>Executing an Event Handler</vt:lpstr>
      <vt:lpstr>Characteristics of an Event Handler </vt:lpstr>
      <vt:lpstr>Event Handlers - 2</vt:lpstr>
      <vt:lpstr>Event Handlers - 3</vt:lpstr>
      <vt:lpstr>List of Events for a Button Control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Course Technology</dc:creator>
  <cp:lastModifiedBy>Frank L Friedman</cp:lastModifiedBy>
  <cp:revision>996</cp:revision>
  <cp:lastPrinted>2009-04-22T19:24:48Z</cp:lastPrinted>
  <dcterms:created xsi:type="dcterms:W3CDTF">2001-01-01T00:26:29Z</dcterms:created>
  <dcterms:modified xsi:type="dcterms:W3CDTF">2016-01-02T22:00:57Z</dcterms:modified>
</cp:coreProperties>
</file>