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90" r:id="rId4"/>
    <p:sldId id="291" r:id="rId5"/>
    <p:sldId id="292" r:id="rId6"/>
    <p:sldId id="293" r:id="rId7"/>
    <p:sldId id="294" r:id="rId8"/>
    <p:sldId id="295" r:id="rId9"/>
    <p:sldId id="297" r:id="rId10"/>
    <p:sldId id="298" r:id="rId11"/>
    <p:sldId id="303" r:id="rId12"/>
    <p:sldId id="306" r:id="rId13"/>
    <p:sldId id="310" r:id="rId14"/>
    <p:sldId id="314" r:id="rId15"/>
    <p:sldId id="308" r:id="rId16"/>
    <p:sldId id="307" r:id="rId17"/>
    <p:sldId id="309" r:id="rId18"/>
    <p:sldId id="320" r:id="rId1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66FFFF"/>
    <a:srgbClr val="CCFFFF"/>
    <a:srgbClr val="CCECFF"/>
    <a:srgbClr val="E2B3FF"/>
    <a:srgbClr val="FF5050"/>
    <a:srgbClr val="00FFFF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 autoAdjust="0"/>
    <p:restoredTop sz="94710" autoAdjust="0"/>
  </p:normalViewPr>
  <p:slideViewPr>
    <p:cSldViewPr>
      <p:cViewPr>
        <p:scale>
          <a:sx n="64" d="100"/>
          <a:sy n="64" d="100"/>
        </p:scale>
        <p:origin x="-2016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64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88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88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B6EDD49-B245-40FA-A0F0-CDF109A6D0D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43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3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43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5CFD83-F883-4579-A931-3CEDBC6099B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B801AE-D92B-4785-92D4-91CAB18649BC}" type="slidenum">
              <a:rPr lang="en-US"/>
              <a:pPr/>
              <a:t>1</a:t>
            </a:fld>
            <a:endParaRPr lang="en-US"/>
          </a:p>
        </p:txBody>
      </p:sp>
      <p:sp>
        <p:nvSpPr>
          <p:cNvPr id="626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6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1A44E-62D0-4C43-BF5C-C30045D4CF5E}" type="slidenum">
              <a:rPr lang="en-US"/>
              <a:pPr/>
              <a:t>2</a:t>
            </a:fld>
            <a:endParaRPr lang="en-US"/>
          </a:p>
        </p:txBody>
      </p:sp>
      <p:sp>
        <p:nvSpPr>
          <p:cNvPr id="627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7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633F0B-D7F9-47F3-A9AD-4B5B645F50E3}" type="slidenum">
              <a:rPr lang="en-US"/>
              <a:pPr/>
              <a:t>13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290513" y="2546350"/>
            <a:ext cx="2300287" cy="474663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696200" cy="1143000"/>
          </a:xfrm>
        </p:spPr>
        <p:txBody>
          <a:bodyPr/>
          <a:lstStyle>
            <a:lvl1pPr algn="r">
              <a:defRPr sz="4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2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5555" name="Rectangle 19"/>
          <p:cNvSpPr>
            <a:spLocks noChangeArrowheads="1"/>
          </p:cNvSpPr>
          <p:nvPr userDrawn="1"/>
        </p:nvSpPr>
        <p:spPr bwMode="auto">
          <a:xfrm>
            <a:off x="0" y="0"/>
            <a:ext cx="457200" cy="63246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56" name="Rectangle 20"/>
          <p:cNvSpPr>
            <a:spLocks noChangeArrowheads="1"/>
          </p:cNvSpPr>
          <p:nvPr userDrawn="1"/>
        </p:nvSpPr>
        <p:spPr bwMode="auto">
          <a:xfrm>
            <a:off x="6477000" y="914400"/>
            <a:ext cx="26670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57" name="Rectangle 21"/>
          <p:cNvSpPr>
            <a:spLocks noChangeArrowheads="1"/>
          </p:cNvSpPr>
          <p:nvPr userDrawn="1"/>
        </p:nvSpPr>
        <p:spPr bwMode="auto">
          <a:xfrm>
            <a:off x="1066800" y="0"/>
            <a:ext cx="80772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58" name="Rectangle 22"/>
          <p:cNvSpPr>
            <a:spLocks noChangeArrowheads="1"/>
          </p:cNvSpPr>
          <p:nvPr userDrawn="1"/>
        </p:nvSpPr>
        <p:spPr bwMode="auto">
          <a:xfrm>
            <a:off x="4572000" y="457200"/>
            <a:ext cx="45720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59" name="Rectangle 23"/>
          <p:cNvSpPr>
            <a:spLocks noChangeArrowheads="1"/>
          </p:cNvSpPr>
          <p:nvPr userDrawn="1"/>
        </p:nvSpPr>
        <p:spPr bwMode="auto">
          <a:xfrm>
            <a:off x="5334000" y="685800"/>
            <a:ext cx="3810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CC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60" name="Rectangle 24"/>
          <p:cNvSpPr>
            <a:spLocks noChangeArrowheads="1"/>
          </p:cNvSpPr>
          <p:nvPr userDrawn="1"/>
        </p:nvSpPr>
        <p:spPr bwMode="auto">
          <a:xfrm>
            <a:off x="2895600" y="228600"/>
            <a:ext cx="62484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FF33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5" name="Rectangle 9"/>
          <p:cNvSpPr>
            <a:spLocks noChangeArrowheads="1"/>
          </p:cNvSpPr>
          <p:nvPr/>
        </p:nvSpPr>
        <p:spPr bwMode="auto">
          <a:xfrm>
            <a:off x="0" y="2895600"/>
            <a:ext cx="4114800" cy="422275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5542" name="Group 6"/>
          <p:cNvGrpSpPr>
            <a:grpSpLocks/>
          </p:cNvGrpSpPr>
          <p:nvPr/>
        </p:nvGrpSpPr>
        <p:grpSpPr bwMode="auto">
          <a:xfrm>
            <a:off x="152400" y="3200400"/>
            <a:ext cx="5638800" cy="474663"/>
            <a:chOff x="912" y="2640"/>
            <a:chExt cx="672" cy="432"/>
          </a:xfrm>
        </p:grpSpPr>
        <p:sp>
          <p:nvSpPr>
            <p:cNvPr id="65543" name="Rectangle 7"/>
            <p:cNvSpPr>
              <a:spLocks noChangeArrowheads="1"/>
            </p:cNvSpPr>
            <p:nvPr/>
          </p:nvSpPr>
          <p:spPr bwMode="auto">
            <a:xfrm>
              <a:off x="912" y="2640"/>
              <a:ext cx="384" cy="43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44" name="Rectangle 8"/>
            <p:cNvSpPr>
              <a:spLocks noChangeArrowheads="1"/>
            </p:cNvSpPr>
            <p:nvPr/>
          </p:nvSpPr>
          <p:spPr bwMode="auto">
            <a:xfrm>
              <a:off x="1248" y="2640"/>
              <a:ext cx="336" cy="432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547" name="Rectangle 11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609600" y="2438400"/>
            <a:ext cx="36513" cy="36576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A604A45-89F8-4E3D-BEB5-B32E5FAB5F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304800"/>
            <a:ext cx="1952625" cy="58277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304800"/>
            <a:ext cx="5707063" cy="58277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5051C73-FC2B-475B-B178-0A271E7F6D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buClr>
                <a:schemeClr val="accent2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6E9DC95-3A16-41DE-BDDA-DE2B773831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524000"/>
            <a:ext cx="3810000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524000"/>
            <a:ext cx="3810000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E017304-8E26-4BD3-831F-8B6F3DB786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4D7F56E-8A89-46B0-B760-0150F16003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21C9CA6-1A82-4D86-817C-61B97AE906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5D8C990-CCA7-4F3A-B1E9-7BDF262118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D6C3157-CDA9-4639-BF27-D2D8A372B9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85A6A0F-AC23-4701-B7FE-7E8C9B8227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524000"/>
            <a:ext cx="7772400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4529" name="Rectangle 17"/>
          <p:cNvSpPr>
            <a:spLocks noChangeArrowheads="1"/>
          </p:cNvSpPr>
          <p:nvPr userDrawn="1"/>
        </p:nvSpPr>
        <p:spPr bwMode="auto">
          <a:xfrm>
            <a:off x="0" y="0"/>
            <a:ext cx="457200" cy="63246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3" name="Rectangle 21"/>
          <p:cNvSpPr>
            <a:spLocks noChangeArrowheads="1"/>
          </p:cNvSpPr>
          <p:nvPr userDrawn="1"/>
        </p:nvSpPr>
        <p:spPr bwMode="auto">
          <a:xfrm>
            <a:off x="7848600" y="914400"/>
            <a:ext cx="12954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4" name="Rectangle 22"/>
          <p:cNvSpPr>
            <a:spLocks noChangeArrowheads="1"/>
          </p:cNvSpPr>
          <p:nvPr userDrawn="1"/>
        </p:nvSpPr>
        <p:spPr bwMode="auto">
          <a:xfrm>
            <a:off x="4953000" y="0"/>
            <a:ext cx="4191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5" name="Rectangle 23"/>
          <p:cNvSpPr>
            <a:spLocks noChangeArrowheads="1"/>
          </p:cNvSpPr>
          <p:nvPr userDrawn="1"/>
        </p:nvSpPr>
        <p:spPr bwMode="auto">
          <a:xfrm>
            <a:off x="6096000" y="457200"/>
            <a:ext cx="30480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6" name="Rectangle 24"/>
          <p:cNvSpPr>
            <a:spLocks noChangeArrowheads="1"/>
          </p:cNvSpPr>
          <p:nvPr userDrawn="1"/>
        </p:nvSpPr>
        <p:spPr bwMode="auto">
          <a:xfrm>
            <a:off x="7239000" y="685800"/>
            <a:ext cx="1905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CC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7" name="Rectangle 25"/>
          <p:cNvSpPr>
            <a:spLocks noChangeArrowheads="1"/>
          </p:cNvSpPr>
          <p:nvPr userDrawn="1"/>
        </p:nvSpPr>
        <p:spPr bwMode="auto">
          <a:xfrm>
            <a:off x="5715000" y="228600"/>
            <a:ext cx="3429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FF99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9" name="Text Box 27"/>
          <p:cNvSpPr txBox="1">
            <a:spLocks noChangeArrowheads="1"/>
          </p:cNvSpPr>
          <p:nvPr userDrawn="1"/>
        </p:nvSpPr>
        <p:spPr bwMode="auto">
          <a:xfrm rot="41549">
            <a:off x="0" y="65833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kumimoji="0" lang="en-US" sz="1200" b="1">
                <a:solidFill>
                  <a:schemeClr val="tx2"/>
                </a:solidFill>
              </a:rPr>
              <a:t>Slide </a:t>
            </a:r>
            <a:fld id="{17B8C037-1BC8-47D6-845A-C969278C0705}" type="slidenum">
              <a:rPr kumimoji="0" lang="en-US" sz="1200" b="1">
                <a:solidFill>
                  <a:schemeClr val="tx2"/>
                </a:solidFill>
              </a:rPr>
              <a:pPr algn="l"/>
              <a:t>‹#›</a:t>
            </a:fld>
            <a:endParaRPr kumimoji="0" lang="en-US" sz="1200" b="1">
              <a:solidFill>
                <a:schemeClr val="tx2"/>
              </a:solidFill>
            </a:endParaRPr>
          </a:p>
        </p:txBody>
      </p:sp>
      <p:sp>
        <p:nvSpPr>
          <p:cNvPr id="6451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ltGray">
          <a:xfrm>
            <a:off x="800100" y="1098550"/>
            <a:ext cx="723900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gray">
          <a:xfrm>
            <a:off x="457200" y="1219200"/>
            <a:ext cx="8226425" cy="76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ltGray">
          <a:xfrm>
            <a:off x="228600" y="1905000"/>
            <a:ext cx="533400" cy="4572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304800"/>
            <a:ext cx="77930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gray">
          <a:xfrm flipH="1">
            <a:off x="685800" y="228600"/>
            <a:ext cx="26988" cy="60198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>
            <a:off x="6248400" y="6396335"/>
            <a:ext cx="264206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C2090018-98F2-44A7-951C-8947D6C8717E}" type="datetime8">
              <a:rPr lang="en-US" sz="1400" smtClean="0"/>
              <a:pPr algn="r"/>
              <a:t>1/2/2016 8:14 PM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5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9900"/>
        </a:buClr>
        <a:buSzPct val="50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>
            <a:lumMod val="50000"/>
          </a:schemeClr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8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9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0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5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6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7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Lecture Set 3</a:t>
            </a:r>
            <a:endParaRPr lang="en-US" dirty="0"/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4191000"/>
            <a:ext cx="8077200" cy="1295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Introduction to Visual Basic Concepts 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Part </a:t>
            </a:r>
            <a:r>
              <a:rPr lang="en-US" sz="2800" dirty="0" smtClean="0"/>
              <a:t>D– Some Standard Coding Conventions</a:t>
            </a:r>
            <a:endParaRPr lang="en-US" sz="2800" dirty="0"/>
          </a:p>
        </p:txBody>
      </p:sp>
      <p:sp>
        <p:nvSpPr>
          <p:cNvPr id="4" name="Rectangle 3"/>
          <p:cNvSpPr>
            <a:spLocks noGrp="1" noChangeArrowheads="1"/>
          </p:cNvSpPr>
          <p:nvPr/>
        </p:nvSpPr>
        <p:spPr bwMode="auto">
          <a:xfrm>
            <a:off x="6629400" y="6400800"/>
            <a:ext cx="2514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8/2/2013 3:07 PM</a:t>
            </a:r>
            <a:endParaRPr lang="en-US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Handlers - code</a:t>
            </a:r>
            <a:endParaRPr lang="en-US" dirty="0"/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>
            <p:ph idx="1"/>
          </p:nvPr>
        </p:nvGraphicFramePr>
        <p:xfrm>
          <a:off x="1600200" y="1527175"/>
          <a:ext cx="6896100" cy="4518025"/>
        </p:xfrm>
        <a:graphic>
          <a:graphicData uri="http://schemas.openxmlformats.org/presentationml/2006/ole">
            <p:oleObj spid="_x0000_s41986" name="Document" r:id="rId3" imgW="7315170" imgH="4792364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 Style Issues </a:t>
            </a:r>
            <a:endParaRPr lang="en-US" dirty="0"/>
          </a:p>
        </p:txBody>
      </p:sp>
      <p:graphicFrame>
        <p:nvGraphicFramePr>
          <p:cNvPr id="47106" name="Object 2"/>
          <p:cNvGraphicFramePr>
            <a:graphicFrameLocks noChangeAspect="1"/>
          </p:cNvGraphicFramePr>
          <p:nvPr>
            <p:ph idx="1"/>
          </p:nvPr>
        </p:nvGraphicFramePr>
        <p:xfrm>
          <a:off x="1328737" y="1752600"/>
          <a:ext cx="7815263" cy="3350419"/>
        </p:xfrm>
        <a:graphic>
          <a:graphicData uri="http://schemas.openxmlformats.org/presentationml/2006/ole">
            <p:oleObj spid="_x0000_s47106" name="Document" r:id="rId3" imgW="7321366" imgH="2854643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 Style Issues - Comments</a:t>
            </a:r>
            <a:endParaRPr lang="en-US" dirty="0"/>
          </a:p>
        </p:txBody>
      </p:sp>
      <p:graphicFrame>
        <p:nvGraphicFramePr>
          <p:cNvPr id="50179" name="Object 3"/>
          <p:cNvGraphicFramePr>
            <a:graphicFrameLocks noChangeAspect="1"/>
          </p:cNvGraphicFramePr>
          <p:nvPr>
            <p:ph idx="1"/>
          </p:nvPr>
        </p:nvGraphicFramePr>
        <p:xfrm>
          <a:off x="1143000" y="1527175"/>
          <a:ext cx="7210425" cy="4668838"/>
        </p:xfrm>
        <a:graphic>
          <a:graphicData uri="http://schemas.openxmlformats.org/presentationml/2006/ole">
            <p:oleObj spid="_x0000_s50179" name="Document" r:id="rId3" imgW="7400552" imgH="4792364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Comments (Best Practices)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Create comments when developing or modifying an application</a:t>
            </a:r>
          </a:p>
          <a:p>
            <a:pPr eaLnBrk="1" hangingPunct="1"/>
            <a:r>
              <a:rPr lang="en-US" smtClean="0"/>
              <a:t>Create a comment block at the beginning of a class or module to describe its purpose</a:t>
            </a:r>
          </a:p>
          <a:p>
            <a:pPr eaLnBrk="1" hangingPunct="1"/>
            <a:r>
              <a:rPr lang="en-US" smtClean="0"/>
              <a:t>Create comment blocks for procedures</a:t>
            </a:r>
          </a:p>
          <a:p>
            <a:pPr eaLnBrk="1" hangingPunct="1"/>
            <a:r>
              <a:rPr lang="en-US" smtClean="0"/>
              <a:t>Don’t overuse or create unnecessary comments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Default List of Code Snippets </a:t>
            </a:r>
            <a:endParaRPr lang="en-US" dirty="0"/>
          </a:p>
        </p:txBody>
      </p:sp>
      <p:graphicFrame>
        <p:nvGraphicFramePr>
          <p:cNvPr id="76802" name="Object 2"/>
          <p:cNvGraphicFramePr>
            <a:graphicFrameLocks noChangeAspect="1"/>
          </p:cNvGraphicFramePr>
          <p:nvPr>
            <p:ph idx="1"/>
          </p:nvPr>
        </p:nvGraphicFramePr>
        <p:xfrm>
          <a:off x="1295400" y="1371600"/>
          <a:ext cx="7292975" cy="5054600"/>
        </p:xfrm>
        <a:graphic>
          <a:graphicData uri="http://schemas.openxmlformats.org/presentationml/2006/ole">
            <p:oleObj spid="_x0000_s76802" name="Document" r:id="rId3" imgW="7476833" imgH="4947617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Errors – What You Will See</a:t>
            </a:r>
            <a:endParaRPr lang="en-US" dirty="0"/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>
            <p:ph idx="1"/>
          </p:nvPr>
        </p:nvGraphicFramePr>
        <p:xfrm>
          <a:off x="1524000" y="1524000"/>
          <a:ext cx="6781800" cy="4953000"/>
        </p:xfrm>
        <a:graphic>
          <a:graphicData uri="http://schemas.openxmlformats.org/presentationml/2006/ole">
            <p:oleObj spid="_x0000_s52226" name="Document" r:id="rId3" imgW="7094303" imgH="5619221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Errors – What You Will See</a:t>
            </a:r>
            <a:endParaRPr lang="en-US" dirty="0"/>
          </a:p>
        </p:txBody>
      </p:sp>
      <p:graphicFrame>
        <p:nvGraphicFramePr>
          <p:cNvPr id="51202" name="Object 2"/>
          <p:cNvGraphicFramePr>
            <a:graphicFrameLocks noChangeAspect="1"/>
          </p:cNvGraphicFramePr>
          <p:nvPr>
            <p:ph idx="1"/>
          </p:nvPr>
        </p:nvGraphicFramePr>
        <p:xfrm>
          <a:off x="1300163" y="1454150"/>
          <a:ext cx="6811962" cy="5395913"/>
        </p:xfrm>
        <a:graphic>
          <a:graphicData uri="http://schemas.openxmlformats.org/presentationml/2006/ole">
            <p:oleObj spid="_x0000_s51202" name="Document" r:id="rId3" imgW="7094303" imgH="5619221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Coding Features in C# </a:t>
            </a:r>
            <a:br>
              <a:rPr lang="en-US" dirty="0" smtClean="0"/>
            </a:br>
            <a:r>
              <a:rPr lang="en-US" sz="1600" dirty="0" smtClean="0"/>
              <a:t>(Look these up in your text – learn how to use them)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8040688" cy="5105400"/>
          </a:xfrm>
        </p:spPr>
        <p:txBody>
          <a:bodyPr/>
          <a:lstStyle/>
          <a:p>
            <a:r>
              <a:rPr lang="en-US" dirty="0" smtClean="0"/>
              <a:t>Programming with code snippets</a:t>
            </a:r>
          </a:p>
          <a:p>
            <a:pPr lvl="1"/>
            <a:r>
              <a:rPr lang="en-US" dirty="0" smtClean="0"/>
              <a:t>Saved patterns</a:t>
            </a:r>
          </a:p>
          <a:p>
            <a:pPr lvl="1"/>
            <a:r>
              <a:rPr lang="en-US" dirty="0" smtClean="0"/>
              <a:t>Use Code Snippet Manager to add and delete snippets from the default list</a:t>
            </a:r>
          </a:p>
          <a:p>
            <a:r>
              <a:rPr lang="en-US" dirty="0" smtClean="0"/>
              <a:t>Rename Identifiers </a:t>
            </a:r>
          </a:p>
          <a:p>
            <a:pPr lvl="1"/>
            <a:r>
              <a:rPr lang="en-US" dirty="0" smtClean="0"/>
              <a:t>Change all occurrences – several mechanisms</a:t>
            </a:r>
          </a:p>
          <a:p>
            <a:r>
              <a:rPr lang="en-US" dirty="0" smtClean="0"/>
              <a:t>Smart Compile Auto Correction </a:t>
            </a:r>
          </a:p>
          <a:p>
            <a:r>
              <a:rPr lang="en-US" dirty="0" smtClean="0"/>
              <a:t>Used to show syntax error correction options</a:t>
            </a:r>
          </a:p>
          <a:p>
            <a:pPr lvl="1"/>
            <a:r>
              <a:rPr lang="en-US" dirty="0" smtClean="0"/>
              <a:t>When available, use bar to right of line in question</a:t>
            </a:r>
          </a:p>
          <a:p>
            <a:r>
              <a:rPr lang="en-US" dirty="0" smtClean="0"/>
              <a:t>The My feature </a:t>
            </a:r>
          </a:p>
          <a:p>
            <a:pPr lvl="1"/>
            <a:r>
              <a:rPr lang="en-US" dirty="0" smtClean="0"/>
              <a:t>May not seem useful now – but will later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Other Topics to Study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useful skills for working in the Code Editor </a:t>
            </a:r>
          </a:p>
          <a:p>
            <a:pPr lvl="1"/>
            <a:r>
              <a:rPr lang="en-US" dirty="0" smtClean="0"/>
              <a:t>Use toolbar buttons</a:t>
            </a:r>
          </a:p>
          <a:p>
            <a:pPr lvl="1"/>
            <a:r>
              <a:rPr lang="en-US" dirty="0" smtClean="0"/>
              <a:t>Expand or collapse code</a:t>
            </a:r>
          </a:p>
          <a:p>
            <a:pPr lvl="1"/>
            <a:r>
              <a:rPr lang="en-US" dirty="0" smtClean="0"/>
              <a:t>Print source code</a:t>
            </a:r>
          </a:p>
          <a:p>
            <a:pPr lvl="1"/>
            <a:r>
              <a:rPr lang="en-US" dirty="0" smtClean="0"/>
              <a:t>How to get help</a:t>
            </a:r>
          </a:p>
          <a:p>
            <a:pPr lvl="1"/>
            <a:r>
              <a:rPr lang="en-US" dirty="0" smtClean="0"/>
              <a:t>How to run, test, and debug ad project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Provide a view of code generated by the .NET C# Compiler</a:t>
            </a:r>
          </a:p>
          <a:p>
            <a:r>
              <a:rPr lang="en-US" sz="2400" dirty="0" smtClean="0"/>
              <a:t>Review the syntax for referring to controls and for writing event handlers</a:t>
            </a:r>
          </a:p>
          <a:p>
            <a:r>
              <a:rPr lang="en-US" sz="2400" dirty="0" smtClean="0"/>
              <a:t>Review code style recommendations (so that you and others can read your code)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Issues - 1</a:t>
            </a:r>
            <a:endParaRPr lang="en-US" dirty="0"/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>
            <p:ph idx="1"/>
          </p:nvPr>
        </p:nvGraphicFramePr>
        <p:xfrm>
          <a:off x="1447800" y="1295400"/>
          <a:ext cx="6413500" cy="5230813"/>
        </p:xfrm>
        <a:graphic>
          <a:graphicData uri="http://schemas.openxmlformats.org/presentationml/2006/ole">
            <p:oleObj spid="_x0000_s33794" name="Document" r:id="rId3" imgW="7831078" imgH="6386944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Issues - 2</a:t>
            </a:r>
            <a:endParaRPr lang="en-US" dirty="0"/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>
            <p:ph idx="1"/>
          </p:nvPr>
        </p:nvGraphicFramePr>
        <p:xfrm>
          <a:off x="1524000" y="1600200"/>
          <a:ext cx="6934200" cy="4495800"/>
        </p:xfrm>
        <a:graphic>
          <a:graphicData uri="http://schemas.openxmlformats.org/presentationml/2006/ole">
            <p:oleObj spid="_x0000_s34819" name="Document" r:id="rId3" imgW="7806359" imgH="443763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Issues - 3</a:t>
            </a:r>
            <a:endParaRPr lang="en-US" dirty="0"/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>
            <p:ph idx="1"/>
          </p:nvPr>
        </p:nvGraphicFramePr>
        <p:xfrm>
          <a:off x="1408113" y="1734344"/>
          <a:ext cx="7321550" cy="4187825"/>
        </p:xfrm>
        <a:graphic>
          <a:graphicData uri="http://schemas.openxmlformats.org/presentationml/2006/ole">
            <p:oleObj spid="_x0000_s35842" name="Document" r:id="rId3" imgW="7321366" imgH="4187267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Issues - 4</a:t>
            </a:r>
            <a:endParaRPr lang="en-US" dirty="0"/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>
            <p:ph idx="1"/>
          </p:nvPr>
        </p:nvGraphicFramePr>
        <p:xfrm>
          <a:off x="1393825" y="1528763"/>
          <a:ext cx="7300913" cy="4570412"/>
        </p:xfrm>
        <a:graphic>
          <a:graphicData uri="http://schemas.openxmlformats.org/presentationml/2006/ole">
            <p:oleObj spid="_x0000_s36866" name="Document" r:id="rId3" imgW="7489439" imgH="4687425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Issues - 5</a:t>
            </a:r>
            <a:endParaRPr lang="en-US" dirty="0"/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>
            <p:ph idx="1"/>
          </p:nvPr>
        </p:nvGraphicFramePr>
        <p:xfrm>
          <a:off x="1343314" y="1524000"/>
          <a:ext cx="7451147" cy="4608513"/>
        </p:xfrm>
        <a:graphic>
          <a:graphicData uri="http://schemas.openxmlformats.org/presentationml/2006/ole">
            <p:oleObj spid="_x0000_s37890" name="Document" r:id="rId3" imgW="7690335" imgH="4756897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Response</a:t>
            </a:r>
            <a:endParaRPr lang="en-US" dirty="0"/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>
            <p:ph idx="1"/>
          </p:nvPr>
        </p:nvGraphicFramePr>
        <p:xfrm>
          <a:off x="1219200" y="1752600"/>
          <a:ext cx="7169150" cy="3462337"/>
        </p:xfrm>
        <a:graphic>
          <a:graphicData uri="http://schemas.openxmlformats.org/presentationml/2006/ole">
            <p:oleObj spid="_x0000_s38914" name="Document" r:id="rId3" imgW="7366413" imgH="3557167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Event Handling</a:t>
            </a:r>
            <a:endParaRPr lang="en-US" dirty="0"/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>
            <p:ph idx="1"/>
          </p:nvPr>
        </p:nvGraphicFramePr>
        <p:xfrm>
          <a:off x="1316038" y="1524000"/>
          <a:ext cx="7424737" cy="4422775"/>
        </p:xfrm>
        <a:graphic>
          <a:graphicData uri="http://schemas.openxmlformats.org/presentationml/2006/ole">
            <p:oleObj spid="_x0000_s40962" name="Document" r:id="rId3" imgW="7315170" imgH="4357152" progId="Word.Document.8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ustom 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603AB"/>
            </a:gs>
            <a:gs pos="12000">
              <a:srgbClr val="E81766"/>
            </a:gs>
            <a:gs pos="27000">
              <a:srgbClr val="EE3F17"/>
            </a:gs>
            <a:gs pos="48000">
              <a:srgbClr val="FFFF00"/>
            </a:gs>
            <a:gs pos="64999">
              <a:srgbClr val="1A8D48"/>
            </a:gs>
            <a:gs pos="78999">
              <a:srgbClr val="0819FB"/>
            </a:gs>
            <a:gs pos="100000">
              <a:srgbClr val="A603AB"/>
            </a:gs>
          </a:gsLst>
          <a:lin ang="0" scaled="1"/>
        </a:gradFill>
        <a:ln w="12700" cap="flat" cmpd="sng" algn="ctr">
          <a:solidFill>
            <a:srgbClr val="EAEAEA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sy="50000" kx="2115830" algn="bl" rotWithShape="0">
            <a:srgbClr val="C0C0C0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603AB"/>
            </a:gs>
            <a:gs pos="12000">
              <a:srgbClr val="E81766"/>
            </a:gs>
            <a:gs pos="27000">
              <a:srgbClr val="EE3F17"/>
            </a:gs>
            <a:gs pos="48000">
              <a:srgbClr val="FFFF00"/>
            </a:gs>
            <a:gs pos="64999">
              <a:srgbClr val="1A8D48"/>
            </a:gs>
            <a:gs pos="78999">
              <a:srgbClr val="0819FB"/>
            </a:gs>
            <a:gs pos="100000">
              <a:srgbClr val="A603AB"/>
            </a:gs>
          </a:gsLst>
          <a:lin ang="0" scaled="1"/>
        </a:gradFill>
        <a:ln w="12700" cap="flat" cmpd="sng" algn="ctr">
          <a:solidFill>
            <a:srgbClr val="EAEAEA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sy="50000" kx="2115830" algn="bl" rotWithShape="0">
            <a:srgbClr val="C0C0C0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31584</TotalTime>
  <Words>264</Words>
  <Application>Microsoft Office PowerPoint</Application>
  <PresentationFormat>On-screen Show (4:3)</PresentationFormat>
  <Paragraphs>47</Paragraphs>
  <Slides>18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Blends</vt:lpstr>
      <vt:lpstr>Document</vt:lpstr>
      <vt:lpstr>Lecture Set 3</vt:lpstr>
      <vt:lpstr>Objectives</vt:lpstr>
      <vt:lpstr>Syntax Issues - 1</vt:lpstr>
      <vt:lpstr>Syntax Issues - 2</vt:lpstr>
      <vt:lpstr>Syntax Issues - 3</vt:lpstr>
      <vt:lpstr>Syntax Issues - 4</vt:lpstr>
      <vt:lpstr>Syntax Issues - 5</vt:lpstr>
      <vt:lpstr>Event Response</vt:lpstr>
      <vt:lpstr>More on Event Handling</vt:lpstr>
      <vt:lpstr>Event Handlers - code</vt:lpstr>
      <vt:lpstr>Coding Style Issues </vt:lpstr>
      <vt:lpstr>Coding Style Issues - Comments</vt:lpstr>
      <vt:lpstr>Comments (Best Practices)</vt:lpstr>
      <vt:lpstr>The Default List of Code Snippets </vt:lpstr>
      <vt:lpstr>Syntax Errors – What You Will See</vt:lpstr>
      <vt:lpstr>Syntax Errors – What You Will See</vt:lpstr>
      <vt:lpstr>New Coding Features in C#  (Look these up in your text – learn how to use them)</vt:lpstr>
      <vt:lpstr>Other Topics to Study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</dc:title>
  <dc:creator>Course Technology</dc:creator>
  <cp:lastModifiedBy>Frank L Friedman</cp:lastModifiedBy>
  <cp:revision>1058</cp:revision>
  <cp:lastPrinted>2009-04-22T19:24:48Z</cp:lastPrinted>
  <dcterms:created xsi:type="dcterms:W3CDTF">2001-01-01T00:26:29Z</dcterms:created>
  <dcterms:modified xsi:type="dcterms:W3CDTF">2016-01-03T01:16:57Z</dcterms:modified>
</cp:coreProperties>
</file>