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83" r:id="rId4"/>
    <p:sldId id="284" r:id="rId5"/>
    <p:sldId id="352" r:id="rId6"/>
    <p:sldId id="305" r:id="rId7"/>
    <p:sldId id="286" r:id="rId8"/>
    <p:sldId id="287" r:id="rId9"/>
    <p:sldId id="288" r:id="rId10"/>
    <p:sldId id="289" r:id="rId11"/>
    <p:sldId id="292" r:id="rId12"/>
    <p:sldId id="293" r:id="rId13"/>
    <p:sldId id="294" r:id="rId14"/>
    <p:sldId id="295" r:id="rId15"/>
    <p:sldId id="296" r:id="rId16"/>
    <p:sldId id="297" r:id="rId17"/>
    <p:sldId id="306" r:id="rId18"/>
    <p:sldId id="307" r:id="rId19"/>
    <p:sldId id="308" r:id="rId20"/>
    <p:sldId id="337" r:id="rId21"/>
    <p:sldId id="338" r:id="rId22"/>
    <p:sldId id="310" r:id="rId23"/>
    <p:sldId id="339" r:id="rId24"/>
    <p:sldId id="311" r:id="rId25"/>
    <p:sldId id="353" r:id="rId26"/>
    <p:sldId id="313" r:id="rId27"/>
    <p:sldId id="351" r:id="rId28"/>
    <p:sldId id="316" r:id="rId29"/>
    <p:sldId id="319" r:id="rId3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305"/>
    <a:srgbClr val="66CCFF"/>
    <a:srgbClr val="66FFFF"/>
    <a:srgbClr val="CCFFFF"/>
    <a:srgbClr val="CCECFF"/>
    <a:srgbClr val="E2B3FF"/>
    <a:srgbClr val="FF5050"/>
    <a:srgbClr val="00FFFF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6" autoAdjust="0"/>
    <p:restoredTop sz="99855" autoAdjust="0"/>
  </p:normalViewPr>
  <p:slideViewPr>
    <p:cSldViewPr>
      <p:cViewPr varScale="1">
        <p:scale>
          <a:sx n="81" d="100"/>
          <a:sy n="81" d="100"/>
        </p:scale>
        <p:origin x="-15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2BF70-E15A-42EF-A86B-A92A0BE33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759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4817B3-7CF8-4A6A-896F-D3AA92A7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7162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A9FCA-0C69-4545-90C8-B5A4E107935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7478762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2D62F-52C2-45FB-95E8-00A337EA582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034241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ABD69-EB59-4C92-AC57-D01F746845D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879094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4F0A73-9A6B-45D5-9D6A-C14B08B6910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9455562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A104E2-BDC2-4B9E-A90F-F09B33ED841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8634715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CD4EF-E8CC-4F95-855C-642139FD0AB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717905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AB8393-5FD1-4D1E-90D7-58E395A5B92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274576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8409CB-C2E2-44F9-9792-1B31EE6B1D3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248464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5F324-BA9D-4B35-B551-2FFEC06B077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7467766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A68AC-7313-41BE-B6BC-1ACC06C283E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6350023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D044A7-788B-40D3-99D3-819CD2DC6B8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178846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5915FE-CD15-4210-BBD2-7E3DC012A20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4186102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8D3092-5CF5-4B77-9897-0B31BF46B45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8067239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065DEB-7EC1-4CF1-B50A-EF233E6BCF7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4271984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78EB4D-32C4-46C1-ABDC-AEB81563F0A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3097382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39D12-D38D-4BDD-9016-64ADFF75CD4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8051285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331ED4-22E5-46FE-8F41-0C0A81527BC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0459763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5F5D2-3116-49F1-A81A-A05860AE798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6641694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F50811-6869-4080-BB65-CFB1EB067B3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4949418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72336A-161A-4F82-A632-5E7D64E1814D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184679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04964E-FC2B-49D7-8212-150FADCCABA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731032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BB468-CA0F-4885-A66B-A3EAF5C4E8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587513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F8D71-3C1F-40A5-8C35-9E26F312253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303434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7B25D-716A-4E7C-89D4-837224F2174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667067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9DF94-3AAB-41CC-887A-889CBCC4596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055028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8C95F9-4EC4-417E-8138-5C60DBAE8D0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011841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8C4B0D-0913-4140-A120-7C0C12E0D33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92404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Date Placeholder 2"/>
          <p:cNvSpPr>
            <a:spLocks noGrp="1"/>
          </p:cNvSpPr>
          <p:nvPr>
            <p:ph type="dt" sz="half" idx="2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DDE1A-2EF1-41A5-95D6-EEE9358C9A2D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Clr>
                <a:srgbClr val="FBA305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5E71555-8AED-450B-85D5-C879FDFE2A40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892D-3C15-4013-87B3-3E399D58F7EB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4478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4478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FAE13-D6BA-49B9-BA71-796009F5C9CA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E161A-9E02-4EA1-8480-F9C817B4A64E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26F7-09E8-434D-895D-F7A2E5F7BB96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A5F6E-DC9A-4181-B8B3-1900D4CE4807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6125E-EE18-4A8E-806B-C06518C5567E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8175" y="228600"/>
            <a:ext cx="1947863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692775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511E6-D8D2-407D-85BD-C7EFCB1A1045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 rot="41549">
            <a:off x="0" y="6583363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kumimoji="0" lang="en-US" sz="1200" b="1">
                <a:solidFill>
                  <a:schemeClr val="tx2"/>
                </a:solidFill>
              </a:rPr>
              <a:t>Slide </a:t>
            </a:r>
            <a:fld id="{8F5F144D-266D-45E9-88BB-DF1AAD9CB30B}" type="slidenum">
              <a:rPr kumimoji="0" lang="en-US" sz="1200" b="1">
                <a:solidFill>
                  <a:schemeClr val="tx2"/>
                </a:solidFill>
              </a:rPr>
              <a:pPr algn="l">
                <a:defRPr/>
              </a:pPr>
              <a:t>‹#›</a:t>
            </a:fld>
            <a:endParaRPr kumimoji="0" lang="en-US" sz="1200" b="1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11430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930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kumimoji="0" lang="en-US" sz="1200" b="1">
                <a:solidFill>
                  <a:schemeClr val="tx2"/>
                </a:solidFill>
              </a:rPr>
              <a:t>Slide </a:t>
            </a:r>
            <a:fld id="{8F5F144D-266D-45E9-88BB-DF1AAD9CB30B}" type="slidenum">
              <a:rPr kumimoji="0" lang="en-US" sz="1200" b="1">
                <a:solidFill>
                  <a:schemeClr val="tx2"/>
                </a:solidFill>
              </a:rPr>
              <a:pPr algn="l">
                <a:defRPr/>
              </a:pPr>
              <a:t>‹#›</a:t>
            </a:fld>
            <a:endParaRPr kumimoji="0" lang="en-US" sz="1200" b="1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781800" y="6576926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B9246-4E1B-4132-A07E-F27A09D55FB7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68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Set 4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9248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Data Types and Variables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Part B – Variables, Constants, Expressions Conversion Rules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Options Strict, Option Explicit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Scope of Definition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8EE3C91-F5F4-441A-B1C5-9433B81B4C29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Common Initialization Errors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Numeric initialization values cannot contain formatting characters</a:t>
            </a:r>
          </a:p>
          <a:p>
            <a:pPr eaLnBrk="1" hangingPunct="1"/>
            <a:r>
              <a:rPr lang="en-US" dirty="0" smtClean="0"/>
              <a:t>The following statements are illegal: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sz="2300" b="1" dirty="0" smtClean="0">
                <a:solidFill>
                  <a:schemeClr val="tx2"/>
                </a:solidFill>
                <a:latin typeface="Courier New" pitchFamily="49" charset="0"/>
              </a:rPr>
              <a:t>double </a:t>
            </a:r>
            <a:r>
              <a:rPr lang="en-US" sz="2300" b="1" dirty="0">
                <a:latin typeface="Courier New" pitchFamily="49" charset="0"/>
              </a:rPr>
              <a:t>v</a:t>
            </a:r>
            <a:r>
              <a:rPr lang="en-US" sz="2300" b="1" dirty="0" smtClean="0">
                <a:latin typeface="Courier New" pitchFamily="49" charset="0"/>
              </a:rPr>
              <a:t>alue1 = 100,000.52;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300" b="1" dirty="0" smtClean="0">
                <a:latin typeface="Courier New" pitchFamily="49" charset="0"/>
              </a:rPr>
              <a:t>	</a:t>
            </a:r>
            <a:r>
              <a:rPr lang="en-US" sz="2300" b="1" dirty="0" smtClean="0">
                <a:solidFill>
                  <a:schemeClr val="tx2"/>
                </a:solidFill>
                <a:latin typeface="Courier New" pitchFamily="49" charset="0"/>
              </a:rPr>
              <a:t>double</a:t>
            </a:r>
            <a:r>
              <a:rPr lang="en-US" sz="2300" b="1" dirty="0" smtClean="0">
                <a:latin typeface="Courier New" pitchFamily="49" charset="0"/>
              </a:rPr>
              <a:t> </a:t>
            </a:r>
            <a:r>
              <a:rPr lang="en-US" sz="2300" b="1" dirty="0">
                <a:latin typeface="Courier New" pitchFamily="49" charset="0"/>
              </a:rPr>
              <a:t>v</a:t>
            </a:r>
            <a:r>
              <a:rPr lang="en-US" sz="2300" b="1" dirty="0" smtClean="0">
                <a:latin typeface="Courier New" pitchFamily="49" charset="0"/>
              </a:rPr>
              <a:t>alue2 = $100,000.52;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499A2E4-DACE-46B0-8DB6-5BAD1D592B56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Naming Conventions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scheme of naming variables is called a </a:t>
            </a:r>
            <a:r>
              <a:rPr lang="en-US" dirty="0" smtClean="0">
                <a:solidFill>
                  <a:srgbClr val="FBA305"/>
                </a:solidFill>
              </a:rPr>
              <a:t>naming convention</a:t>
            </a:r>
          </a:p>
          <a:p>
            <a:pPr lvl="1" eaLnBrk="1" hangingPunct="1">
              <a:defRPr/>
            </a:pPr>
            <a:r>
              <a:rPr lang="en-US" dirty="0" smtClean="0"/>
              <a:t>Naming conventions improve a program’s readability</a:t>
            </a:r>
          </a:p>
          <a:p>
            <a:pPr eaLnBrk="1" hangingPunct="1">
              <a:defRPr/>
            </a:pPr>
            <a:r>
              <a:rPr lang="en-US" dirty="0" smtClean="0"/>
              <a:t>Common naming conventions </a:t>
            </a:r>
          </a:p>
          <a:p>
            <a:pPr lvl="1" eaLnBrk="1" hangingPunct="1">
              <a:defRPr/>
            </a:pPr>
            <a:r>
              <a:rPr lang="en-US" dirty="0" smtClean="0"/>
              <a:t>Hungarian notation</a:t>
            </a:r>
          </a:p>
          <a:p>
            <a:pPr lvl="1" eaLnBrk="1" hangingPunct="1">
              <a:defRPr/>
            </a:pPr>
            <a:r>
              <a:rPr lang="en-US" dirty="0" smtClean="0"/>
              <a:t>Pascal case</a:t>
            </a:r>
          </a:p>
          <a:p>
            <a:pPr lvl="1" eaLnBrk="1" hangingPunct="1">
              <a:defRPr/>
            </a:pPr>
            <a:r>
              <a:rPr lang="en-US" dirty="0" smtClean="0"/>
              <a:t>Camel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768790-025E-4F03-AF4C-40DDF840D5A6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Naming Conventions (Description)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72400" cy="4800600"/>
          </a:xfrm>
        </p:spPr>
        <p:txBody>
          <a:bodyPr/>
          <a:lstStyle/>
          <a:p>
            <a:pPr eaLnBrk="1" hangingPunct="1"/>
            <a:r>
              <a:rPr lang="en-US" sz="2100" dirty="0" smtClean="0"/>
              <a:t>Hungarian notation</a:t>
            </a:r>
          </a:p>
          <a:p>
            <a:pPr lvl="1" eaLnBrk="1" hangingPunct="1"/>
            <a:r>
              <a:rPr lang="en-US" sz="2000" dirty="0" smtClean="0"/>
              <a:t>Use a prefix to denote the data type followed by a descriptive name</a:t>
            </a:r>
          </a:p>
          <a:p>
            <a:pPr eaLnBrk="1" hangingPunct="1"/>
            <a:r>
              <a:rPr lang="en-US" sz="2100" dirty="0" smtClean="0"/>
              <a:t>Pascal case</a:t>
            </a:r>
          </a:p>
          <a:p>
            <a:pPr lvl="1" eaLnBrk="1" hangingPunct="1"/>
            <a:r>
              <a:rPr lang="en-US" sz="2000" dirty="0" smtClean="0"/>
              <a:t>Use whole words</a:t>
            </a:r>
          </a:p>
          <a:p>
            <a:pPr lvl="1" eaLnBrk="1" hangingPunct="1"/>
            <a:r>
              <a:rPr lang="en-US" sz="2000" dirty="0" smtClean="0"/>
              <a:t>Capitalize the first letter of each word</a:t>
            </a:r>
          </a:p>
          <a:p>
            <a:pPr eaLnBrk="1" hangingPunct="1"/>
            <a:r>
              <a:rPr lang="en-US" sz="2100" dirty="0" smtClean="0"/>
              <a:t>Camel case</a:t>
            </a:r>
          </a:p>
          <a:p>
            <a:pPr lvl="1" eaLnBrk="1" hangingPunct="1"/>
            <a:r>
              <a:rPr lang="en-US" sz="2000" dirty="0" smtClean="0"/>
              <a:t>Use whole words</a:t>
            </a:r>
          </a:p>
          <a:p>
            <a:pPr lvl="1" eaLnBrk="1" hangingPunct="1"/>
            <a:r>
              <a:rPr lang="en-US" sz="2000" dirty="0" smtClean="0"/>
              <a:t>Use lower case for the first letter of the first word</a:t>
            </a:r>
          </a:p>
          <a:p>
            <a:pPr lvl="1" eaLnBrk="1" hangingPunct="1"/>
            <a:r>
              <a:rPr lang="en-US" sz="2000" dirty="0" smtClean="0"/>
              <a:t>Capitalize the first letter of each remaining word</a:t>
            </a:r>
          </a:p>
          <a:p>
            <a:pPr lvl="1" eaLnBrk="1" hangingPunct="1"/>
            <a:r>
              <a:rPr lang="en-US" sz="2000" dirty="0" smtClean="0"/>
              <a:t>Capitalize all words (entire words) for named constants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300" dirty="0" smtClean="0">
                <a:solidFill>
                  <a:srgbClr val="FF5050"/>
                </a:solidFill>
              </a:rPr>
              <a:t>I generally use a combination of Hungarian and Camel notations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47A2AA9-492B-4236-AD95-66BB1E1FD3B6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User-defined (named) Constants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Named constants are similar to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value of a constant does not change while an application runs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Trying to assign a value to a constant during execution will cause an error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Use the </a:t>
            </a:r>
            <a:r>
              <a:rPr lang="en-US" b="1" dirty="0" err="1">
                <a:latin typeface="Courier New" pitchFamily="49" charset="0"/>
              </a:rPr>
              <a:t>c</a:t>
            </a:r>
            <a:r>
              <a:rPr lang="en-US" b="1" dirty="0" err="1" smtClean="0">
                <a:latin typeface="Courier New" pitchFamily="49" charset="0"/>
              </a:rPr>
              <a:t>onst</a:t>
            </a:r>
            <a:r>
              <a:rPr lang="en-US" dirty="0" smtClean="0"/>
              <a:t> statement to declare a constant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DAYSINMAY = 31;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Constants are typically declared at the class level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Why bother with this?  City Wage Tax?  Y2K?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0D8B701-FAF3-45F2-9181-9737C65F470F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User-defined Constant (Example)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8305800" cy="4572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Declare a constant to store value of PI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</a:rPr>
              <a:t>	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private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</a:rPr>
              <a:t>c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onst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PIVALUE </a:t>
            </a:r>
            <a:r>
              <a:rPr lang="en-US" sz="2400" b="1" dirty="0">
                <a:latin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</a:rPr>
              <a:t>3.14159;</a:t>
            </a:r>
            <a:r>
              <a:rPr lang="en-US" sz="2400" b="1" dirty="0">
                <a:latin typeface="Courier New" pitchFamily="49" charset="0"/>
              </a:rPr>
              <a:t/>
            </a:r>
            <a:br>
              <a:rPr lang="en-US" sz="2400" b="1" dirty="0">
                <a:latin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</a:rPr>
            </a:br>
            <a:r>
              <a:rPr lang="en-US" sz="3200" dirty="0" smtClean="0"/>
              <a:t>Declare a constant to store the value of PI multiplied by 2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private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</a:rPr>
              <a:t>c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onst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PIVALUE = PIVALUE </a:t>
            </a:r>
            <a:r>
              <a:rPr lang="en-US" sz="2400" b="1" dirty="0">
                <a:latin typeface="Courier New" pitchFamily="49" charset="0"/>
              </a:rPr>
              <a:t>* </a:t>
            </a:r>
            <a:r>
              <a:rPr lang="en-US" sz="2400" b="1" dirty="0" smtClean="0">
                <a:latin typeface="Courier New" pitchFamily="49" charset="0"/>
              </a:rPr>
              <a:t>2;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9B4A5B-FDFF-4D6F-B685-D4BADDF9CFF6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Expressions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 can be used in assignment statements along with object properties</a:t>
            </a:r>
          </a:p>
          <a:p>
            <a:pPr eaLnBrk="1" hangingPunct="1"/>
            <a:r>
              <a:rPr lang="en-US" dirty="0" smtClean="0"/>
              <a:t>Examples: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</a:rPr>
              <a:t>i</a:t>
            </a:r>
            <a:r>
              <a:rPr lang="en-US" sz="2100" b="1" dirty="0" err="1" smtClean="0">
                <a:solidFill>
                  <a:srgbClr val="0070C0"/>
                </a:solidFill>
                <a:latin typeface="Courier New" pitchFamily="49" charset="0"/>
              </a:rPr>
              <a:t>nt</a:t>
            </a:r>
            <a:r>
              <a:rPr lang="en-US" sz="2100" b="1" dirty="0" smtClean="0">
                <a:latin typeface="Courier New" pitchFamily="49" charset="0"/>
              </a:rPr>
              <a:t> result;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</a:rPr>
              <a:t>i</a:t>
            </a:r>
            <a:r>
              <a:rPr lang="en-US" sz="2100" b="1" dirty="0" err="1" smtClean="0">
                <a:solidFill>
                  <a:srgbClr val="0070C0"/>
                </a:solidFill>
                <a:latin typeface="Courier New" pitchFamily="49" charset="0"/>
              </a:rPr>
              <a:t>nt</a:t>
            </a:r>
            <a:r>
              <a:rPr lang="en-US" sz="2100" b="1" dirty="0" smtClean="0">
                <a:latin typeface="Courier New" pitchFamily="49" charset="0"/>
              </a:rPr>
              <a:t> example = 4;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r</a:t>
            </a:r>
            <a:r>
              <a:rPr lang="en-US" sz="2100" b="1" dirty="0" smtClean="0">
                <a:latin typeface="Courier New" pitchFamily="49" charset="0"/>
              </a:rPr>
              <a:t>esult = 3;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r</a:t>
            </a:r>
            <a:r>
              <a:rPr lang="en-US" sz="2100" b="1" dirty="0" smtClean="0">
                <a:latin typeface="Courier New" pitchFamily="49" charset="0"/>
              </a:rPr>
              <a:t>esult = </a:t>
            </a:r>
            <a:r>
              <a:rPr lang="en-US" sz="2100" b="1" dirty="0" err="1" smtClean="0">
                <a:latin typeface="Courier New" pitchFamily="49" charset="0"/>
              </a:rPr>
              <a:t>txtExample.Height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r</a:t>
            </a:r>
            <a:r>
              <a:rPr lang="en-US" sz="2100" b="1" dirty="0" smtClean="0">
                <a:latin typeface="Courier New" pitchFamily="49" charset="0"/>
              </a:rPr>
              <a:t>esult = example;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6D7716C-D3A5-44DF-9404-8FA9D06175A6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228600"/>
            <a:ext cx="7793037" cy="685800"/>
          </a:xfrm>
        </p:spPr>
        <p:txBody>
          <a:bodyPr/>
          <a:lstStyle/>
          <a:p>
            <a:pPr eaLnBrk="1" hangingPunct="1"/>
            <a:r>
              <a:rPr lang="en-US" smtClean="0"/>
              <a:t>Common Expression Errors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Values on the right and left sides of an assignment statement normally should have the same data type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</a:rPr>
              <a:t>Font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</a:rPr>
              <a:t>Integer</a:t>
            </a:r>
            <a:r>
              <a:rPr lang="en-US" dirty="0" smtClean="0"/>
              <a:t> data types are not compatible so the following statements will cause an error: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someInteger</a:t>
            </a:r>
            <a:r>
              <a:rPr lang="en-US" sz="2400" b="1" dirty="0">
                <a:latin typeface="Courier New" pitchFamily="49" charset="0"/>
              </a:rPr>
              <a:t>;</a:t>
            </a:r>
            <a:endParaRPr lang="en-US" sz="2400" b="1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</a:rPr>
              <a:t>s</a:t>
            </a:r>
            <a:r>
              <a:rPr lang="en-US" sz="2400" b="1" dirty="0" err="1" smtClean="0">
                <a:latin typeface="Courier New" pitchFamily="49" charset="0"/>
              </a:rPr>
              <a:t>omeInteger</a:t>
            </a:r>
            <a:r>
              <a:rPr lang="en-US" sz="2400" b="1" dirty="0" smtClean="0">
                <a:latin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</a:rPr>
              <a:t>txtExample.Font</a:t>
            </a:r>
            <a:endParaRPr lang="en-US" sz="2400" b="1" dirty="0" smtClean="0"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C70F123-EFAC-4745-B827-04EDAD1AAFE5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Parts of an Expression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Operators</a:t>
            </a:r>
          </a:p>
          <a:p>
            <a:pPr lvl="1" eaLnBrk="1" hangingPunct="1"/>
            <a:r>
              <a:rPr lang="en-US" dirty="0" smtClean="0"/>
              <a:t>Arithmetic operators such as (+, -, *, /, </a:t>
            </a:r>
            <a:r>
              <a:rPr lang="en-US" dirty="0"/>
              <a:t>%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Comparison and logical operators</a:t>
            </a:r>
          </a:p>
          <a:p>
            <a:pPr eaLnBrk="1" hangingPunct="1"/>
            <a:r>
              <a:rPr lang="en-US" dirty="0" smtClean="0"/>
              <a:t>Operands</a:t>
            </a:r>
          </a:p>
          <a:p>
            <a:pPr lvl="1" eaLnBrk="1" hangingPunct="1"/>
            <a:r>
              <a:rPr lang="en-US" dirty="0" smtClean="0"/>
              <a:t>Literal values</a:t>
            </a:r>
          </a:p>
          <a:p>
            <a:pPr lvl="1" eaLnBrk="1" hangingPunct="1"/>
            <a:r>
              <a:rPr lang="en-US" dirty="0" smtClean="0"/>
              <a:t>Object properties</a:t>
            </a:r>
          </a:p>
          <a:p>
            <a:pPr lvl="1" eaLnBrk="1" hangingPunct="1"/>
            <a:r>
              <a:rPr lang="en-US" dirty="0" smtClean="0"/>
              <a:t>Constants</a:t>
            </a:r>
          </a:p>
          <a:p>
            <a:pPr lvl="1" eaLnBrk="1" hangingPunct="1"/>
            <a:r>
              <a:rPr lang="en-US" dirty="0" smtClean="0"/>
              <a:t>Variables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C79B15-B2B9-449F-8C3D-7C06DFF83DE8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Operator Precedence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Operators have an evaluation order called precedence</a:t>
            </a:r>
          </a:p>
          <a:p>
            <a:pPr lvl="1" eaLnBrk="1" hangingPunct="1"/>
            <a:r>
              <a:rPr lang="en-US" dirty="0" smtClean="0"/>
              <a:t>The C# precedence rules are the same as the algebraic precedence </a:t>
            </a:r>
            <a:r>
              <a:rPr lang="en-US" dirty="0" smtClean="0"/>
              <a:t>rules</a:t>
            </a:r>
          </a:p>
          <a:p>
            <a:pPr lvl="1" eaLnBrk="1" hangingPunct="1"/>
            <a:r>
              <a:rPr lang="en-US" dirty="0" smtClean="0"/>
              <a:t>Use </a:t>
            </a:r>
            <a:r>
              <a:rPr lang="en-US" dirty="0" smtClean="0"/>
              <a:t>parentheses to override the default precedence rules</a:t>
            </a:r>
          </a:p>
          <a:p>
            <a:pPr lvl="1" eaLnBrk="1" hangingPunct="1"/>
            <a:r>
              <a:rPr lang="en-US" dirty="0" smtClean="0"/>
              <a:t>Use parentheses to clarify evaluation order</a:t>
            </a:r>
          </a:p>
          <a:p>
            <a:pPr lvl="2" eaLnBrk="1" hangingPunct="1"/>
            <a:r>
              <a:rPr lang="en-US" dirty="0" smtClean="0"/>
              <a:t>Extra parentheses do no harm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205C0AE-C672-4C41-A663-78474100B063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70C0"/>
                </a:solidFill>
              </a:rPr>
              <a:t>Operators and Precedence (VB)</a:t>
            </a:r>
          </a:p>
        </p:txBody>
      </p:sp>
      <p:pic>
        <p:nvPicPr>
          <p:cNvPr id="30723" name="Picture 5" descr="Table4-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447800"/>
            <a:ext cx="6324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2F3869A-31BA-4822-8FE7-4F5FF468F582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Declare and use variables</a:t>
            </a:r>
          </a:p>
          <a:p>
            <a:r>
              <a:rPr lang="en-US" dirty="0" smtClean="0"/>
              <a:t>Create user-defined constants and use expressions</a:t>
            </a:r>
          </a:p>
          <a:p>
            <a:r>
              <a:rPr lang="en-US" dirty="0" smtClean="0"/>
              <a:t>Understand type conversion in </a:t>
            </a:r>
            <a:r>
              <a:rPr lang="en-US" dirty="0" smtClean="0"/>
              <a:t>C#</a:t>
            </a:r>
            <a:endParaRPr lang="en-US" dirty="0" smtClean="0"/>
          </a:p>
          <a:p>
            <a:r>
              <a:rPr lang="en-US" dirty="0" smtClean="0"/>
              <a:t>How to avoid trouble and get maximum protection (from yourself)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3B35D5C8-275E-413A-9D01-7AFBC6AE2E6B}" type="datetime8">
              <a:rPr lang="en-US" smtClean="0">
                <a:solidFill>
                  <a:schemeClr val="tx1"/>
                </a:solidFill>
              </a:rPr>
              <a:pPr algn="r"/>
              <a:t>1/3/2016 12:58 PM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50963" y="228600"/>
            <a:ext cx="7793037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Arithmetic Operators (Example)</a:t>
            </a: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C# has no special integer division operator</a:t>
            </a:r>
          </a:p>
          <a:p>
            <a:pPr eaLnBrk="1" hangingPunct="1"/>
            <a:r>
              <a:rPr lang="en-US" dirty="0" smtClean="0"/>
              <a:t>Divide 10 by 5 and multiply the intermediate result by 100</a:t>
            </a:r>
          </a:p>
          <a:p>
            <a:pPr eaLnBrk="1" hangingPunct="1"/>
            <a:r>
              <a:rPr lang="en-US" dirty="0" smtClean="0"/>
              <a:t>The value 200 is stored in Result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ouble</a:t>
            </a:r>
            <a:r>
              <a:rPr lang="en-US" sz="2400" b="1" dirty="0" smtClean="0">
                <a:latin typeface="Courier New" pitchFamily="49" charset="0"/>
              </a:rPr>
              <a:t> numerator = 10;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ouble </a:t>
            </a:r>
            <a:r>
              <a:rPr lang="en-US" sz="2400" b="1" dirty="0">
                <a:latin typeface="Courier New" pitchFamily="49" charset="0"/>
              </a:rPr>
              <a:t>d</a:t>
            </a:r>
            <a:r>
              <a:rPr lang="en-US" sz="2400" b="1" dirty="0" smtClean="0">
                <a:latin typeface="Courier New" pitchFamily="49" charset="0"/>
              </a:rPr>
              <a:t>enominator = 5;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ouble</a:t>
            </a:r>
            <a:r>
              <a:rPr lang="en-US" sz="2400" b="1" dirty="0" smtClean="0">
                <a:latin typeface="Courier New" pitchFamily="49" charset="0"/>
              </a:rPr>
              <a:t> result;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r</a:t>
            </a:r>
            <a:r>
              <a:rPr lang="en-US" sz="2400" b="1" dirty="0" smtClean="0">
                <a:latin typeface="Courier New" pitchFamily="49" charset="0"/>
              </a:rPr>
              <a:t>esult = numerator / denominator * 100;</a:t>
            </a:r>
          </a:p>
          <a:p>
            <a:pPr>
              <a:buNone/>
            </a:pPr>
            <a:r>
              <a:rPr lang="en-US" sz="2700" b="1" dirty="0" smtClean="0">
                <a:solidFill>
                  <a:srgbClr val="FBA305"/>
                </a:solidFill>
                <a:latin typeface="Courier New" pitchFamily="49" charset="0"/>
              </a:rPr>
              <a:t>What is the value of result?</a:t>
            </a:r>
          </a:p>
          <a:p>
            <a:pPr lvl="1" eaLnBrk="1" hangingPunct="1"/>
            <a:endParaRPr lang="en-US" sz="2400" b="1" dirty="0" smtClean="0"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363B2C-5C1B-42E8-BE44-C15E0BA6987F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</a:t>
            </a:r>
            <a:r>
              <a:rPr lang="en-US" sz="3200" b="1" smtClean="0">
                <a:latin typeface="Courier New" pitchFamily="49" charset="0"/>
              </a:rPr>
              <a:t>Mod</a:t>
            </a:r>
            <a:r>
              <a:rPr lang="en-US" sz="3200" smtClean="0"/>
              <a:t> Operator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</a:rPr>
              <a:t>Mod</a:t>
            </a:r>
            <a:r>
              <a:rPr lang="en-US" dirty="0" smtClean="0"/>
              <a:t> operator calculates the </a:t>
            </a:r>
            <a:r>
              <a:rPr lang="en-US" b="1" dirty="0" smtClean="0">
                <a:latin typeface="Courier New" pitchFamily="49" charset="0"/>
              </a:rPr>
              <a:t>Integer</a:t>
            </a:r>
            <a:r>
              <a:rPr lang="en-US" dirty="0" smtClean="0"/>
              <a:t> remainder of a division operation</a:t>
            </a:r>
            <a:endParaRPr lang="en-US" sz="2400" dirty="0" smtClean="0"/>
          </a:p>
          <a:p>
            <a:pPr lvl="1" eaLnBrk="1" hangingPunct="1"/>
            <a:r>
              <a:rPr lang="en-US" dirty="0" smtClean="0"/>
              <a:t>The operation is the same as the remainder resulting from a long division operation</a:t>
            </a:r>
          </a:p>
          <a:p>
            <a:pPr eaLnBrk="1" hangingPunct="1"/>
            <a:r>
              <a:rPr lang="en-US" sz="2600" dirty="0" smtClean="0"/>
              <a:t>Examples:</a:t>
            </a:r>
            <a:endParaRPr lang="en-US" sz="24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r</a:t>
            </a:r>
            <a:r>
              <a:rPr lang="en-US" sz="2100" b="1" dirty="0" smtClean="0">
                <a:latin typeface="Courier New" pitchFamily="49" charset="0"/>
              </a:rPr>
              <a:t>esult = 5 % 2;   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// = 1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r</a:t>
            </a:r>
            <a:r>
              <a:rPr lang="en-US" sz="2100" b="1" dirty="0" smtClean="0">
                <a:latin typeface="Courier New" pitchFamily="49" charset="0"/>
              </a:rPr>
              <a:t>esult = 4 </a:t>
            </a:r>
            <a:r>
              <a:rPr lang="en-US" sz="2100" b="1" dirty="0">
                <a:latin typeface="Courier New" pitchFamily="49" charset="0"/>
              </a:rPr>
              <a:t>%</a:t>
            </a:r>
            <a:r>
              <a:rPr lang="en-US" sz="2100" b="1" dirty="0" smtClean="0">
                <a:latin typeface="Courier New" pitchFamily="49" charset="0"/>
              </a:rPr>
              <a:t> 2;   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// =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A6951F-1F5F-4A6B-BB49-E1FDC11AFFD2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Operator Precedence</a:t>
            </a:r>
            <a:endParaRPr lang="en-US" sz="32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Arithmetic operators are applied in a default order known as precedence</a:t>
            </a:r>
          </a:p>
          <a:p>
            <a:pPr lvl="1" eaLnBrk="1" hangingPunct="1"/>
            <a:r>
              <a:rPr lang="en-US" dirty="0"/>
              <a:t>M</a:t>
            </a:r>
            <a:r>
              <a:rPr lang="en-US" dirty="0" smtClean="0"/>
              <a:t>ultiplication and division, addition and subtraction</a:t>
            </a:r>
          </a:p>
          <a:p>
            <a:pPr eaLnBrk="1" hangingPunct="1"/>
            <a:r>
              <a:rPr lang="en-US" dirty="0" smtClean="0"/>
              <a:t>Use parentheses to change the default precedence order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C# has no exponentiation operator ^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840386-60A0-4CC9-BADA-B702DF48D068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Evaluation Order with and without Parenthesis</a:t>
            </a:r>
          </a:p>
        </p:txBody>
      </p:sp>
      <p:pic>
        <p:nvPicPr>
          <p:cNvPr id="35843" name="Picture 1030" descr="C04F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447800"/>
            <a:ext cx="5181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67AF91A-6FF5-47E7-8CD7-A28DFC07DF93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228600"/>
            <a:ext cx="7793037" cy="68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B050"/>
                </a:solidFill>
              </a:rPr>
              <a:t>Data Types and Type Conversion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295400"/>
            <a:ext cx="800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BA305"/>
                </a:solidFill>
              </a:rPr>
              <a:t>Type conversion </a:t>
            </a:r>
            <a:r>
              <a:rPr lang="en-US" dirty="0" smtClean="0"/>
              <a:t>or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rgbClr val="FBA305"/>
                </a:solidFill>
              </a:rPr>
              <a:t>casting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is used to convert data from one data type to another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There are two types of conversions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BA305"/>
                </a:solidFill>
              </a:rPr>
              <a:t>Narrowing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BA305"/>
                </a:solidFill>
              </a:rPr>
              <a:t>conversions</a:t>
            </a:r>
            <a:r>
              <a:rPr lang="en-US" dirty="0" smtClean="0"/>
              <a:t>: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the receiving variable is not “wide enough” to receive all the information associated with the course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BA305"/>
                </a:solidFill>
              </a:rPr>
              <a:t>Widening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rgbClr val="FBA305"/>
                </a:solidFill>
              </a:rPr>
              <a:t>conversions</a:t>
            </a:r>
            <a:r>
              <a:rPr lang="en-US" dirty="0" smtClean="0"/>
              <a:t>: the receiving variable is wide enough …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Example: Converting type double to an integer is a narrowing conversion.  The opposite (integer to double) is a widening conversion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008C733-0006-4784-B788-F5D5BBC8E19B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Widening and Narrowing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Implicit casting </a:t>
            </a:r>
            <a:r>
              <a:rPr lang="en-US" dirty="0" smtClean="0"/>
              <a:t>is often done by C# where widening is concerned.  Not so with narrowing conversions.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 given type will not be implicitly converted to a more restrictive type (in other words, narrowing will not be allowed unless you do so explicitly)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Strings will not be implicitly converted to numeric data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Lots of other conversions are prohibited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6740B04-AC1B-4E5D-9293-6D859C7FEA21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228600"/>
            <a:ext cx="7793037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Strict Type Checking Rules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BA305"/>
                </a:solidFill>
              </a:rPr>
              <a:t>Narrowing </a:t>
            </a:r>
            <a:r>
              <a:rPr lang="en-US" dirty="0" smtClean="0"/>
              <a:t>versus </a:t>
            </a:r>
            <a:r>
              <a:rPr lang="en-US" dirty="0" smtClean="0">
                <a:solidFill>
                  <a:srgbClr val="FBA305"/>
                </a:solidFill>
              </a:rPr>
              <a:t>Widening </a:t>
            </a:r>
            <a:r>
              <a:rPr lang="en-US" dirty="0" smtClean="0"/>
              <a:t>type coercion is the key – widening allows more restrictive types to be implicitly converted to less restrictive types</a:t>
            </a:r>
          </a:p>
          <a:p>
            <a:pPr lvl="1" eaLnBrk="1" hangingPunct="1">
              <a:defRPr/>
            </a:pPr>
            <a:r>
              <a:rPr lang="en-US" dirty="0" smtClean="0"/>
              <a:t>Integral data types will be converted to floating-point types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Courier New" pitchFamily="49" charset="0"/>
              </a:rPr>
              <a:t>Single</a:t>
            </a:r>
            <a:r>
              <a:rPr lang="en-US" dirty="0" smtClean="0"/>
              <a:t> to </a:t>
            </a:r>
            <a:r>
              <a:rPr lang="en-US" b="1" dirty="0" smtClean="0">
                <a:latin typeface="Courier New" pitchFamily="49" charset="0"/>
              </a:rPr>
              <a:t>Double</a:t>
            </a:r>
            <a:r>
              <a:rPr lang="en-US" dirty="0" smtClean="0"/>
              <a:t> is legal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Courier New" pitchFamily="49" charset="0"/>
              </a:rPr>
              <a:t>Double</a:t>
            </a:r>
            <a:r>
              <a:rPr lang="en-US" dirty="0" smtClean="0"/>
              <a:t> to </a:t>
            </a:r>
            <a:r>
              <a:rPr lang="en-US" b="1" dirty="0" smtClean="0">
                <a:latin typeface="Courier New" pitchFamily="49" charset="0"/>
              </a:rPr>
              <a:t>Integer</a:t>
            </a:r>
            <a:r>
              <a:rPr lang="en-US" dirty="0" smtClean="0"/>
              <a:t> is not legal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FFA879-3695-41D5-8C3A-292C76835DC1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228600"/>
            <a:ext cx="7793037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Conversion – Primitive Types (VB) </a:t>
            </a:r>
            <a:r>
              <a:rPr lang="en-US" sz="1800" dirty="0" smtClean="0"/>
              <a:t>(Pattison)</a:t>
            </a:r>
          </a:p>
        </p:txBody>
      </p:sp>
      <p:pic>
        <p:nvPicPr>
          <p:cNvPr id="41987" name="Picture 4" descr="03fig0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1295400"/>
            <a:ext cx="8077200" cy="5257800"/>
          </a:xfr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9123ADE-6364-4DF5-9ECB-EF8F9EA11EE4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Performing Explicit Type Conversion </a:t>
            </a:r>
            <a:r>
              <a:rPr lang="en-US" sz="1600" dirty="0" smtClean="0"/>
              <a:t>(brief)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Almost ALWAYS a good idea</a:t>
            </a:r>
          </a:p>
          <a:p>
            <a:pPr lvl="1"/>
            <a:r>
              <a:rPr lang="en-US" sz="2300" dirty="0" smtClean="0"/>
              <a:t>Use casting operators such as (</a:t>
            </a:r>
            <a:r>
              <a:rPr lang="en-US" sz="2300" dirty="0" err="1" smtClean="0"/>
              <a:t>int</a:t>
            </a:r>
            <a:r>
              <a:rPr lang="en-US" sz="2300" dirty="0" smtClean="0"/>
              <a:t>), (double) …</a:t>
            </a:r>
          </a:p>
          <a:p>
            <a:pPr lvl="1"/>
            <a:r>
              <a:rPr lang="en-US" sz="2300" dirty="0" smtClean="0"/>
              <a:t>OR, use members of the </a:t>
            </a:r>
            <a:r>
              <a:rPr lang="en-US" sz="2300" b="1" dirty="0" err="1" smtClean="0">
                <a:latin typeface="Courier New" pitchFamily="49" charset="0"/>
              </a:rPr>
              <a:t>System.Convert</a:t>
            </a:r>
            <a:r>
              <a:rPr lang="en-US" sz="2300" dirty="0" smtClean="0"/>
              <a:t> class to explicitly convert data from one type to another</a:t>
            </a:r>
          </a:p>
          <a:p>
            <a:pPr eaLnBrk="1" hangingPunct="1"/>
            <a:r>
              <a:rPr lang="en-US" sz="2600" dirty="0" smtClean="0"/>
              <a:t>Methods exist for each primary data type</a:t>
            </a:r>
          </a:p>
          <a:p>
            <a:pPr eaLnBrk="1" hangingPunct="1"/>
            <a:r>
              <a:rPr lang="en-US" sz="2600" dirty="0" smtClean="0"/>
              <a:t>Example: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doubleValue</a:t>
            </a:r>
            <a:r>
              <a:rPr lang="en-US" sz="2000" b="1" dirty="0" smtClean="0">
                <a:latin typeface="Courier New" pitchFamily="49" charset="0"/>
              </a:rPr>
              <a:t> = 123.44;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integerResult</a:t>
            </a:r>
            <a:r>
              <a:rPr lang="en-US" sz="2000" b="1" dirty="0">
                <a:latin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 err="1" smtClean="0">
                <a:latin typeface="Courier New" pitchFamily="49" charset="0"/>
              </a:rPr>
              <a:t>ntegerResult</a:t>
            </a:r>
            <a:r>
              <a:rPr lang="en-US" sz="2000" b="1" dirty="0" smtClean="0">
                <a:latin typeface="Courier New" pitchFamily="49" charset="0"/>
              </a:rPr>
              <a:t> =</a:t>
            </a:r>
            <a:br>
              <a:rPr lang="en-US" sz="2000" b="1" dirty="0" smtClean="0">
                <a:latin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System.Convert.ToInt32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doubleValue</a:t>
            </a:r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integerResult</a:t>
            </a:r>
            <a:r>
              <a:rPr lang="en-US" sz="2000" b="1" dirty="0" smtClean="0">
                <a:latin typeface="Courier New" pitchFamily="49" charset="0"/>
              </a:rPr>
              <a:t> = (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 err="1" smtClean="0">
                <a:latin typeface="Courier New" pitchFamily="49" charset="0"/>
              </a:rPr>
              <a:t>doubleValue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4415F6B-9747-4D10-A166-71DAD730B7B2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Explicit Type Conversion Methods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Courier New" pitchFamily="49" charset="0"/>
              </a:rPr>
              <a:t>ToInt16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</a:rPr>
              <a:t>ToInt32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</a:rPr>
              <a:t>ToInt64</a:t>
            </a:r>
            <a:r>
              <a:rPr lang="en-US" dirty="0" smtClean="0"/>
              <a:t> convert the argument to an integral value</a:t>
            </a:r>
          </a:p>
          <a:p>
            <a:pPr eaLnBrk="1" hangingPunct="1"/>
            <a:r>
              <a:rPr lang="en-US" b="1" dirty="0" err="1" smtClean="0">
                <a:latin typeface="Courier New" pitchFamily="49" charset="0"/>
              </a:rPr>
              <a:t>ToDecimal</a:t>
            </a:r>
            <a:r>
              <a:rPr lang="en-US" smtClean="0"/>
              <a:t> converts the argument to the </a:t>
            </a:r>
            <a:r>
              <a:rPr lang="en-US" b="1" smtClean="0">
                <a:latin typeface="Courier New" pitchFamily="49" charset="0"/>
              </a:rPr>
              <a:t>Decimal</a:t>
            </a:r>
            <a:r>
              <a:rPr lang="en-US" smtClean="0"/>
              <a:t> data type</a:t>
            </a:r>
          </a:p>
          <a:p>
            <a:pPr eaLnBrk="1" hangingPunct="1"/>
            <a:r>
              <a:rPr lang="en-US" b="1" dirty="0" err="1" smtClean="0">
                <a:latin typeface="Courier New" pitchFamily="49" charset="0"/>
              </a:rPr>
              <a:t>ToDouble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</a:rPr>
              <a:t>ToSingle</a:t>
            </a:r>
            <a:r>
              <a:rPr lang="en-US" dirty="0" smtClean="0"/>
              <a:t> convert the argument to floating-point data types</a:t>
            </a:r>
          </a:p>
          <a:p>
            <a:pPr eaLnBrk="1" hangingPunct="1"/>
            <a:r>
              <a:rPr lang="en-US" b="1" dirty="0" err="1" smtClean="0">
                <a:latin typeface="Courier New" pitchFamily="49" charset="0"/>
              </a:rPr>
              <a:t>ToString</a:t>
            </a:r>
            <a:r>
              <a:rPr lang="en-US" dirty="0" smtClean="0"/>
              <a:t> converts the argument to a string</a:t>
            </a:r>
          </a:p>
          <a:p>
            <a:pPr lvl="1" eaLnBrk="1" hangingPunct="1"/>
            <a:r>
              <a:rPr lang="en-US" sz="2000" dirty="0" smtClean="0"/>
              <a:t>As we will see later in Lecture Set 4 notes, this can be really useful</a:t>
            </a:r>
          </a:p>
          <a:p>
            <a:pPr lvl="1" eaLnBrk="1" hangingPunct="1"/>
            <a:r>
              <a:rPr lang="en-US" sz="2000" dirty="0" smtClean="0"/>
              <a:t>Note that these methods do no rounding and hence can lead to Format Exceptions (discussed later)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79CE6AC-0E46-4024-8CBE-69C7876DB6E7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Variables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6"/>
                </a:solidFill>
              </a:rPr>
              <a:t>variable</a:t>
            </a:r>
            <a:r>
              <a:rPr lang="en-US" dirty="0" smtClean="0"/>
              <a:t> stores data while an application runs</a:t>
            </a:r>
          </a:p>
          <a:p>
            <a:pPr lvl="1" eaLnBrk="1" hangingPunct="1">
              <a:defRPr/>
            </a:pPr>
            <a:r>
              <a:rPr lang="en-US" dirty="0" smtClean="0"/>
              <a:t>The process of creating a variable is called declaring a variable</a:t>
            </a:r>
          </a:p>
          <a:p>
            <a:pPr lvl="1" eaLnBrk="1" hangingPunct="1">
              <a:defRPr/>
            </a:pPr>
            <a:r>
              <a:rPr lang="en-US" dirty="0" smtClean="0"/>
              <a:t>A variable has a name (identifier)</a:t>
            </a:r>
          </a:p>
          <a:p>
            <a:pPr lvl="2" eaLnBrk="1" hangingPunct="1">
              <a:defRPr/>
            </a:pPr>
            <a:r>
              <a:rPr lang="en-US" dirty="0" smtClean="0"/>
              <a:t>The naming rules for variables and procedures are the same</a:t>
            </a:r>
          </a:p>
          <a:p>
            <a:pPr lvl="1" eaLnBrk="1" hangingPunct="1">
              <a:defRPr/>
            </a:pPr>
            <a:r>
              <a:rPr lang="en-US" dirty="0" smtClean="0"/>
              <a:t>A variable has a data type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B23EBA-3580-419C-B6AB-DF1EB601F183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Variable Characteristics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variables have three characteristics</a:t>
            </a:r>
          </a:p>
          <a:p>
            <a:pPr lvl="1"/>
            <a:r>
              <a:rPr lang="en-US" dirty="0" smtClean="0"/>
              <a:t>A variable has a lifetime</a:t>
            </a:r>
          </a:p>
          <a:p>
            <a:pPr lvl="1"/>
            <a:r>
              <a:rPr lang="en-US" dirty="0" smtClean="0"/>
              <a:t>A variable has a scope</a:t>
            </a:r>
          </a:p>
          <a:p>
            <a:pPr lvl="1"/>
            <a:r>
              <a:rPr lang="en-US" dirty="0" smtClean="0"/>
              <a:t>A variable has accessibility</a:t>
            </a:r>
          </a:p>
          <a:p>
            <a:r>
              <a:rPr lang="en-US" dirty="0" smtClean="0"/>
              <a:t>Consider a simple example from a previous Chapter 4 lecture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270AB49-CC9C-49A5-8A1F-38D146BEE65F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 Characteristics - </a:t>
            </a:r>
            <a:r>
              <a:rPr lang="en-US" sz="2000" dirty="0" smtClean="0"/>
              <a:t>Illustration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ublic </a:t>
            </a:r>
            <a:r>
              <a:rPr lang="en-US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counterType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is a class variable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   (aka a global variable or class data store or property)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value;  </a:t>
            </a:r>
            <a:r>
              <a:rPr lang="en-US" sz="1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smtClean="0">
                <a:solidFill>
                  <a:srgbClr val="FBA3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Scope?  Lifetime?  Accessibility?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Constructor – initialize counter (value) to argument value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counterType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initialValue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. . .</a:t>
            </a:r>
            <a:endParaRPr lang="en-US" sz="1400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end constructor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increment()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value = value + 1;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end Increment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end Class </a:t>
            </a:r>
            <a:r>
              <a:rPr lang="en-US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counterType</a:t>
            </a:r>
            <a:endParaRPr lang="en-US" sz="1400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 appearing elsewhere 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may be assumed to appear in some function or procedure.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It is a local variable.        </a:t>
            </a:r>
            <a:r>
              <a:rPr lang="en-US" sz="1400" b="1" dirty="0" smtClean="0">
                <a:solidFill>
                  <a:srgbClr val="FBA3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Scope?  Lifetime?  Accessibility?</a:t>
            </a:r>
            <a:r>
              <a:rPr lang="en-US" sz="1400" dirty="0" smtClean="0">
                <a:solidFill>
                  <a:srgbClr val="FBA3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counterType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myCounter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FBA3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What does this do?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myCounter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counterType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(0);   </a:t>
            </a:r>
            <a:r>
              <a:rPr lang="en-US" sz="1400" b="1" dirty="0" smtClean="0">
                <a:solidFill>
                  <a:srgbClr val="FBA3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What does this do?  Draw picture!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>
              <a:solidFill>
                <a:srgbClr val="FBA30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C10381F-29F2-4D60-93B3-AFDA259448A1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 Lifetime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 lifetime refers to the period of time that a variable exists</a:t>
            </a:r>
          </a:p>
          <a:p>
            <a:pPr lvl="1" eaLnBrk="1" hangingPunct="1"/>
            <a:r>
              <a:rPr lang="en-US" dirty="0" smtClean="0"/>
              <a:t>A variable declared locally within a function exists only while a function executes</a:t>
            </a:r>
          </a:p>
          <a:p>
            <a:pPr lvl="1" eaLnBrk="1" hangingPunct="1"/>
            <a:r>
              <a:rPr lang="en-US" dirty="0" smtClean="0"/>
              <a:t>A variable declared within a class (or module) exists while a class instance exists or a module is loaded</a:t>
            </a:r>
          </a:p>
          <a:p>
            <a:pPr lvl="2" eaLnBrk="1" hangingPunct="1"/>
            <a:r>
              <a:rPr lang="en-US" dirty="0" smtClean="0"/>
              <a:t>You may remember such variables as class members or class data stores or variables global to a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A3125BF-54DD-4EF1-9372-259D134F3749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 Scope and Accessibility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 scope refers to the statements that can use a variable</a:t>
            </a:r>
          </a:p>
          <a:p>
            <a:pPr eaLnBrk="1" hangingPunct="1"/>
            <a:r>
              <a:rPr lang="en-US" dirty="0" smtClean="0"/>
              <a:t>Variables </a:t>
            </a:r>
            <a:r>
              <a:rPr lang="en-US" i="1" dirty="0" smtClean="0"/>
              <a:t>declared inside a function </a:t>
            </a:r>
            <a:r>
              <a:rPr lang="en-US" dirty="0" smtClean="0"/>
              <a:t>have local scope (no relevance or accessibility outside the function)</a:t>
            </a:r>
          </a:p>
          <a:p>
            <a:pPr eaLnBrk="1" hangingPunct="1"/>
            <a:r>
              <a:rPr lang="en-US" dirty="0" smtClean="0"/>
              <a:t>Variables </a:t>
            </a:r>
            <a:r>
              <a:rPr lang="en-US" i="1" dirty="0" smtClean="0"/>
              <a:t>declared outside a function </a:t>
            </a:r>
            <a:r>
              <a:rPr lang="en-US" dirty="0" smtClean="0"/>
              <a:t>with the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rivate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statement have </a:t>
            </a:r>
            <a:r>
              <a:rPr lang="en-US" dirty="0" smtClean="0">
                <a:solidFill>
                  <a:srgbClr val="FBA305"/>
                </a:solidFill>
              </a:rPr>
              <a:t>module-level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BA305"/>
                </a:solidFill>
              </a:rPr>
              <a:t>class-level</a:t>
            </a:r>
            <a:r>
              <a:rPr lang="en-US" dirty="0" smtClean="0"/>
              <a:t> scope – that is, they are global (accessible) to all the methods in the class.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3EF67AF-E97F-4F3E-863E-B3E53CDBA242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Declaring a Local Variable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5240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Arial" charset="0"/>
              </a:rPr>
              <a:t>Local means local to a function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b="1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b="1" i="1" dirty="0" smtClean="0">
                <a:latin typeface="Courier New" pitchFamily="49" charset="0"/>
              </a:rPr>
              <a:t>Type</a:t>
            </a:r>
            <a:r>
              <a:rPr lang="en-US" sz="1600" b="1" dirty="0" smtClean="0">
                <a:latin typeface="Courier New" pitchFamily="49" charset="0"/>
              </a:rPr>
              <a:t> [Static] </a:t>
            </a:r>
            <a:r>
              <a:rPr lang="en-US" sz="1600" b="1" i="1" dirty="0" err="1" smtClean="0">
                <a:latin typeface="Courier New" pitchFamily="49" charset="0"/>
              </a:rPr>
              <a:t>varname</a:t>
            </a:r>
            <a:r>
              <a:rPr lang="en-US" sz="1600" b="1" dirty="0" smtClean="0">
                <a:latin typeface="Courier New" pitchFamily="49" charset="0"/>
              </a:rPr>
              <a:t> [=</a:t>
            </a:r>
            <a:r>
              <a:rPr lang="en-US" sz="1600" b="1" i="1" dirty="0" err="1" smtClean="0">
                <a:latin typeface="Courier New" pitchFamily="49" charset="0"/>
              </a:rPr>
              <a:t>initexpr</a:t>
            </a:r>
            <a:r>
              <a:rPr lang="en-US" sz="1600" b="1" dirty="0" smtClean="0">
                <a:latin typeface="Courier New" pitchFamily="49" charset="0"/>
              </a:rPr>
              <a:t>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dirty="0"/>
              <a:t>D</a:t>
            </a:r>
            <a:r>
              <a:rPr lang="en-US" sz="1700" dirty="0" smtClean="0"/>
              <a:t>eclares a local variable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The variable is created when the containing function is invoked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The variable and any value it might have is destroyed when execution of the containing function ends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dirty="0" smtClean="0"/>
              <a:t>The </a:t>
            </a:r>
            <a:r>
              <a:rPr lang="en-US" sz="1700" b="1" dirty="0" smtClean="0">
                <a:latin typeface="Courier New" pitchFamily="49" charset="0"/>
              </a:rPr>
              <a:t>Static</a:t>
            </a:r>
            <a:r>
              <a:rPr lang="en-US" sz="1700" dirty="0" smtClean="0"/>
              <a:t> keyword declares a local variable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The variable and its value </a:t>
            </a:r>
            <a:r>
              <a:rPr lang="en-US" sz="1800" dirty="0" smtClean="0">
                <a:solidFill>
                  <a:srgbClr val="FBA305"/>
                </a:solidFill>
              </a:rPr>
              <a:t>persist </a:t>
            </a:r>
            <a:r>
              <a:rPr lang="en-US" sz="1800" dirty="0" smtClean="0"/>
              <a:t>from one function invocation to the next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i="1" dirty="0" err="1" smtClean="0"/>
              <a:t>varname</a:t>
            </a:r>
            <a:r>
              <a:rPr lang="en-US" sz="1700" dirty="0" smtClean="0"/>
              <a:t> contains the name (identifier) of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i="1" dirty="0"/>
              <a:t>T</a:t>
            </a:r>
            <a:r>
              <a:rPr lang="en-US" sz="1700" i="1" dirty="0" smtClean="0"/>
              <a:t>ype</a:t>
            </a:r>
            <a:r>
              <a:rPr lang="en-US" sz="1700" dirty="0" smtClean="0"/>
              <a:t> defines the variable’s data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i="1" dirty="0" err="1" smtClean="0"/>
              <a:t>initexpr</a:t>
            </a:r>
            <a:r>
              <a:rPr lang="en-US" sz="1700" dirty="0" smtClean="0"/>
              <a:t> is used to initialize the variable’s value</a:t>
            </a:r>
            <a:endParaRPr lang="en-US" sz="17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C8E83B6-4E2C-437B-8093-AFF52E62A87F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Initializing Variables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 can be declared and initialized in the same statement</a:t>
            </a:r>
          </a:p>
          <a:p>
            <a:pPr eaLnBrk="1" hangingPunct="1"/>
            <a:r>
              <a:rPr lang="en-US" dirty="0" smtClean="0"/>
              <a:t>Example to declare a variable named </a:t>
            </a:r>
            <a:r>
              <a:rPr lang="en-US" dirty="0" err="1" smtClean="0"/>
              <a:t>CurrentYear</a:t>
            </a:r>
            <a:r>
              <a:rPr lang="en-US" dirty="0" smtClean="0"/>
              <a:t> and initialize its value to 2006: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</a:rPr>
            </a:b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c</a:t>
            </a:r>
            <a:r>
              <a:rPr lang="en-US" b="1" dirty="0" err="1" smtClean="0">
                <a:latin typeface="Courier New" pitchFamily="49" charset="0"/>
              </a:rPr>
              <a:t>urrentYear</a:t>
            </a:r>
            <a:r>
              <a:rPr lang="en-US" b="1" dirty="0" smtClean="0">
                <a:latin typeface="Courier New" pitchFamily="49" charset="0"/>
              </a:rPr>
              <a:t> = 2006;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FDA115A-BE31-4723-ACF1-121A70C4A9E1}" type="datetime8">
              <a:rPr lang="en-US" smtClean="0"/>
              <a:pPr/>
              <a:t>1/3/2016 12:58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Plu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BlendsPlus</Template>
  <TotalTime>30705</TotalTime>
  <Words>1421</Words>
  <Application>Microsoft Office PowerPoint</Application>
  <PresentationFormat>On-screen Show (4:3)</PresentationFormat>
  <Paragraphs>249</Paragraphs>
  <Slides>29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BlendsPlus</vt:lpstr>
      <vt:lpstr>Lecture Set 4</vt:lpstr>
      <vt:lpstr>Objectives</vt:lpstr>
      <vt:lpstr>Introduction to Variables</vt:lpstr>
      <vt:lpstr>Variable Characteristics</vt:lpstr>
      <vt:lpstr>Variable Characteristics - Illustration</vt:lpstr>
      <vt:lpstr>Variable Lifetime</vt:lpstr>
      <vt:lpstr>Variable Scope and Accessibility</vt:lpstr>
      <vt:lpstr>Declaring a Local Variable</vt:lpstr>
      <vt:lpstr>Initializing Variables</vt:lpstr>
      <vt:lpstr>Common Initialization Errors</vt:lpstr>
      <vt:lpstr>Variable Naming Conventions</vt:lpstr>
      <vt:lpstr>Naming Conventions (Description)</vt:lpstr>
      <vt:lpstr>User-defined (named) Constants</vt:lpstr>
      <vt:lpstr>User-defined Constant (Example)</vt:lpstr>
      <vt:lpstr>Introduction to Expressions</vt:lpstr>
      <vt:lpstr>Common Expression Errors</vt:lpstr>
      <vt:lpstr>Parts of an Expression</vt:lpstr>
      <vt:lpstr>Operator Precedence</vt:lpstr>
      <vt:lpstr>Operators and Precedence (VB)</vt:lpstr>
      <vt:lpstr>Arithmetic Operators (Example)</vt:lpstr>
      <vt:lpstr>The Mod Operator</vt:lpstr>
      <vt:lpstr>Operator Precedence</vt:lpstr>
      <vt:lpstr>Evaluation Order with and without Parenthesis</vt:lpstr>
      <vt:lpstr>Data Types and Type Conversion</vt:lpstr>
      <vt:lpstr>Widening and Narrowing Conversions</vt:lpstr>
      <vt:lpstr>Strict Type Checking Rules</vt:lpstr>
      <vt:lpstr>Conversion – Primitive Types (VB) (Pattison)</vt:lpstr>
      <vt:lpstr>Performing Explicit Type Conversion (brief)</vt:lpstr>
      <vt:lpstr>Explicit Type Conversion Methods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Course Technology</dc:creator>
  <cp:lastModifiedBy>Frank L Friedman</cp:lastModifiedBy>
  <cp:revision>1017</cp:revision>
  <cp:lastPrinted>2009-04-22T19:24:48Z</cp:lastPrinted>
  <dcterms:created xsi:type="dcterms:W3CDTF">2001-01-01T00:26:29Z</dcterms:created>
  <dcterms:modified xsi:type="dcterms:W3CDTF">2016-01-03T21:22:35Z</dcterms:modified>
</cp:coreProperties>
</file>