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62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CCFF"/>
    <a:srgbClr val="66FFFF"/>
    <a:srgbClr val="CCFFFF"/>
    <a:srgbClr val="CCECFF"/>
    <a:srgbClr val="E2B3FF"/>
    <a:srgbClr val="FF5050"/>
    <a:srgbClr val="00FF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710" autoAdjust="0"/>
  </p:normalViewPr>
  <p:slideViewPr>
    <p:cSldViewPr>
      <p:cViewPr varScale="1">
        <p:scale>
          <a:sx n="77" d="100"/>
          <a:sy n="77" d="100"/>
        </p:scale>
        <p:origin x="-16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6BF5F83-B5E0-435E-AA11-83ECAFF47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44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8F7A590-D7EF-42BC-89B6-3D6C7CC69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965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074BD-8F42-4DAE-85A3-3659C5EC2661}" type="slidenum">
              <a:rPr lang="en-US"/>
              <a:pPr/>
              <a:t>1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832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0931D-DE2D-4D8E-A711-20C72D09EE39}" type="slidenum">
              <a:rPr lang="en-US"/>
              <a:pPr/>
              <a:t>10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072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CAD6-6DDA-472C-854A-6858BBD7DEB2}" type="slidenum">
              <a:rPr lang="en-US"/>
              <a:pPr/>
              <a:t>11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2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D29E1-FF92-4458-AA42-914D578DC6D7}" type="slidenum">
              <a:rPr lang="en-US"/>
              <a:pPr/>
              <a:t>2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48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600CE-CDAB-4DB5-B816-9C3843F64856}" type="slidenum">
              <a:rPr lang="en-US"/>
              <a:pPr/>
              <a:t>3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175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62816-4D6A-4873-B909-3BA2756B55A5}" type="slidenum">
              <a:rPr lang="en-US"/>
              <a:pPr/>
              <a:t>4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657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CBE23-0440-4CB3-8879-14147B051A0B}" type="slidenum">
              <a:rPr lang="en-US"/>
              <a:pPr/>
              <a:t>5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98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62E87-B09D-4905-B79F-7CF8609F9165}" type="slidenum">
              <a:rPr lang="en-US"/>
              <a:pPr/>
              <a:t>6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56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E4BCB-4112-4193-8130-BABEEBFFDE58}" type="slidenum">
              <a:rPr lang="en-US"/>
              <a:pPr/>
              <a:t>7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597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26A75-FB8F-4D76-BDB5-1E2E6F045F46}" type="slidenum">
              <a:rPr lang="en-US"/>
              <a:pPr/>
              <a:t>8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11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F8207-ACB7-46A2-8C93-C8578CA2C2C5}" type="slidenum">
              <a:rPr lang="en-US"/>
              <a:pPr/>
              <a:t>9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14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  <a:prstGeom prst="rect">
            <a:avLst/>
          </a:prstGeo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8/17/2008 8:40 PM</a:t>
            </a:r>
            <a:endParaRPr lang="en-US" dirty="0"/>
          </a:p>
        </p:txBody>
      </p:sp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1447800"/>
            <a:ext cx="7772400" cy="4684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327799-1AF5-4E87-82E5-005C11E05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304800"/>
            <a:ext cx="1951038" cy="58277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304800"/>
            <a:ext cx="5700712" cy="5827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6BA810-4741-4AFB-A6CD-1F5DA486A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447800"/>
            <a:ext cx="7772400" cy="4684713"/>
          </a:xfrm>
          <a:prstGeom prst="rect">
            <a:avLst/>
          </a:prstGeom>
        </p:spPr>
        <p:txBody>
          <a:bodyPr/>
          <a:lstStyle>
            <a:lvl4pPr>
              <a:buClr>
                <a:srgbClr val="FC7404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8/17/2008 8:40 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4798DA-2459-47AB-9222-36A66A164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47800"/>
            <a:ext cx="3810000" cy="46847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47800"/>
            <a:ext cx="3810000" cy="46847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CA002C-26C8-436B-A5C6-80CBFE17A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02DF5B6-9F84-4FCC-9F47-876C50DED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8/17/2008 8:41 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0F7D2A-154C-45D1-9EBD-D7A4CDF56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DDC1E0-F161-43CB-856F-3F9C4300B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5CA63F3-3FA8-4556-B628-52204E1D2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1200">
                <a:solidFill>
                  <a:schemeClr val="tx2"/>
                </a:solidFill>
              </a:rPr>
              <a:t>Slide </a:t>
            </a:r>
            <a:fld id="{D06E1C8F-41FE-4D7C-A68E-48D7F01773FC}" type="slidenum">
              <a:rPr kumimoji="0" lang="en-US" sz="1200">
                <a:solidFill>
                  <a:schemeClr val="tx2"/>
                </a:solidFill>
              </a:rPr>
              <a:pPr algn="l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Lecture Set 5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Control Structures </a:t>
            </a:r>
          </a:p>
          <a:p>
            <a:r>
              <a:rPr lang="en-US" smtClean="0"/>
              <a:t>Part B 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Message </a:t>
            </a:r>
            <a:r>
              <a:rPr lang="en-US" dirty="0"/>
              <a:t>and </a:t>
            </a:r>
            <a:r>
              <a:rPr lang="en-US" dirty="0" smtClean="0"/>
              <a:t>Input </a:t>
            </a:r>
            <a:r>
              <a:rPr lang="en-US" dirty="0"/>
              <a:t>Boxes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7" cy="685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InputBox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(VB Example - optional)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Display an input box and store the returned string in </a:t>
            </a:r>
            <a:r>
              <a:rPr lang="en-US" b="1">
                <a:latin typeface="Courier New" pitchFamily="49" charset="0"/>
              </a:rPr>
              <a:t>ResultString</a:t>
            </a:r>
          </a:p>
          <a:p>
            <a:r>
              <a:rPr lang="en-US"/>
              <a:t>Declares a string variable to store a string entered by the user and returned by the </a:t>
            </a:r>
            <a:r>
              <a:rPr lang="en-US" b="1">
                <a:latin typeface="Courier New" pitchFamily="49" charset="0"/>
              </a:rPr>
              <a:t>InputBox</a:t>
            </a:r>
            <a:r>
              <a:rPr lang="en-US"/>
              <a:t> method</a:t>
            </a:r>
          </a:p>
          <a:p>
            <a:pPr lvl="1">
              <a:buFont typeface="Wingdings" pitchFamily="2" charset="2"/>
              <a:buNone/>
            </a:pPr>
            <a:r>
              <a:rPr lang="en-US" sz="2100" b="1">
                <a:latin typeface="Courier New" pitchFamily="49" charset="0"/>
              </a:rPr>
              <a:t>Dim ResultString As String</a:t>
            </a:r>
          </a:p>
          <a:p>
            <a:pPr lvl="1">
              <a:buFont typeface="Wingdings" pitchFamily="2" charset="2"/>
              <a:buNone/>
            </a:pPr>
            <a:r>
              <a:rPr lang="en-US" sz="2100" b="1">
                <a:latin typeface="Courier New" pitchFamily="49" charset="0"/>
              </a:rPr>
              <a:t>ResultString = _</a:t>
            </a:r>
          </a:p>
          <a:p>
            <a:pPr lvl="1">
              <a:buFont typeface="Wingdings" pitchFamily="2" charset="2"/>
              <a:buNone/>
            </a:pPr>
            <a:r>
              <a:rPr lang="en-US" sz="2100" b="1">
                <a:latin typeface="Courier New" pitchFamily="49" charset="0"/>
              </a:rPr>
              <a:t>    Microsoft.VisualBasic.InputBox( _</a:t>
            </a:r>
          </a:p>
          <a:p>
            <a:pPr lvl="1">
              <a:buFont typeface="Wingdings" pitchFamily="2" charset="2"/>
              <a:buNone/>
            </a:pPr>
            <a:r>
              <a:rPr lang="en-US" sz="2100" b="1">
                <a:latin typeface="Courier New" pitchFamily="49" charset="0"/>
              </a:rPr>
              <a:t>    "Enter a value", "Title", _</a:t>
            </a:r>
          </a:p>
          <a:p>
            <a:pPr lvl="1">
              <a:buFont typeface="Wingdings" pitchFamily="2" charset="2"/>
              <a:buNone/>
            </a:pPr>
            <a:r>
              <a:rPr lang="en-US" sz="2100" b="1">
                <a:latin typeface="Courier New" pitchFamily="49" charset="0"/>
              </a:rPr>
              <a:t>    "Default Value", 0, 0)</a:t>
            </a:r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Input Box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98019" name="Picture 3" descr="C07F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7620000" cy="2719388"/>
          </a:xfrm>
          <a:prstGeom prst="rect">
            <a:avLst/>
          </a:prstGeom>
          <a:noFill/>
        </p:spPr>
      </p:pic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  <p:sp>
        <p:nvSpPr>
          <p:cNvPr id="5" name="Date Placeholder 5"/>
          <p:cNvSpPr txBox="1">
            <a:spLocks/>
          </p:cNvSpPr>
          <p:nvPr/>
        </p:nvSpPr>
        <p:spPr>
          <a:xfrm>
            <a:off x="7200900" y="66231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Date Placeholder 5"/>
          <p:cNvSpPr txBox="1">
            <a:spLocks/>
          </p:cNvSpPr>
          <p:nvPr/>
        </p:nvSpPr>
        <p:spPr>
          <a:xfrm>
            <a:off x="7353300" y="67755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72400" cy="5181600"/>
          </a:xfrm>
        </p:spPr>
        <p:txBody>
          <a:bodyPr/>
          <a:lstStyle/>
          <a:p>
            <a:r>
              <a:rPr lang="en-US" dirty="0" smtClean="0"/>
              <a:t>Learn how to create and use to your advantage message </a:t>
            </a:r>
            <a:r>
              <a:rPr lang="en-US" dirty="0"/>
              <a:t>boxes and input boxes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</a:rPr>
              <a:t>MessageBox</a:t>
            </a:r>
            <a:r>
              <a:rPr lang="en-US" dirty="0"/>
              <a:t> Class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49" charset="0"/>
              </a:rPr>
              <a:t>MessageBox</a:t>
            </a:r>
            <a:r>
              <a:rPr lang="en-US"/>
              <a:t> is a standard dialog box that displays</a:t>
            </a:r>
          </a:p>
          <a:p>
            <a:pPr lvl="1"/>
            <a:r>
              <a:rPr lang="en-US"/>
              <a:t>A message</a:t>
            </a:r>
          </a:p>
          <a:p>
            <a:pPr lvl="1"/>
            <a:r>
              <a:rPr lang="en-US"/>
              <a:t>A caption</a:t>
            </a:r>
          </a:p>
          <a:p>
            <a:pPr lvl="1"/>
            <a:r>
              <a:rPr lang="en-US"/>
              <a:t>An icon</a:t>
            </a:r>
          </a:p>
          <a:p>
            <a:pPr lvl="1"/>
            <a:r>
              <a:rPr lang="en-US"/>
              <a:t>One or more standard button groups</a:t>
            </a:r>
          </a:p>
          <a:p>
            <a:r>
              <a:rPr lang="en-US">
                <a:solidFill>
                  <a:schemeClr val="hlink"/>
                </a:solidFill>
              </a:rPr>
              <a:t>This is extremely handy for software-user communication and for debugging purposes</a:t>
            </a:r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</a:rPr>
              <a:t>MessageBox</a:t>
            </a:r>
            <a:r>
              <a:rPr lang="en-US" b="1" dirty="0">
                <a:latin typeface="Courier New" pitchFamily="49" charset="0"/>
              </a:rPr>
              <a:t> Show</a:t>
            </a:r>
            <a:r>
              <a:rPr lang="en-US" dirty="0"/>
              <a:t> Method </a:t>
            </a:r>
            <a:r>
              <a:rPr lang="en-US" sz="1600" dirty="0">
                <a:solidFill>
                  <a:srgbClr val="00B050"/>
                </a:solidFill>
              </a:rPr>
              <a:t>(Syntax)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888288" cy="468471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</a:rPr>
              <a:t>ublic </a:t>
            </a:r>
            <a:r>
              <a:rPr lang="en-US" sz="2400" b="1" dirty="0">
                <a:latin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</a:rPr>
              <a:t>hared </a:t>
            </a:r>
            <a:r>
              <a:rPr lang="en-US" sz="2400" b="1" dirty="0" err="1" smtClean="0">
                <a:latin typeface="Courier New" pitchFamily="49" charset="0"/>
              </a:rPr>
              <a:t>DialogResult</a:t>
            </a:r>
            <a:r>
              <a:rPr lang="en-US" sz="2400" b="1" dirty="0" smtClean="0">
                <a:latin typeface="Courier New" pitchFamily="49" charset="0"/>
              </a:rPr>
              <a:t> show</a:t>
            </a:r>
            <a:endParaRPr lang="en-US" sz="24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</a:rPr>
              <a:t>(string </a:t>
            </a:r>
            <a:r>
              <a:rPr lang="en-US" sz="2400" b="1" i="1" dirty="0" smtClean="0">
                <a:latin typeface="Courier New" pitchFamily="49" charset="0"/>
              </a:rPr>
              <a:t>text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endParaRPr lang="en-US" sz="24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</a:t>
            </a:r>
            <a:r>
              <a:rPr lang="en-US" sz="2400" b="1" dirty="0" smtClean="0">
                <a:latin typeface="Courier New" pitchFamily="49" charset="0"/>
              </a:rPr>
              <a:t>string </a:t>
            </a:r>
            <a:r>
              <a:rPr lang="en-US" sz="2400" b="1" i="1" dirty="0" smtClean="0">
                <a:latin typeface="Courier New" pitchFamily="49" charset="0"/>
              </a:rPr>
              <a:t>caption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endParaRPr lang="en-US" sz="24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</a:t>
            </a:r>
            <a:r>
              <a:rPr lang="en-US" sz="2400" b="1" dirty="0" err="1" smtClean="0">
                <a:latin typeface="Courier New" pitchFamily="49" charset="0"/>
              </a:rPr>
              <a:t>messageBoxButtons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smtClean="0">
                <a:latin typeface="Courier New" pitchFamily="49" charset="0"/>
              </a:rPr>
              <a:t>buttons,</a:t>
            </a:r>
            <a:endParaRPr lang="en-US" sz="24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</a:t>
            </a:r>
            <a:r>
              <a:rPr lang="en-US" sz="2400" b="1" dirty="0" err="1" smtClean="0">
                <a:latin typeface="Courier New" pitchFamily="49" charset="0"/>
              </a:rPr>
              <a:t>messageBoxIcon</a:t>
            </a:r>
            <a:r>
              <a:rPr lang="en-US" sz="2400" b="1" i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icon</a:t>
            </a:r>
            <a:r>
              <a:rPr lang="en-US" sz="2400" b="1" dirty="0" smtClean="0">
                <a:latin typeface="Courier New" pitchFamily="49" charset="0"/>
              </a:rPr>
              <a:t>);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latin typeface="Courier New" pitchFamily="49" charset="0"/>
            </a:endParaRPr>
          </a:p>
          <a:p>
            <a:pPr lvl="1"/>
            <a:r>
              <a:rPr lang="en-US" sz="2400" i="1" dirty="0" smtClean="0"/>
              <a:t>text</a:t>
            </a:r>
            <a:r>
              <a:rPr lang="en-US" sz="2400" dirty="0" smtClean="0"/>
              <a:t> </a:t>
            </a:r>
            <a:r>
              <a:rPr lang="en-US" sz="2400" dirty="0"/>
              <a:t>appears in the title </a:t>
            </a:r>
            <a:r>
              <a:rPr lang="en-US" sz="2400" dirty="0" smtClean="0"/>
              <a:t>bar of the </a:t>
            </a:r>
            <a:r>
              <a:rPr lang="en-US" sz="2400" dirty="0" err="1" smtClean="0"/>
              <a:t>MessageBox</a:t>
            </a:r>
            <a:endParaRPr lang="en-US" sz="2400" dirty="0"/>
          </a:p>
          <a:p>
            <a:pPr lvl="1"/>
            <a:r>
              <a:rPr lang="en-US" sz="2400" i="1" dirty="0"/>
              <a:t>caption</a:t>
            </a:r>
            <a:r>
              <a:rPr lang="en-US" sz="2400" dirty="0"/>
              <a:t> contains the message</a:t>
            </a:r>
          </a:p>
          <a:p>
            <a:pPr lvl="1"/>
            <a:r>
              <a:rPr lang="en-US" sz="2400" i="1" dirty="0"/>
              <a:t>buttons</a:t>
            </a:r>
            <a:r>
              <a:rPr lang="en-US" sz="2400" dirty="0"/>
              <a:t> defines the button(s</a:t>
            </a:r>
            <a:r>
              <a:rPr lang="en-US" sz="2400" dirty="0" smtClean="0"/>
              <a:t>) to go in the box</a:t>
            </a:r>
            <a:endParaRPr lang="en-US" sz="2400" dirty="0"/>
          </a:p>
          <a:p>
            <a:pPr lvl="1"/>
            <a:r>
              <a:rPr lang="en-US" sz="2400" i="1" dirty="0"/>
              <a:t>icon</a:t>
            </a:r>
            <a:r>
              <a:rPr lang="en-US" sz="2400" dirty="0"/>
              <a:t> defines the </a:t>
            </a:r>
            <a:r>
              <a:rPr lang="en-US" sz="2400" dirty="0" smtClean="0"/>
              <a:t>icon to go in the box</a:t>
            </a:r>
          </a:p>
          <a:p>
            <a:pPr marL="457200" lvl="1" indent="0">
              <a:buNone/>
            </a:pPr>
            <a:r>
              <a:rPr lang="en-US" sz="2400" dirty="0" smtClean="0"/>
              <a:t>(See next few slides for more details)</a:t>
            </a:r>
            <a:endParaRPr lang="en-US" dirty="0"/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b="1" dirty="0" err="1">
                <a:latin typeface="Courier New" pitchFamily="49" charset="0"/>
              </a:rPr>
              <a:t>MessageBox.Show</a:t>
            </a:r>
            <a:r>
              <a:rPr lang="en-US" sz="3200" dirty="0"/>
              <a:t> Method </a:t>
            </a:r>
            <a:r>
              <a:rPr lang="en-US" sz="2400" dirty="0"/>
              <a:t>(Example)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Display a message box with Yes and No buttons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sz="21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</a:rPr>
              <a:t>DialogResult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esult;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</a:t>
            </a:r>
            <a:r>
              <a:rPr lang="en-US" sz="2100" b="1" dirty="0">
                <a:latin typeface="Courier New" pitchFamily="49" charset="0"/>
              </a:rPr>
              <a:t>= </a:t>
            </a: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</a:rPr>
              <a:t>MessageBox.Show</a:t>
            </a:r>
            <a:r>
              <a:rPr lang="en-US" sz="2100" b="1" dirty="0" smtClean="0">
                <a:latin typeface="Courier New" pitchFamily="49" charset="0"/>
              </a:rPr>
              <a:t>(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   "</a:t>
            </a:r>
            <a:r>
              <a:rPr lang="en-US" sz="2100" b="1" dirty="0">
                <a:latin typeface="Courier New" pitchFamily="49" charset="0"/>
              </a:rPr>
              <a:t>Do you want to quit?", "Exit", _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   </a:t>
            </a:r>
            <a:r>
              <a:rPr lang="en-US" sz="2100" b="1" dirty="0" err="1">
                <a:latin typeface="Courier New" pitchFamily="49" charset="0"/>
              </a:rPr>
              <a:t>MessageBoxButtons.YesNo</a:t>
            </a:r>
            <a:r>
              <a:rPr lang="en-US" sz="2100" b="1" dirty="0">
                <a:latin typeface="Courier New" pitchFamily="49" charset="0"/>
              </a:rPr>
              <a:t>, _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   </a:t>
            </a:r>
            <a:r>
              <a:rPr lang="en-US" sz="2100" b="1" dirty="0" err="1">
                <a:latin typeface="Courier New" pitchFamily="49" charset="0"/>
              </a:rPr>
              <a:t>MessageBoxIcon.Question</a:t>
            </a:r>
            <a:r>
              <a:rPr lang="en-US" sz="2100" b="1" dirty="0">
                <a:latin typeface="Courier New" pitchFamily="49" charset="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100" b="1" dirty="0" smtClean="0">
                <a:solidFill>
                  <a:srgbClr val="002060"/>
                </a:solidFill>
                <a:latin typeface="Courier New" pitchFamily="49" charset="0"/>
              </a:rPr>
              <a:t> (</a:t>
            </a:r>
            <a:r>
              <a:rPr lang="en-US" sz="2100" b="1" dirty="0" smtClean="0">
                <a:latin typeface="Courier New" pitchFamily="49" charset="0"/>
              </a:rPr>
              <a:t>result </a:t>
            </a:r>
            <a:r>
              <a:rPr lang="en-US" sz="2100" b="1" dirty="0">
                <a:latin typeface="Courier New" pitchFamily="49" charset="0"/>
              </a:rPr>
              <a:t>= 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</a:rPr>
              <a:t>DialogResult.Yes</a:t>
            </a:r>
            <a:r>
              <a:rPr lang="en-US" sz="2100" b="1" dirty="0" smtClean="0">
                <a:latin typeface="Courier New" pitchFamily="49" charset="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   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</a:rPr>
              <a:t>this.Close</a:t>
            </a:r>
            <a:r>
              <a:rPr lang="en-US" sz="2100" b="1" dirty="0">
                <a:latin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 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// end </a:t>
            </a:r>
            <a:r>
              <a:rPr lang="en-US" sz="2100" b="1" dirty="0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f</a:t>
            </a:r>
            <a:endParaRPr lang="en-US" sz="2100" dirty="0">
              <a:solidFill>
                <a:srgbClr val="00B050"/>
              </a:solidFill>
            </a:endParaRPr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  <a:r>
              <a:rPr lang="en-US" dirty="0"/>
              <a:t>Box</a:t>
            </a:r>
          </a:p>
        </p:txBody>
      </p:sp>
      <p:pic>
        <p:nvPicPr>
          <p:cNvPr id="516101" name="Picture 5" descr="C07F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4114800" cy="2798763"/>
          </a:xfrm>
          <a:prstGeom prst="rect">
            <a:avLst/>
          </a:prstGeom>
          <a:noFill/>
        </p:spPr>
      </p:pic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Message </a:t>
            </a:r>
            <a:r>
              <a:rPr lang="en-US" sz="3200" dirty="0"/>
              <a:t>Box Enumerations</a:t>
            </a:r>
          </a:p>
        </p:txBody>
      </p:sp>
      <p:pic>
        <p:nvPicPr>
          <p:cNvPr id="517125" name="Picture 5" descr="Table7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47800"/>
            <a:ext cx="4953000" cy="4724400"/>
          </a:xfrm>
          <a:prstGeom prst="rect">
            <a:avLst/>
          </a:prstGeom>
          <a:noFill/>
        </p:spPr>
      </p:pic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InputBox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Introduction -Optional)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</a:rPr>
              <a:t>InputBox</a:t>
            </a:r>
            <a:r>
              <a:rPr lang="en-US" dirty="0"/>
              <a:t> gets a text string from the end user</a:t>
            </a:r>
          </a:p>
          <a:p>
            <a:r>
              <a:rPr lang="en-US" dirty="0"/>
              <a:t>It's a standard dialog box</a:t>
            </a:r>
          </a:p>
          <a:p>
            <a:r>
              <a:rPr lang="en-US" dirty="0"/>
              <a:t>It is possible to supply a default textual value</a:t>
            </a:r>
          </a:p>
          <a:p>
            <a:endParaRPr lang="en-US" dirty="0"/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InputBox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(VB Syntax - optional)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Shared Function InputBox 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(ByVal </a:t>
            </a:r>
            <a:r>
              <a:rPr lang="en-US" sz="2000" b="1" i="1">
                <a:latin typeface="Courier New" pitchFamily="49" charset="0"/>
              </a:rPr>
              <a:t>prompt </a:t>
            </a:r>
            <a:r>
              <a:rPr lang="en-US" sz="2000" b="1">
                <a:latin typeface="Courier New" pitchFamily="49" charset="0"/>
              </a:rPr>
              <a:t>As String, 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 Optional ByVal </a:t>
            </a:r>
            <a:r>
              <a:rPr lang="en-US" sz="2000" b="1" i="1">
                <a:latin typeface="Courier New" pitchFamily="49" charset="0"/>
              </a:rPr>
              <a:t>title </a:t>
            </a:r>
            <a:r>
              <a:rPr lang="en-US" sz="2000" b="1">
                <a:latin typeface="Courier New" pitchFamily="49" charset="0"/>
              </a:rPr>
              <a:t>As String, 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 Optional ByVal </a:t>
            </a:r>
            <a:r>
              <a:rPr lang="en-US" sz="2000" b="1" i="1">
                <a:latin typeface="Courier New" pitchFamily="49" charset="0"/>
              </a:rPr>
              <a:t>defaultResponse </a:t>
            </a:r>
            <a:r>
              <a:rPr lang="en-US" sz="2000" b="1">
                <a:latin typeface="Courier New" pitchFamily="49" charset="0"/>
              </a:rPr>
              <a:t>As String, _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 Optional ByVal </a:t>
            </a:r>
            <a:r>
              <a:rPr lang="en-US" sz="2000" b="1" i="1">
                <a:latin typeface="Courier New" pitchFamily="49" charset="0"/>
              </a:rPr>
              <a:t>xPos </a:t>
            </a:r>
            <a:r>
              <a:rPr lang="en-US" sz="2000" b="1">
                <a:latin typeface="Courier New" pitchFamily="49" charset="0"/>
              </a:rPr>
              <a:t>As Integer, 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 Optional ByVal </a:t>
            </a:r>
            <a:r>
              <a:rPr lang="en-US" sz="2000" b="1" i="1">
                <a:latin typeface="Courier New" pitchFamily="49" charset="0"/>
              </a:rPr>
              <a:t>yPos</a:t>
            </a:r>
            <a:r>
              <a:rPr lang="en-US" sz="2000" b="1">
                <a:latin typeface="Courier New" pitchFamily="49" charset="0"/>
              </a:rPr>
              <a:t> As Integer) 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As String</a:t>
            </a:r>
          </a:p>
          <a:p>
            <a:pPr lvl="1">
              <a:lnSpc>
                <a:spcPct val="90000"/>
              </a:lnSpc>
            </a:pPr>
            <a:r>
              <a:rPr lang="en-US" i="1"/>
              <a:t>prompt</a:t>
            </a:r>
            <a:r>
              <a:rPr lang="en-US"/>
              <a:t> contains a descriptive prompt</a:t>
            </a:r>
          </a:p>
          <a:p>
            <a:pPr lvl="1">
              <a:lnSpc>
                <a:spcPct val="90000"/>
              </a:lnSpc>
            </a:pPr>
            <a:r>
              <a:rPr lang="en-US" i="1"/>
              <a:t>title</a:t>
            </a:r>
            <a:r>
              <a:rPr lang="en-US"/>
              <a:t> appears on the title bar</a:t>
            </a:r>
          </a:p>
          <a:p>
            <a:pPr lvl="1">
              <a:lnSpc>
                <a:spcPct val="90000"/>
              </a:lnSpc>
            </a:pPr>
            <a:r>
              <a:rPr lang="en-US" i="1"/>
              <a:t>defaultResponse</a:t>
            </a:r>
            <a:r>
              <a:rPr lang="en-US"/>
              <a:t> contains the default value</a:t>
            </a:r>
          </a:p>
          <a:p>
            <a:pPr lvl="1">
              <a:lnSpc>
                <a:spcPct val="90000"/>
              </a:lnSpc>
            </a:pPr>
            <a:r>
              <a:rPr lang="en-US" i="1"/>
              <a:t>xPos</a:t>
            </a:r>
            <a:r>
              <a:rPr lang="en-US"/>
              <a:t> and </a:t>
            </a:r>
            <a:r>
              <a:rPr lang="en-US" i="1"/>
              <a:t>YPos</a:t>
            </a:r>
            <a:r>
              <a:rPr lang="en-US"/>
              <a:t> contain the coordinate values where the input box will appear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Date Placeholder 5"/>
          <p:cNvSpPr txBox="1">
            <a:spLocks/>
          </p:cNvSpPr>
          <p:nvPr/>
        </p:nvSpPr>
        <p:spPr>
          <a:xfrm>
            <a:off x="7048500" y="64707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3B930562-3A90-4B0B-A755-647561AAD6BD}" type="datetime8">
              <a:rPr lang="en-US" smtClean="0"/>
              <a:pPr/>
              <a:t>1/3/2016 8:48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31302</TotalTime>
  <Words>400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 Lecture Set 5</vt:lpstr>
      <vt:lpstr>Objectives</vt:lpstr>
      <vt:lpstr>The MessageBox Class</vt:lpstr>
      <vt:lpstr>The MessageBox Show Method (Syntax)</vt:lpstr>
      <vt:lpstr>The MessageBox.Show Method (Example)</vt:lpstr>
      <vt:lpstr>Message Box</vt:lpstr>
      <vt:lpstr>Message Box Enumerations</vt:lpstr>
      <vt:lpstr>The InputBox (Introduction -Optional)</vt:lpstr>
      <vt:lpstr>The InputBox (VB Syntax - optional)</vt:lpstr>
      <vt:lpstr>The InputBox (VB Example - optional)</vt:lpstr>
      <vt:lpstr>Input Box  (optional)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Course Technology</dc:creator>
  <cp:lastModifiedBy>Frank L Friedman</cp:lastModifiedBy>
  <cp:revision>973</cp:revision>
  <cp:lastPrinted>2009-04-22T19:24:48Z</cp:lastPrinted>
  <dcterms:created xsi:type="dcterms:W3CDTF">2001-01-01T00:26:29Z</dcterms:created>
  <dcterms:modified xsi:type="dcterms:W3CDTF">2016-01-04T01:49:16Z</dcterms:modified>
</cp:coreProperties>
</file>