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9" r:id="rId11"/>
    <p:sldId id="362" r:id="rId1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66CCFF"/>
    <a:srgbClr val="66FFFF"/>
    <a:srgbClr val="CCFFFF"/>
    <a:srgbClr val="CCECFF"/>
    <a:srgbClr val="E2B3FF"/>
    <a:srgbClr val="FF5050"/>
    <a:srgbClr val="00FFFF"/>
    <a:srgbClr val="00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 autoAdjust="0"/>
    <p:restoredTop sz="94710" autoAdjust="0"/>
  </p:normalViewPr>
  <p:slideViewPr>
    <p:cSldViewPr>
      <p:cViewPr varScale="1">
        <p:scale>
          <a:sx n="77" d="100"/>
          <a:sy n="77" d="100"/>
        </p:scale>
        <p:origin x="-162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64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/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88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/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56BF5F83-B5E0-435E-AA11-83ECAFF47A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70441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43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/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58F7A590-D7EF-42BC-89B6-3D6C7CC698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0965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7074BD-8F42-4DAE-85A3-3659C5EC2661}" type="slidenum">
              <a:rPr lang="en-US"/>
              <a:pPr/>
              <a:t>1</a:t>
            </a:fld>
            <a:endParaRPr lang="en-US"/>
          </a:p>
        </p:txBody>
      </p:sp>
      <p:sp>
        <p:nvSpPr>
          <p:cNvPr id="600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88322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90931D-DE2D-4D8E-A711-20C72D09EE39}" type="slidenum">
              <a:rPr lang="en-US"/>
              <a:pPr/>
              <a:t>10</a:t>
            </a:fld>
            <a:endParaRPr lang="en-US"/>
          </a:p>
        </p:txBody>
      </p:sp>
      <p:sp>
        <p:nvSpPr>
          <p:cNvPr id="65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70726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46CAD6-6DDA-472C-854A-6858BBD7DEB2}" type="slidenum">
              <a:rPr lang="en-US"/>
              <a:pPr/>
              <a:t>11</a:t>
            </a:fld>
            <a:endParaRPr lang="en-US"/>
          </a:p>
        </p:txBody>
      </p:sp>
      <p:sp>
        <p:nvSpPr>
          <p:cNvPr id="65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023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8D29E1-FF92-4458-AA42-914D578DC6D7}" type="slidenum">
              <a:rPr lang="en-US"/>
              <a:pPr/>
              <a:t>2</a:t>
            </a:fld>
            <a:endParaRPr lang="en-US"/>
          </a:p>
        </p:txBody>
      </p:sp>
      <p:sp>
        <p:nvSpPr>
          <p:cNvPr id="601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1487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4600CE-CDAB-4DB5-B816-9C3843F64856}" type="slidenum">
              <a:rPr lang="en-US"/>
              <a:pPr/>
              <a:t>3</a:t>
            </a:fld>
            <a:endParaRPr lang="en-US"/>
          </a:p>
        </p:txBody>
      </p:sp>
      <p:sp>
        <p:nvSpPr>
          <p:cNvPr id="64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1753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B62816-4D6A-4873-B909-3BA2756B55A5}" type="slidenum">
              <a:rPr lang="en-US"/>
              <a:pPr/>
              <a:t>4</a:t>
            </a:fld>
            <a:endParaRPr lang="en-US"/>
          </a:p>
        </p:txBody>
      </p:sp>
      <p:sp>
        <p:nvSpPr>
          <p:cNvPr id="64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96577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3CBE23-0440-4CB3-8879-14147B051A0B}" type="slidenum">
              <a:rPr lang="en-US"/>
              <a:pPr/>
              <a:t>5</a:t>
            </a:fld>
            <a:endParaRPr lang="en-US"/>
          </a:p>
        </p:txBody>
      </p:sp>
      <p:sp>
        <p:nvSpPr>
          <p:cNvPr id="64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3985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62E87-B09D-4905-B79F-7CF8609F9165}" type="slidenum">
              <a:rPr lang="en-US"/>
              <a:pPr/>
              <a:t>6</a:t>
            </a:fld>
            <a:endParaRPr lang="en-US"/>
          </a:p>
        </p:txBody>
      </p:sp>
      <p:sp>
        <p:nvSpPr>
          <p:cNvPr id="64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05685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DE4BCB-4112-4193-8130-BABEEBFFDE58}" type="slidenum">
              <a:rPr lang="en-US"/>
              <a:pPr/>
              <a:t>7</a:t>
            </a:fld>
            <a:endParaRPr lang="en-US"/>
          </a:p>
        </p:txBody>
      </p:sp>
      <p:sp>
        <p:nvSpPr>
          <p:cNvPr id="65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1597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26A75-FB8F-4D76-BDB5-1E2E6F045F46}" type="slidenum">
              <a:rPr lang="en-US"/>
              <a:pPr/>
              <a:t>8</a:t>
            </a:fld>
            <a:endParaRPr lang="en-US"/>
          </a:p>
        </p:txBody>
      </p:sp>
      <p:sp>
        <p:nvSpPr>
          <p:cNvPr id="65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21113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6F8207-ACB7-46A2-8C93-C8578CA2C2C5}" type="slidenum">
              <a:rPr lang="en-US"/>
              <a:pPr/>
              <a:t>9</a:t>
            </a:fld>
            <a:endParaRPr lang="en-US"/>
          </a:p>
        </p:txBody>
      </p:sp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6141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290513" y="2546350"/>
            <a:ext cx="2300287" cy="474663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696200" cy="1143000"/>
          </a:xfrm>
          <a:prstGeom prst="rect">
            <a:avLst/>
          </a:prstGeom>
        </p:spPr>
        <p:txBody>
          <a:bodyPr/>
          <a:lstStyle>
            <a:lvl1pPr algn="r">
              <a:defRPr sz="4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 typeface="Wingdings" pitchFamily="2" charset="2"/>
              <a:buNone/>
              <a:defRPr sz="32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8/17/2008 8:40 PM</a:t>
            </a:r>
            <a:endParaRPr lang="en-US" dirty="0"/>
          </a:p>
        </p:txBody>
      </p:sp>
      <p:sp>
        <p:nvSpPr>
          <p:cNvPr id="65555" name="Rectangle 19"/>
          <p:cNvSpPr>
            <a:spLocks noChangeArrowheads="1"/>
          </p:cNvSpPr>
          <p:nvPr userDrawn="1"/>
        </p:nvSpPr>
        <p:spPr bwMode="auto">
          <a:xfrm>
            <a:off x="0" y="0"/>
            <a:ext cx="457200" cy="63246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56" name="Rectangle 20"/>
          <p:cNvSpPr>
            <a:spLocks noChangeArrowheads="1"/>
          </p:cNvSpPr>
          <p:nvPr userDrawn="1"/>
        </p:nvSpPr>
        <p:spPr bwMode="auto">
          <a:xfrm>
            <a:off x="6477000" y="914400"/>
            <a:ext cx="2667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57" name="Rectangle 21"/>
          <p:cNvSpPr>
            <a:spLocks noChangeArrowheads="1"/>
          </p:cNvSpPr>
          <p:nvPr userDrawn="1"/>
        </p:nvSpPr>
        <p:spPr bwMode="auto">
          <a:xfrm>
            <a:off x="1066800" y="0"/>
            <a:ext cx="80772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58" name="Rectangle 22"/>
          <p:cNvSpPr>
            <a:spLocks noChangeArrowheads="1"/>
          </p:cNvSpPr>
          <p:nvPr userDrawn="1"/>
        </p:nvSpPr>
        <p:spPr bwMode="auto">
          <a:xfrm>
            <a:off x="4572000" y="457200"/>
            <a:ext cx="4572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59" name="Rectangle 23"/>
          <p:cNvSpPr>
            <a:spLocks noChangeArrowheads="1"/>
          </p:cNvSpPr>
          <p:nvPr userDrawn="1"/>
        </p:nvSpPr>
        <p:spPr bwMode="auto">
          <a:xfrm>
            <a:off x="5334000" y="685800"/>
            <a:ext cx="3810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60" name="Rectangle 24"/>
          <p:cNvSpPr>
            <a:spLocks noChangeArrowheads="1"/>
          </p:cNvSpPr>
          <p:nvPr userDrawn="1"/>
        </p:nvSpPr>
        <p:spPr bwMode="auto">
          <a:xfrm>
            <a:off x="2895600" y="228600"/>
            <a:ext cx="62484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33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0" y="2895600"/>
            <a:ext cx="4114800" cy="422275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5542" name="Group 6"/>
          <p:cNvGrpSpPr>
            <a:grpSpLocks/>
          </p:cNvGrpSpPr>
          <p:nvPr/>
        </p:nvGrpSpPr>
        <p:grpSpPr bwMode="auto">
          <a:xfrm>
            <a:off x="152400" y="3200400"/>
            <a:ext cx="5638800" cy="474663"/>
            <a:chOff x="912" y="2640"/>
            <a:chExt cx="672" cy="432"/>
          </a:xfrm>
        </p:grpSpPr>
        <p:sp>
          <p:nvSpPr>
            <p:cNvPr id="65543" name="Rectangle 7"/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4" name="Rectangle 8"/>
            <p:cNvSpPr>
              <a:spLocks noChangeArrowheads="1"/>
            </p:cNvSpPr>
            <p:nvPr/>
          </p:nvSpPr>
          <p:spPr bwMode="auto">
            <a:xfrm>
              <a:off x="1248" y="2640"/>
              <a:ext cx="336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7" name="Rectangle 11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609600" y="2438400"/>
            <a:ext cx="36513" cy="36576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304800"/>
            <a:ext cx="7793037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2688" y="1447800"/>
            <a:ext cx="7772400" cy="46847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9327799-1AF5-4E87-82E5-005C11E051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304800"/>
            <a:ext cx="1951038" cy="582771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304800"/>
            <a:ext cx="5700712" cy="58277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16BA810-4741-4AFB-A6CD-1F5DA486A6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304800"/>
            <a:ext cx="7793037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1447800"/>
            <a:ext cx="7772400" cy="4684713"/>
          </a:xfrm>
          <a:prstGeom prst="rect">
            <a:avLst/>
          </a:prstGeom>
        </p:spPr>
        <p:txBody>
          <a:bodyPr/>
          <a:lstStyle>
            <a:lvl4pPr>
              <a:buClr>
                <a:srgbClr val="FC7404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8/17/2008 8:40 PM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74798DA-2459-47AB-9222-36A66A1641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304800"/>
            <a:ext cx="7793037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47800"/>
            <a:ext cx="3810000" cy="468471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47800"/>
            <a:ext cx="3810000" cy="468471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DCA002C-26C8-436B-A5C6-80CBFE17A4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02DF5B6-9F84-4FCC-9F47-876C50DEDE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304800"/>
            <a:ext cx="7793037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8/17/2008 8:41 PM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00F7D2A-154C-45D1-9EBD-D7A4CDF567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5DDC1E0-F161-43CB-856F-3F9C4300B4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5CA63F3-3FA8-4556-B628-52204E1D26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ChangeArrowheads="1"/>
          </p:cNvSpPr>
          <p:nvPr userDrawn="1"/>
        </p:nvSpPr>
        <p:spPr bwMode="auto">
          <a:xfrm>
            <a:off x="0" y="0"/>
            <a:ext cx="457200" cy="63246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3" name="Rectangle 21"/>
          <p:cNvSpPr>
            <a:spLocks noChangeArrowheads="1"/>
          </p:cNvSpPr>
          <p:nvPr userDrawn="1"/>
        </p:nvSpPr>
        <p:spPr bwMode="auto">
          <a:xfrm>
            <a:off x="7848600" y="914400"/>
            <a:ext cx="12954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4" name="Rectangle 22"/>
          <p:cNvSpPr>
            <a:spLocks noChangeArrowheads="1"/>
          </p:cNvSpPr>
          <p:nvPr userDrawn="1"/>
        </p:nvSpPr>
        <p:spPr bwMode="auto">
          <a:xfrm>
            <a:off x="4953000" y="0"/>
            <a:ext cx="4191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5" name="Rectangle 23"/>
          <p:cNvSpPr>
            <a:spLocks noChangeArrowheads="1"/>
          </p:cNvSpPr>
          <p:nvPr userDrawn="1"/>
        </p:nvSpPr>
        <p:spPr bwMode="auto">
          <a:xfrm>
            <a:off x="6096000" y="457200"/>
            <a:ext cx="3048000" cy="228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6" name="Rectangle 24"/>
          <p:cNvSpPr>
            <a:spLocks noChangeArrowheads="1"/>
          </p:cNvSpPr>
          <p:nvPr userDrawn="1"/>
        </p:nvSpPr>
        <p:spPr bwMode="auto">
          <a:xfrm>
            <a:off x="7239000" y="685800"/>
            <a:ext cx="1905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7" name="Rectangle 25"/>
          <p:cNvSpPr>
            <a:spLocks noChangeArrowheads="1"/>
          </p:cNvSpPr>
          <p:nvPr userDrawn="1"/>
        </p:nvSpPr>
        <p:spPr bwMode="auto">
          <a:xfrm>
            <a:off x="5715000" y="228600"/>
            <a:ext cx="3429000" cy="2286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99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39" name="Text Box 27"/>
          <p:cNvSpPr txBox="1">
            <a:spLocks noChangeArrowheads="1"/>
          </p:cNvSpPr>
          <p:nvPr userDrawn="1"/>
        </p:nvSpPr>
        <p:spPr bwMode="auto">
          <a:xfrm rot="41549">
            <a:off x="0" y="6583363"/>
            <a:ext cx="1066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kumimoji="0" lang="en-US" sz="1200">
                <a:solidFill>
                  <a:schemeClr val="tx2"/>
                </a:solidFill>
              </a:rPr>
              <a:t>Slide </a:t>
            </a:r>
            <a:fld id="{D06E1C8F-41FE-4D7C-A68E-48D7F01773FC}" type="slidenum">
              <a:rPr kumimoji="0" lang="en-US" sz="1200">
                <a:solidFill>
                  <a:schemeClr val="tx2"/>
                </a:solidFill>
              </a:rPr>
              <a:pPr algn="l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6451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ltGray">
          <a:xfrm>
            <a:off x="800100" y="1098550"/>
            <a:ext cx="72390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gray">
          <a:xfrm>
            <a:off x="4572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ltGray">
          <a:xfrm>
            <a:off x="228600" y="1905000"/>
            <a:ext cx="533400" cy="4572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gray">
          <a:xfrm flipH="1">
            <a:off x="685800" y="228600"/>
            <a:ext cx="26988" cy="60198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/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7048500" y="647072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30562-3A90-4B0B-A755-647561AAD6BD}" type="datetime8">
              <a:rPr lang="en-US" smtClean="0"/>
              <a:pPr/>
              <a:t>1/3/2016 8:48 PM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5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9900"/>
        </a:buClr>
        <a:buSzPct val="50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9900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>
            <a:lumMod val="50000"/>
          </a:schemeClr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Lecture Set 5</a:t>
            </a:r>
            <a:endParaRPr lang="en-US" dirty="0"/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886200"/>
            <a:ext cx="7620000" cy="1752600"/>
          </a:xfrm>
        </p:spPr>
        <p:txBody>
          <a:bodyPr/>
          <a:lstStyle/>
          <a:p>
            <a:r>
              <a:rPr lang="en-US" dirty="0" smtClean="0"/>
              <a:t>Control Structures </a:t>
            </a:r>
          </a:p>
          <a:p>
            <a:r>
              <a:rPr lang="en-US" smtClean="0"/>
              <a:t>Part B </a:t>
            </a:r>
            <a:r>
              <a:rPr lang="en-US" dirty="0" smtClean="0"/>
              <a:t>-</a:t>
            </a:r>
            <a:r>
              <a:rPr lang="en-US" dirty="0"/>
              <a:t> </a:t>
            </a:r>
            <a:r>
              <a:rPr lang="en-US" dirty="0" smtClean="0"/>
              <a:t>Message </a:t>
            </a:r>
            <a:r>
              <a:rPr lang="en-US" dirty="0"/>
              <a:t>and </a:t>
            </a:r>
            <a:r>
              <a:rPr lang="en-US" dirty="0" smtClean="0"/>
              <a:t>Input </a:t>
            </a:r>
            <a:r>
              <a:rPr lang="en-US" dirty="0"/>
              <a:t>Boxes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93037" cy="6858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</a:rPr>
              <a:t>InputBox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(VB Example - optional)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Display an input box and store the returned string in </a:t>
            </a:r>
            <a:r>
              <a:rPr lang="en-US" b="1">
                <a:latin typeface="Courier New" pitchFamily="49" charset="0"/>
              </a:rPr>
              <a:t>ResultString</a:t>
            </a:r>
          </a:p>
          <a:p>
            <a:r>
              <a:rPr lang="en-US"/>
              <a:t>Declares a string variable to store a string entered by the user and returned by the </a:t>
            </a:r>
            <a:r>
              <a:rPr lang="en-US" b="1">
                <a:latin typeface="Courier New" pitchFamily="49" charset="0"/>
              </a:rPr>
              <a:t>InputBox</a:t>
            </a:r>
            <a:r>
              <a:rPr lang="en-US"/>
              <a:t> method</a:t>
            </a:r>
          </a:p>
          <a:p>
            <a:pPr lvl="1">
              <a:buFont typeface="Wingdings" pitchFamily="2" charset="2"/>
              <a:buNone/>
            </a:pPr>
            <a:r>
              <a:rPr lang="en-US" sz="2100" b="1">
                <a:latin typeface="Courier New" pitchFamily="49" charset="0"/>
              </a:rPr>
              <a:t>Dim ResultString As String</a:t>
            </a:r>
          </a:p>
          <a:p>
            <a:pPr lvl="1">
              <a:buFont typeface="Wingdings" pitchFamily="2" charset="2"/>
              <a:buNone/>
            </a:pPr>
            <a:r>
              <a:rPr lang="en-US" sz="2100" b="1">
                <a:latin typeface="Courier New" pitchFamily="49" charset="0"/>
              </a:rPr>
              <a:t>ResultString = _</a:t>
            </a:r>
          </a:p>
          <a:p>
            <a:pPr lvl="1">
              <a:buFont typeface="Wingdings" pitchFamily="2" charset="2"/>
              <a:buNone/>
            </a:pPr>
            <a:r>
              <a:rPr lang="en-US" sz="2100" b="1">
                <a:latin typeface="Courier New" pitchFamily="49" charset="0"/>
              </a:rPr>
              <a:t>    Microsoft.VisualBasic.InputBox( _</a:t>
            </a:r>
          </a:p>
          <a:p>
            <a:pPr lvl="1">
              <a:buFont typeface="Wingdings" pitchFamily="2" charset="2"/>
              <a:buNone/>
            </a:pPr>
            <a:r>
              <a:rPr lang="en-US" sz="2100" b="1">
                <a:latin typeface="Courier New" pitchFamily="49" charset="0"/>
              </a:rPr>
              <a:t>    "Enter a value", "Title", _</a:t>
            </a:r>
          </a:p>
          <a:p>
            <a:pPr lvl="1">
              <a:buFont typeface="Wingdings" pitchFamily="2" charset="2"/>
              <a:buNone/>
            </a:pPr>
            <a:r>
              <a:rPr lang="en-US" sz="2100" b="1">
                <a:latin typeface="Courier New" pitchFamily="49" charset="0"/>
              </a:rPr>
              <a:t>    "Default Value", 0, 0)</a:t>
            </a:r>
          </a:p>
        </p:txBody>
      </p:sp>
      <p:sp>
        <p:nvSpPr>
          <p:cNvPr id="4" name="Date Placeholder 5"/>
          <p:cNvSpPr txBox="1">
            <a:spLocks/>
          </p:cNvSpPr>
          <p:nvPr/>
        </p:nvSpPr>
        <p:spPr>
          <a:xfrm>
            <a:off x="7048500" y="647072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3B930562-3A90-4B0B-A755-647561AAD6BD}" type="datetime8">
              <a:rPr lang="en-US" smtClean="0"/>
              <a:pPr/>
              <a:t>1/3/2016 8:48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Input Box  </a:t>
            </a:r>
            <a:r>
              <a:rPr lang="en-US" sz="1400" dirty="0" smtClean="0">
                <a:solidFill>
                  <a:srgbClr val="FF0000"/>
                </a:solidFill>
              </a:rPr>
              <a:t>(optional)</a:t>
            </a:r>
            <a:endParaRPr lang="en-US" sz="1400" dirty="0">
              <a:solidFill>
                <a:srgbClr val="FF0000"/>
              </a:solidFill>
            </a:endParaRPr>
          </a:p>
        </p:txBody>
      </p:sp>
      <p:pic>
        <p:nvPicPr>
          <p:cNvPr id="598019" name="Picture 3" descr="C07F0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905000"/>
            <a:ext cx="7620000" cy="2719388"/>
          </a:xfrm>
          <a:prstGeom prst="rect">
            <a:avLst/>
          </a:prstGeom>
          <a:noFill/>
        </p:spPr>
      </p:pic>
      <p:sp>
        <p:nvSpPr>
          <p:cNvPr id="4" name="Date Placeholder 5"/>
          <p:cNvSpPr txBox="1">
            <a:spLocks/>
          </p:cNvSpPr>
          <p:nvPr/>
        </p:nvSpPr>
        <p:spPr>
          <a:xfrm>
            <a:off x="7048500" y="647072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3B930562-3A90-4B0B-A755-647561AAD6BD}" type="datetime8">
              <a:rPr lang="en-US" smtClean="0"/>
              <a:pPr/>
              <a:t>1/3/2016 8:48 PM</a:t>
            </a:fld>
            <a:endParaRPr lang="en-US" dirty="0"/>
          </a:p>
        </p:txBody>
      </p:sp>
      <p:sp>
        <p:nvSpPr>
          <p:cNvPr id="5" name="Date Placeholder 5"/>
          <p:cNvSpPr txBox="1">
            <a:spLocks/>
          </p:cNvSpPr>
          <p:nvPr/>
        </p:nvSpPr>
        <p:spPr>
          <a:xfrm>
            <a:off x="7200900" y="662312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" name="Date Placeholder 5"/>
          <p:cNvSpPr txBox="1">
            <a:spLocks/>
          </p:cNvSpPr>
          <p:nvPr/>
        </p:nvSpPr>
        <p:spPr>
          <a:xfrm>
            <a:off x="7353300" y="677552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295400"/>
            <a:ext cx="7772400" cy="5181600"/>
          </a:xfrm>
        </p:spPr>
        <p:txBody>
          <a:bodyPr/>
          <a:lstStyle/>
          <a:p>
            <a:r>
              <a:rPr lang="en-US" dirty="0" smtClean="0"/>
              <a:t>Learn how to create and use to your advantage message </a:t>
            </a:r>
            <a:r>
              <a:rPr lang="en-US" dirty="0"/>
              <a:t>boxes and input boxes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5"/>
          <p:cNvSpPr txBox="1">
            <a:spLocks/>
          </p:cNvSpPr>
          <p:nvPr/>
        </p:nvSpPr>
        <p:spPr>
          <a:xfrm>
            <a:off x="7048500" y="647072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3B930562-3A90-4B0B-A755-647561AAD6BD}" type="datetime8">
              <a:rPr lang="en-US" smtClean="0"/>
              <a:pPr/>
              <a:t>1/3/2016 8:48 PM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</a:rPr>
              <a:t>MessageBox</a:t>
            </a:r>
            <a:r>
              <a:rPr lang="en-US" dirty="0"/>
              <a:t> Class</a:t>
            </a:r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latin typeface="Courier New" pitchFamily="49" charset="0"/>
              </a:rPr>
              <a:t>MessageBox</a:t>
            </a:r>
            <a:r>
              <a:rPr lang="en-US"/>
              <a:t> is a standard dialog box that displays</a:t>
            </a:r>
          </a:p>
          <a:p>
            <a:pPr lvl="1"/>
            <a:r>
              <a:rPr lang="en-US"/>
              <a:t>A message</a:t>
            </a:r>
          </a:p>
          <a:p>
            <a:pPr lvl="1"/>
            <a:r>
              <a:rPr lang="en-US"/>
              <a:t>A caption</a:t>
            </a:r>
          </a:p>
          <a:p>
            <a:pPr lvl="1"/>
            <a:r>
              <a:rPr lang="en-US"/>
              <a:t>An icon</a:t>
            </a:r>
          </a:p>
          <a:p>
            <a:pPr lvl="1"/>
            <a:r>
              <a:rPr lang="en-US"/>
              <a:t>One or more standard button groups</a:t>
            </a:r>
          </a:p>
          <a:p>
            <a:r>
              <a:rPr lang="en-US">
                <a:solidFill>
                  <a:schemeClr val="hlink"/>
                </a:solidFill>
              </a:rPr>
              <a:t>This is extremely handy for software-user communication and for debugging purposes</a:t>
            </a:r>
          </a:p>
        </p:txBody>
      </p:sp>
      <p:sp>
        <p:nvSpPr>
          <p:cNvPr id="4" name="Date Placeholder 5"/>
          <p:cNvSpPr txBox="1">
            <a:spLocks/>
          </p:cNvSpPr>
          <p:nvPr/>
        </p:nvSpPr>
        <p:spPr>
          <a:xfrm>
            <a:off x="7048500" y="647072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3B930562-3A90-4B0B-A755-647561AAD6BD}" type="datetime8">
              <a:rPr lang="en-US" smtClean="0"/>
              <a:pPr/>
              <a:t>1/3/2016 8:48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</a:rPr>
              <a:t>MessageBox</a:t>
            </a:r>
            <a:r>
              <a:rPr lang="en-US" b="1" dirty="0">
                <a:latin typeface="Courier New" pitchFamily="49" charset="0"/>
              </a:rPr>
              <a:t> Show</a:t>
            </a:r>
            <a:r>
              <a:rPr lang="en-US" dirty="0"/>
              <a:t> Method </a:t>
            </a:r>
            <a:r>
              <a:rPr lang="en-US" sz="1600" dirty="0">
                <a:solidFill>
                  <a:srgbClr val="00B050"/>
                </a:solidFill>
              </a:rPr>
              <a:t>(Syntax)</a:t>
            </a:r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888288" cy="4684713"/>
          </a:xfrm>
        </p:spPr>
        <p:txBody>
          <a:bodyPr>
            <a:normAutofit lnSpcReduction="10000"/>
          </a:bodyPr>
          <a:lstStyle/>
          <a:p>
            <a:r>
              <a:rPr lang="en-US" sz="2400" b="1" dirty="0">
                <a:latin typeface="Courier New" pitchFamily="49" charset="0"/>
              </a:rPr>
              <a:t>p</a:t>
            </a:r>
            <a:r>
              <a:rPr lang="en-US" sz="2400" b="1" dirty="0" smtClean="0">
                <a:latin typeface="Courier New" pitchFamily="49" charset="0"/>
              </a:rPr>
              <a:t>ublic </a:t>
            </a:r>
            <a:r>
              <a:rPr lang="en-US" sz="2400" b="1" dirty="0">
                <a:latin typeface="Courier New" pitchFamily="49" charset="0"/>
              </a:rPr>
              <a:t>s</a:t>
            </a:r>
            <a:r>
              <a:rPr lang="en-US" sz="2400" b="1" dirty="0" smtClean="0">
                <a:latin typeface="Courier New" pitchFamily="49" charset="0"/>
              </a:rPr>
              <a:t>hared </a:t>
            </a:r>
            <a:r>
              <a:rPr lang="en-US" sz="2400" b="1" dirty="0" err="1" smtClean="0">
                <a:latin typeface="Courier New" pitchFamily="49" charset="0"/>
              </a:rPr>
              <a:t>DialogResult</a:t>
            </a:r>
            <a:r>
              <a:rPr lang="en-US" sz="2400" b="1" dirty="0" smtClean="0">
                <a:latin typeface="Courier New" pitchFamily="49" charset="0"/>
              </a:rPr>
              <a:t> show</a:t>
            </a:r>
            <a:endParaRPr lang="en-US" sz="24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</a:rPr>
              <a:t>(string </a:t>
            </a:r>
            <a:r>
              <a:rPr lang="en-US" sz="2400" b="1" i="1" dirty="0" smtClean="0">
                <a:latin typeface="Courier New" pitchFamily="49" charset="0"/>
              </a:rPr>
              <a:t>text</a:t>
            </a:r>
            <a:r>
              <a:rPr lang="en-US" sz="2400" b="1" dirty="0" smtClean="0">
                <a:latin typeface="Courier New" pitchFamily="49" charset="0"/>
              </a:rPr>
              <a:t>, </a:t>
            </a:r>
            <a:endParaRPr lang="en-US" sz="24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   </a:t>
            </a:r>
            <a:r>
              <a:rPr lang="en-US" sz="2400" b="1" dirty="0" smtClean="0">
                <a:latin typeface="Courier New" pitchFamily="49" charset="0"/>
              </a:rPr>
              <a:t>string </a:t>
            </a:r>
            <a:r>
              <a:rPr lang="en-US" sz="2400" b="1" i="1" dirty="0" smtClean="0">
                <a:latin typeface="Courier New" pitchFamily="49" charset="0"/>
              </a:rPr>
              <a:t>caption</a:t>
            </a:r>
            <a:r>
              <a:rPr lang="en-US" sz="2400" b="1" dirty="0" smtClean="0">
                <a:latin typeface="Courier New" pitchFamily="49" charset="0"/>
              </a:rPr>
              <a:t>, </a:t>
            </a:r>
            <a:endParaRPr lang="en-US" sz="24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   </a:t>
            </a:r>
            <a:r>
              <a:rPr lang="en-US" sz="2400" b="1" dirty="0" err="1" smtClean="0">
                <a:latin typeface="Courier New" pitchFamily="49" charset="0"/>
              </a:rPr>
              <a:t>messageBoxButtons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i="1" dirty="0" smtClean="0">
                <a:latin typeface="Courier New" pitchFamily="49" charset="0"/>
              </a:rPr>
              <a:t>buttons,</a:t>
            </a:r>
            <a:endParaRPr lang="en-US" sz="2400" b="1" dirty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</a:rPr>
              <a:t>     </a:t>
            </a:r>
            <a:r>
              <a:rPr lang="en-US" sz="2400" b="1" dirty="0" err="1" smtClean="0">
                <a:latin typeface="Courier New" pitchFamily="49" charset="0"/>
              </a:rPr>
              <a:t>messageBoxIcon</a:t>
            </a:r>
            <a:r>
              <a:rPr lang="en-US" sz="2400" b="1" i="1" dirty="0" smtClean="0">
                <a:latin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</a:rPr>
              <a:t>icon</a:t>
            </a:r>
            <a:r>
              <a:rPr lang="en-US" sz="2400" b="1" dirty="0" smtClean="0">
                <a:latin typeface="Courier New" pitchFamily="49" charset="0"/>
              </a:rPr>
              <a:t>); </a:t>
            </a:r>
            <a:endParaRPr lang="en-US" sz="2400" b="1" dirty="0" smtClean="0"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n-US" sz="2400" b="1" dirty="0">
              <a:latin typeface="Courier New" pitchFamily="49" charset="0"/>
            </a:endParaRPr>
          </a:p>
          <a:p>
            <a:pPr lvl="1"/>
            <a:r>
              <a:rPr lang="en-US" sz="2400" i="1" dirty="0" smtClean="0"/>
              <a:t>text</a:t>
            </a:r>
            <a:r>
              <a:rPr lang="en-US" sz="2400" dirty="0" smtClean="0"/>
              <a:t> </a:t>
            </a:r>
            <a:r>
              <a:rPr lang="en-US" sz="2400" dirty="0"/>
              <a:t>appears in the title </a:t>
            </a:r>
            <a:r>
              <a:rPr lang="en-US" sz="2400" dirty="0" smtClean="0"/>
              <a:t>bar of the </a:t>
            </a:r>
            <a:r>
              <a:rPr lang="en-US" sz="2400" dirty="0" err="1" smtClean="0"/>
              <a:t>MessageBox</a:t>
            </a:r>
            <a:endParaRPr lang="en-US" sz="2400" dirty="0"/>
          </a:p>
          <a:p>
            <a:pPr lvl="1"/>
            <a:r>
              <a:rPr lang="en-US" sz="2400" i="1" dirty="0"/>
              <a:t>caption</a:t>
            </a:r>
            <a:r>
              <a:rPr lang="en-US" sz="2400" dirty="0"/>
              <a:t> contains the message</a:t>
            </a:r>
          </a:p>
          <a:p>
            <a:pPr lvl="1"/>
            <a:r>
              <a:rPr lang="en-US" sz="2400" i="1" dirty="0"/>
              <a:t>buttons</a:t>
            </a:r>
            <a:r>
              <a:rPr lang="en-US" sz="2400" dirty="0"/>
              <a:t> defines the button(s</a:t>
            </a:r>
            <a:r>
              <a:rPr lang="en-US" sz="2400" dirty="0" smtClean="0"/>
              <a:t>) to go in the box</a:t>
            </a:r>
            <a:endParaRPr lang="en-US" sz="2400" dirty="0"/>
          </a:p>
          <a:p>
            <a:pPr lvl="1"/>
            <a:r>
              <a:rPr lang="en-US" sz="2400" i="1" dirty="0"/>
              <a:t>icon</a:t>
            </a:r>
            <a:r>
              <a:rPr lang="en-US" sz="2400" dirty="0"/>
              <a:t> defines the </a:t>
            </a:r>
            <a:r>
              <a:rPr lang="en-US" sz="2400" dirty="0" smtClean="0"/>
              <a:t>icon to go in the box</a:t>
            </a:r>
          </a:p>
          <a:p>
            <a:pPr marL="457200" lvl="1" indent="0">
              <a:buNone/>
            </a:pPr>
            <a:r>
              <a:rPr lang="en-US" sz="2400" dirty="0" smtClean="0"/>
              <a:t>(See next few slides for more details)</a:t>
            </a:r>
            <a:endParaRPr lang="en-US" dirty="0"/>
          </a:p>
        </p:txBody>
      </p:sp>
      <p:sp>
        <p:nvSpPr>
          <p:cNvPr id="4" name="Date Placeholder 5"/>
          <p:cNvSpPr txBox="1">
            <a:spLocks/>
          </p:cNvSpPr>
          <p:nvPr/>
        </p:nvSpPr>
        <p:spPr>
          <a:xfrm>
            <a:off x="7048500" y="647072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3B930562-3A90-4B0B-A755-647561AAD6BD}" type="datetime8">
              <a:rPr lang="en-US" smtClean="0"/>
              <a:pPr/>
              <a:t>1/3/2016 8:48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The </a:t>
            </a:r>
            <a:r>
              <a:rPr lang="en-US" sz="3200" b="1" dirty="0" err="1">
                <a:latin typeface="Courier New" pitchFamily="49" charset="0"/>
              </a:rPr>
              <a:t>MessageBox.Show</a:t>
            </a:r>
            <a:r>
              <a:rPr lang="en-US" sz="3200" dirty="0"/>
              <a:t> Method </a:t>
            </a:r>
            <a:r>
              <a:rPr lang="en-US" sz="2400" dirty="0"/>
              <a:t>(Example)</a:t>
            </a:r>
          </a:p>
        </p:txBody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Display a message box with Yes and No buttons</a:t>
            </a:r>
            <a:endParaRPr lang="en-US" sz="2400" dirty="0"/>
          </a:p>
          <a:p>
            <a:pPr lvl="1">
              <a:buFont typeface="Wingdings" pitchFamily="2" charset="2"/>
              <a:buNone/>
            </a:pPr>
            <a:endParaRPr lang="en-US" sz="21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100" b="1" dirty="0" err="1" smtClean="0">
                <a:solidFill>
                  <a:srgbClr val="0070C0"/>
                </a:solidFill>
                <a:latin typeface="Courier New" pitchFamily="49" charset="0"/>
              </a:rPr>
              <a:t>DialogResult</a:t>
            </a:r>
            <a:r>
              <a:rPr lang="en-US" sz="2100" b="1" dirty="0" smtClean="0">
                <a:latin typeface="Courier New" pitchFamily="49" charset="0"/>
              </a:rPr>
              <a:t> </a:t>
            </a:r>
            <a:r>
              <a:rPr lang="en-US" sz="2100" b="1" dirty="0">
                <a:latin typeface="Courier New" pitchFamily="49" charset="0"/>
              </a:rPr>
              <a:t>r</a:t>
            </a:r>
            <a:r>
              <a:rPr lang="en-US" sz="2100" b="1" dirty="0" smtClean="0">
                <a:latin typeface="Courier New" pitchFamily="49" charset="0"/>
              </a:rPr>
              <a:t>esult;</a:t>
            </a:r>
          </a:p>
          <a:p>
            <a:pPr lvl="1">
              <a:buFont typeface="Wingdings" pitchFamily="2" charset="2"/>
              <a:buNone/>
            </a:pPr>
            <a:r>
              <a:rPr lang="en-US" sz="2100" b="1" dirty="0">
                <a:latin typeface="Courier New" pitchFamily="49" charset="0"/>
              </a:rPr>
              <a:t>r</a:t>
            </a:r>
            <a:r>
              <a:rPr lang="en-US" sz="2100" b="1" dirty="0" smtClean="0">
                <a:latin typeface="Courier New" pitchFamily="49" charset="0"/>
              </a:rPr>
              <a:t>esult </a:t>
            </a:r>
            <a:r>
              <a:rPr lang="en-US" sz="2100" b="1" dirty="0">
                <a:latin typeface="Courier New" pitchFamily="49" charset="0"/>
              </a:rPr>
              <a:t>= </a:t>
            </a:r>
            <a:r>
              <a:rPr lang="en-US" sz="2100" b="1" dirty="0" err="1">
                <a:solidFill>
                  <a:srgbClr val="0070C0"/>
                </a:solidFill>
                <a:latin typeface="Courier New" pitchFamily="49" charset="0"/>
              </a:rPr>
              <a:t>MessageBox.Show</a:t>
            </a:r>
            <a:r>
              <a:rPr lang="en-US" sz="2100" b="1" dirty="0" smtClean="0">
                <a:latin typeface="Courier New" pitchFamily="49" charset="0"/>
              </a:rPr>
              <a:t>(</a:t>
            </a:r>
          </a:p>
          <a:p>
            <a:pPr lvl="1">
              <a:buFont typeface="Wingdings" pitchFamily="2" charset="2"/>
              <a:buNone/>
            </a:pPr>
            <a:r>
              <a:rPr lang="en-US" sz="2100" b="1" dirty="0">
                <a:latin typeface="Courier New" pitchFamily="49" charset="0"/>
              </a:rPr>
              <a:t> </a:t>
            </a:r>
            <a:r>
              <a:rPr lang="en-US" sz="2100" b="1" dirty="0" smtClean="0">
                <a:latin typeface="Courier New" pitchFamily="49" charset="0"/>
              </a:rPr>
              <a:t>   "</a:t>
            </a:r>
            <a:r>
              <a:rPr lang="en-US" sz="2100" b="1" dirty="0">
                <a:latin typeface="Courier New" pitchFamily="49" charset="0"/>
              </a:rPr>
              <a:t>Do you want to quit?", "Exit", _</a:t>
            </a:r>
          </a:p>
          <a:p>
            <a:pPr lvl="1">
              <a:buFont typeface="Wingdings" pitchFamily="2" charset="2"/>
              <a:buNone/>
            </a:pPr>
            <a:r>
              <a:rPr lang="en-US" sz="2100" b="1" dirty="0">
                <a:latin typeface="Courier New" pitchFamily="49" charset="0"/>
              </a:rPr>
              <a:t>    </a:t>
            </a:r>
            <a:r>
              <a:rPr lang="en-US" sz="2100" b="1" dirty="0" err="1">
                <a:latin typeface="Courier New" pitchFamily="49" charset="0"/>
              </a:rPr>
              <a:t>MessageBoxButtons.YesNo</a:t>
            </a:r>
            <a:r>
              <a:rPr lang="en-US" sz="2100" b="1" dirty="0">
                <a:latin typeface="Courier New" pitchFamily="49" charset="0"/>
              </a:rPr>
              <a:t>, _</a:t>
            </a:r>
          </a:p>
          <a:p>
            <a:pPr lvl="1">
              <a:buFont typeface="Wingdings" pitchFamily="2" charset="2"/>
              <a:buNone/>
            </a:pPr>
            <a:r>
              <a:rPr lang="en-US" sz="2100" b="1" dirty="0">
                <a:latin typeface="Courier New" pitchFamily="49" charset="0"/>
              </a:rPr>
              <a:t>    </a:t>
            </a:r>
            <a:r>
              <a:rPr lang="en-US" sz="2100" b="1" dirty="0" err="1">
                <a:latin typeface="Courier New" pitchFamily="49" charset="0"/>
              </a:rPr>
              <a:t>MessageBoxIcon.Question</a:t>
            </a:r>
            <a:r>
              <a:rPr lang="en-US" sz="2100" b="1" dirty="0">
                <a:latin typeface="Courier New" pitchFamily="49" charset="0"/>
              </a:rPr>
              <a:t>)</a:t>
            </a:r>
          </a:p>
          <a:p>
            <a:pPr lvl="1">
              <a:buFont typeface="Wingdings" pitchFamily="2" charset="2"/>
              <a:buNone/>
            </a:pPr>
            <a:r>
              <a:rPr lang="en-US" sz="2100" b="1" dirty="0" smtClean="0">
                <a:solidFill>
                  <a:srgbClr val="0070C0"/>
                </a:solidFill>
                <a:latin typeface="Courier New" pitchFamily="49" charset="0"/>
              </a:rPr>
              <a:t>if</a:t>
            </a:r>
            <a:r>
              <a:rPr lang="en-US" sz="2100" b="1" dirty="0" smtClean="0">
                <a:solidFill>
                  <a:srgbClr val="002060"/>
                </a:solidFill>
                <a:latin typeface="Courier New" pitchFamily="49" charset="0"/>
              </a:rPr>
              <a:t> (</a:t>
            </a:r>
            <a:r>
              <a:rPr lang="en-US" sz="2100" b="1" dirty="0" smtClean="0">
                <a:latin typeface="Courier New" pitchFamily="49" charset="0"/>
              </a:rPr>
              <a:t>result </a:t>
            </a:r>
            <a:r>
              <a:rPr lang="en-US" sz="2100" b="1" dirty="0">
                <a:latin typeface="Courier New" pitchFamily="49" charset="0"/>
              </a:rPr>
              <a:t>= </a:t>
            </a:r>
            <a:r>
              <a:rPr lang="en-US" sz="2100" b="1" dirty="0" err="1" smtClean="0">
                <a:solidFill>
                  <a:srgbClr val="0070C0"/>
                </a:solidFill>
                <a:latin typeface="Courier New" pitchFamily="49" charset="0"/>
              </a:rPr>
              <a:t>DialogResult.Yes</a:t>
            </a:r>
            <a:r>
              <a:rPr lang="en-US" sz="2100" b="1" dirty="0" smtClean="0">
                <a:latin typeface="Courier New" pitchFamily="49" charset="0"/>
              </a:rPr>
              <a:t>)</a:t>
            </a:r>
          </a:p>
          <a:p>
            <a:pPr lvl="1">
              <a:buFont typeface="Wingdings" pitchFamily="2" charset="2"/>
              <a:buNone/>
            </a:pPr>
            <a:r>
              <a:rPr lang="en-US" sz="2100" b="1" dirty="0">
                <a:latin typeface="Courier New" pitchFamily="49" charset="0"/>
              </a:rPr>
              <a:t>{</a:t>
            </a:r>
          </a:p>
          <a:p>
            <a:pPr lvl="1">
              <a:buFont typeface="Wingdings" pitchFamily="2" charset="2"/>
              <a:buNone/>
            </a:pPr>
            <a:r>
              <a:rPr lang="en-US" sz="2100" b="1" dirty="0">
                <a:latin typeface="Courier New" pitchFamily="49" charset="0"/>
              </a:rPr>
              <a:t>    </a:t>
            </a:r>
            <a:r>
              <a:rPr lang="en-US" sz="2100" b="1" dirty="0" err="1" smtClean="0">
                <a:solidFill>
                  <a:srgbClr val="0070C0"/>
                </a:solidFill>
                <a:latin typeface="Courier New" pitchFamily="49" charset="0"/>
              </a:rPr>
              <a:t>this.Close</a:t>
            </a:r>
            <a:r>
              <a:rPr lang="en-US" sz="2100" b="1" dirty="0">
                <a:latin typeface="Courier New" pitchFamily="49" charset="0"/>
              </a:rPr>
              <a:t>()</a:t>
            </a:r>
          </a:p>
          <a:p>
            <a:pPr lvl="1">
              <a:buFont typeface="Wingdings" pitchFamily="2" charset="2"/>
              <a:buNone/>
            </a:pPr>
            <a:r>
              <a:rPr lang="en-US" sz="2100" b="1" dirty="0" smtClean="0">
                <a:latin typeface="Courier New" pitchFamily="49" charset="0"/>
              </a:rPr>
              <a:t>} </a:t>
            </a:r>
            <a:r>
              <a:rPr lang="en-US" sz="2100" b="1" dirty="0" smtClean="0">
                <a:solidFill>
                  <a:srgbClr val="00B050"/>
                </a:solidFill>
                <a:latin typeface="Courier New" pitchFamily="49" charset="0"/>
              </a:rPr>
              <a:t>// end </a:t>
            </a:r>
            <a:r>
              <a:rPr lang="en-US" sz="2100" b="1" dirty="0">
                <a:solidFill>
                  <a:srgbClr val="00B050"/>
                </a:solidFill>
                <a:latin typeface="Courier New" pitchFamily="49" charset="0"/>
              </a:rPr>
              <a:t>i</a:t>
            </a:r>
            <a:r>
              <a:rPr lang="en-US" sz="2100" b="1" dirty="0" smtClean="0">
                <a:solidFill>
                  <a:srgbClr val="00B050"/>
                </a:solidFill>
                <a:latin typeface="Courier New" pitchFamily="49" charset="0"/>
              </a:rPr>
              <a:t>f</a:t>
            </a:r>
            <a:endParaRPr lang="en-US" sz="2100" dirty="0">
              <a:solidFill>
                <a:srgbClr val="00B050"/>
              </a:solidFill>
            </a:endParaRPr>
          </a:p>
        </p:txBody>
      </p:sp>
      <p:sp>
        <p:nvSpPr>
          <p:cNvPr id="4" name="Date Placeholder 5"/>
          <p:cNvSpPr txBox="1">
            <a:spLocks/>
          </p:cNvSpPr>
          <p:nvPr/>
        </p:nvSpPr>
        <p:spPr>
          <a:xfrm>
            <a:off x="7048500" y="647072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3B930562-3A90-4B0B-A755-647561AAD6BD}" type="datetime8">
              <a:rPr lang="en-US" smtClean="0"/>
              <a:pPr/>
              <a:t>1/3/2016 8:48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</a:t>
            </a:r>
            <a:r>
              <a:rPr lang="en-US" dirty="0"/>
              <a:t>Box</a:t>
            </a:r>
          </a:p>
        </p:txBody>
      </p:sp>
      <p:pic>
        <p:nvPicPr>
          <p:cNvPr id="516101" name="Picture 5" descr="C07F00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2667000"/>
            <a:ext cx="4114800" cy="2798763"/>
          </a:xfrm>
          <a:prstGeom prst="rect">
            <a:avLst/>
          </a:prstGeom>
          <a:noFill/>
        </p:spPr>
      </p:pic>
      <p:sp>
        <p:nvSpPr>
          <p:cNvPr id="4" name="Date Placeholder 5"/>
          <p:cNvSpPr txBox="1">
            <a:spLocks/>
          </p:cNvSpPr>
          <p:nvPr/>
        </p:nvSpPr>
        <p:spPr>
          <a:xfrm>
            <a:off x="7048500" y="647072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3B930562-3A90-4B0B-A755-647561AAD6BD}" type="datetime8">
              <a:rPr lang="en-US" smtClean="0"/>
              <a:pPr/>
              <a:t>1/3/2016 8:48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Message </a:t>
            </a:r>
            <a:r>
              <a:rPr lang="en-US" sz="3200" dirty="0"/>
              <a:t>Box Enumerations</a:t>
            </a:r>
          </a:p>
        </p:txBody>
      </p:sp>
      <p:pic>
        <p:nvPicPr>
          <p:cNvPr id="517125" name="Picture 5" descr="Table7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447800"/>
            <a:ext cx="4953000" cy="4724400"/>
          </a:xfrm>
          <a:prstGeom prst="rect">
            <a:avLst/>
          </a:prstGeom>
          <a:noFill/>
        </p:spPr>
      </p:pic>
      <p:sp>
        <p:nvSpPr>
          <p:cNvPr id="4" name="Date Placeholder 5"/>
          <p:cNvSpPr txBox="1">
            <a:spLocks/>
          </p:cNvSpPr>
          <p:nvPr/>
        </p:nvSpPr>
        <p:spPr>
          <a:xfrm>
            <a:off x="7048500" y="647072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3B930562-3A90-4B0B-A755-647561AAD6BD}" type="datetime8">
              <a:rPr lang="en-US" smtClean="0"/>
              <a:pPr/>
              <a:t>1/3/2016 8:48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</a:rPr>
              <a:t>InputBox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rgbClr val="FF0000"/>
                </a:solidFill>
              </a:rPr>
              <a:t>(</a:t>
            </a:r>
            <a:r>
              <a:rPr lang="en-US" sz="1800" dirty="0" smtClean="0">
                <a:solidFill>
                  <a:srgbClr val="FF0000"/>
                </a:solidFill>
              </a:rPr>
              <a:t>Introduction -Optional)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</a:rPr>
              <a:t>InputBox</a:t>
            </a:r>
            <a:r>
              <a:rPr lang="en-US" dirty="0"/>
              <a:t> gets a text string from the end user</a:t>
            </a:r>
          </a:p>
          <a:p>
            <a:r>
              <a:rPr lang="en-US" dirty="0"/>
              <a:t>It's a standard dialog box</a:t>
            </a:r>
          </a:p>
          <a:p>
            <a:r>
              <a:rPr lang="en-US" dirty="0"/>
              <a:t>It is possible to supply a default textual value</a:t>
            </a:r>
          </a:p>
          <a:p>
            <a:endParaRPr lang="en-US" dirty="0"/>
          </a:p>
        </p:txBody>
      </p:sp>
      <p:sp>
        <p:nvSpPr>
          <p:cNvPr id="4" name="Date Placeholder 5"/>
          <p:cNvSpPr txBox="1">
            <a:spLocks/>
          </p:cNvSpPr>
          <p:nvPr/>
        </p:nvSpPr>
        <p:spPr>
          <a:xfrm>
            <a:off x="7048500" y="647072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3B930562-3A90-4B0B-A755-647561AAD6BD}" type="datetime8">
              <a:rPr lang="en-US" smtClean="0"/>
              <a:pPr/>
              <a:t>1/3/2016 8:48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</a:rPr>
              <a:t>InputBox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(VB Syntax - optional)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>
                <a:latin typeface="Courier New" pitchFamily="49" charset="0"/>
              </a:rPr>
              <a:t>Shared Function InputBox _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  (ByVal </a:t>
            </a:r>
            <a:r>
              <a:rPr lang="en-US" sz="2000" b="1" i="1">
                <a:latin typeface="Courier New" pitchFamily="49" charset="0"/>
              </a:rPr>
              <a:t>prompt </a:t>
            </a:r>
            <a:r>
              <a:rPr lang="en-US" sz="2000" b="1">
                <a:latin typeface="Courier New" pitchFamily="49" charset="0"/>
              </a:rPr>
              <a:t>As String, _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   Optional ByVal </a:t>
            </a:r>
            <a:r>
              <a:rPr lang="en-US" sz="2000" b="1" i="1">
                <a:latin typeface="Courier New" pitchFamily="49" charset="0"/>
              </a:rPr>
              <a:t>title </a:t>
            </a:r>
            <a:r>
              <a:rPr lang="en-US" sz="2000" b="1">
                <a:latin typeface="Courier New" pitchFamily="49" charset="0"/>
              </a:rPr>
              <a:t>As String, _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   Optional ByVal </a:t>
            </a:r>
            <a:r>
              <a:rPr lang="en-US" sz="2000" b="1" i="1">
                <a:latin typeface="Courier New" pitchFamily="49" charset="0"/>
              </a:rPr>
              <a:t>defaultResponse </a:t>
            </a:r>
            <a:r>
              <a:rPr lang="en-US" sz="2000" b="1">
                <a:latin typeface="Courier New" pitchFamily="49" charset="0"/>
              </a:rPr>
              <a:t>As String, _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   Optional ByVal </a:t>
            </a:r>
            <a:r>
              <a:rPr lang="en-US" sz="2000" b="1" i="1">
                <a:latin typeface="Courier New" pitchFamily="49" charset="0"/>
              </a:rPr>
              <a:t>xPos </a:t>
            </a:r>
            <a:r>
              <a:rPr lang="en-US" sz="2000" b="1">
                <a:latin typeface="Courier New" pitchFamily="49" charset="0"/>
              </a:rPr>
              <a:t>As Integer, _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   Optional ByVal </a:t>
            </a:r>
            <a:r>
              <a:rPr lang="en-US" sz="2000" b="1" i="1">
                <a:latin typeface="Courier New" pitchFamily="49" charset="0"/>
              </a:rPr>
              <a:t>yPos</a:t>
            </a:r>
            <a:r>
              <a:rPr lang="en-US" sz="2000" b="1">
                <a:latin typeface="Courier New" pitchFamily="49" charset="0"/>
              </a:rPr>
              <a:t> As Integer) _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Courier New" pitchFamily="49" charset="0"/>
              </a:rPr>
              <a:t>  As String</a:t>
            </a:r>
          </a:p>
          <a:p>
            <a:pPr lvl="1">
              <a:lnSpc>
                <a:spcPct val="90000"/>
              </a:lnSpc>
            </a:pPr>
            <a:r>
              <a:rPr lang="en-US" i="1"/>
              <a:t>prompt</a:t>
            </a:r>
            <a:r>
              <a:rPr lang="en-US"/>
              <a:t> contains a descriptive prompt</a:t>
            </a:r>
          </a:p>
          <a:p>
            <a:pPr lvl="1">
              <a:lnSpc>
                <a:spcPct val="90000"/>
              </a:lnSpc>
            </a:pPr>
            <a:r>
              <a:rPr lang="en-US" i="1"/>
              <a:t>title</a:t>
            </a:r>
            <a:r>
              <a:rPr lang="en-US"/>
              <a:t> appears on the title bar</a:t>
            </a:r>
          </a:p>
          <a:p>
            <a:pPr lvl="1">
              <a:lnSpc>
                <a:spcPct val="90000"/>
              </a:lnSpc>
            </a:pPr>
            <a:r>
              <a:rPr lang="en-US" i="1"/>
              <a:t>defaultResponse</a:t>
            </a:r>
            <a:r>
              <a:rPr lang="en-US"/>
              <a:t> contains the default value</a:t>
            </a:r>
          </a:p>
          <a:p>
            <a:pPr lvl="1">
              <a:lnSpc>
                <a:spcPct val="90000"/>
              </a:lnSpc>
            </a:pPr>
            <a:r>
              <a:rPr lang="en-US" i="1"/>
              <a:t>xPos</a:t>
            </a:r>
            <a:r>
              <a:rPr lang="en-US"/>
              <a:t> and </a:t>
            </a:r>
            <a:r>
              <a:rPr lang="en-US" i="1"/>
              <a:t>YPos</a:t>
            </a:r>
            <a:r>
              <a:rPr lang="en-US"/>
              <a:t> contain the coordinate values where the input box will appear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  <p:sp>
        <p:nvSpPr>
          <p:cNvPr id="4" name="Date Placeholder 5"/>
          <p:cNvSpPr txBox="1">
            <a:spLocks/>
          </p:cNvSpPr>
          <p:nvPr/>
        </p:nvSpPr>
        <p:spPr>
          <a:xfrm>
            <a:off x="7048500" y="647072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3B930562-3A90-4B0B-A755-647561AAD6BD}" type="datetime8">
              <a:rPr lang="en-US" smtClean="0"/>
              <a:pPr/>
              <a:t>1/3/2016 8:48 PM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603AB"/>
            </a:gs>
            <a:gs pos="12000">
              <a:srgbClr val="E81766"/>
            </a:gs>
            <a:gs pos="27000">
              <a:srgbClr val="EE3F17"/>
            </a:gs>
            <a:gs pos="48000">
              <a:srgbClr val="FFFF00"/>
            </a:gs>
            <a:gs pos="64999">
              <a:srgbClr val="1A8D48"/>
            </a:gs>
            <a:gs pos="78999">
              <a:srgbClr val="0819FB"/>
            </a:gs>
            <a:gs pos="100000">
              <a:srgbClr val="A603AB"/>
            </a:gs>
          </a:gsLst>
          <a:lin ang="0" scaled="1"/>
        </a:gradFill>
        <a:ln w="12700" cap="flat" cmpd="sng" algn="ctr">
          <a:solidFill>
            <a:srgbClr val="EAEAEA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603AB"/>
            </a:gs>
            <a:gs pos="12000">
              <a:srgbClr val="E81766"/>
            </a:gs>
            <a:gs pos="27000">
              <a:srgbClr val="EE3F17"/>
            </a:gs>
            <a:gs pos="48000">
              <a:srgbClr val="FFFF00"/>
            </a:gs>
            <a:gs pos="64999">
              <a:srgbClr val="1A8D48"/>
            </a:gs>
            <a:gs pos="78999">
              <a:srgbClr val="0819FB"/>
            </a:gs>
            <a:gs pos="100000">
              <a:srgbClr val="A603AB"/>
            </a:gs>
          </a:gsLst>
          <a:lin ang="0" scaled="1"/>
        </a:gradFill>
        <a:ln w="12700" cap="flat" cmpd="sng" algn="ctr">
          <a:solidFill>
            <a:srgbClr val="EAEAEA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31302</TotalTime>
  <Words>400</Words>
  <Application>Microsoft Office PowerPoint</Application>
  <PresentationFormat>On-screen Show (4:3)</PresentationFormat>
  <Paragraphs>84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Blends</vt:lpstr>
      <vt:lpstr> Lecture Set 5</vt:lpstr>
      <vt:lpstr>Objectives</vt:lpstr>
      <vt:lpstr>The MessageBox Class</vt:lpstr>
      <vt:lpstr>The MessageBox Show Method (Syntax)</vt:lpstr>
      <vt:lpstr>The MessageBox.Show Method (Example)</vt:lpstr>
      <vt:lpstr>Message Box</vt:lpstr>
      <vt:lpstr>Message Box Enumerations</vt:lpstr>
      <vt:lpstr>The InputBox (Introduction -Optional)</vt:lpstr>
      <vt:lpstr>The InputBox (VB Syntax - optional)</vt:lpstr>
      <vt:lpstr>The InputBox (VB Example - optional)</vt:lpstr>
      <vt:lpstr>Input Box  (optional)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Course Technology</dc:creator>
  <cp:lastModifiedBy>Frank L Friedman</cp:lastModifiedBy>
  <cp:revision>973</cp:revision>
  <cp:lastPrinted>2009-04-22T19:24:48Z</cp:lastPrinted>
  <dcterms:created xsi:type="dcterms:W3CDTF">2001-01-01T00:26:29Z</dcterms:created>
  <dcterms:modified xsi:type="dcterms:W3CDTF">2016-01-04T01:49:16Z</dcterms:modified>
</cp:coreProperties>
</file>