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5" r:id="rId3"/>
    <p:sldId id="344" r:id="rId4"/>
    <p:sldId id="352" r:id="rId5"/>
    <p:sldId id="353" r:id="rId6"/>
    <p:sldId id="354" r:id="rId7"/>
    <p:sldId id="346" r:id="rId8"/>
    <p:sldId id="356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66FFFF"/>
    <a:srgbClr val="CCFFFF"/>
    <a:srgbClr val="CCECFF"/>
    <a:srgbClr val="E2B3FF"/>
    <a:srgbClr val="FF5050"/>
    <a:srgbClr val="00FF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6" autoAdjust="0"/>
    <p:restoredTop sz="94710" autoAdjust="0"/>
  </p:normalViewPr>
  <p:slideViewPr>
    <p:cSldViewPr>
      <p:cViewPr>
        <p:scale>
          <a:sx n="75" d="100"/>
          <a:sy n="75" d="100"/>
        </p:scale>
        <p:origin x="-1536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5A83BA59-3D23-42B5-863C-65BFEE0A4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39168AFB-9E78-486D-8729-9C4C8890C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9AD63F-847B-42CE-8AAC-A9622CF30FC9}" type="slidenum">
              <a:rPr lang="en-US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B5DF9-DFF3-4C62-B1C3-54A5F8F2ABBC}" type="slidenum">
              <a:rPr lang="en-US"/>
              <a:pPr/>
              <a:t>2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8B7EB7-BFC7-4E55-A441-29B75653A8BD}" type="slidenum">
              <a:rPr lang="en-US"/>
              <a:pPr/>
              <a:t>3</a:t>
            </a:fld>
            <a:endParaRPr lang="en-US"/>
          </a:p>
        </p:txBody>
      </p:sp>
      <p:sp>
        <p:nvSpPr>
          <p:cNvPr id="235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323C87-91C2-4CAE-957E-2706178CC594}" type="slidenum">
              <a:rPr lang="en-US"/>
              <a:pPr/>
              <a:t>4</a:t>
            </a:fld>
            <a:endParaRPr lang="en-US"/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003BE-40CA-4EC4-B7E7-F058F2937215}" type="slidenum">
              <a:rPr lang="en-US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402D96-AD66-4F1D-AC84-0C09BCAC940F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0055D-5259-46FA-8A7E-C5B4F1886EC2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C49936-E52D-40CC-8DEF-E73EF3290264}" type="slidenum">
              <a:rPr lang="en-US"/>
              <a:pPr/>
              <a:t>8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90513" y="2546350"/>
            <a:ext cx="2300287" cy="4746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2895600"/>
            <a:ext cx="4114800" cy="42227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152400" y="3200400"/>
            <a:ext cx="5638800" cy="474663"/>
            <a:chOff x="912" y="2640"/>
            <a:chExt cx="672" cy="432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" name="Rectangle 11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609600" y="2438400"/>
            <a:ext cx="36513" cy="36576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96200" cy="1143000"/>
          </a:xfrm>
        </p:spPr>
        <p:txBody>
          <a:bodyPr/>
          <a:lstStyle>
            <a:lvl1pPr algn="r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Rectangle 1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8/17/2008 9:25 PM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C7358-E628-48FD-BDD5-373E695FC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381000"/>
            <a:ext cx="1952625" cy="5751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381000"/>
            <a:ext cx="5707063" cy="5751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2EB86E-B824-442C-BE28-D76AECB71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8/17/2008 9:26 PM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DF2245-8860-4F31-B17A-1346CF50D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47800"/>
            <a:ext cx="3810000" cy="468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47800"/>
            <a:ext cx="3810000" cy="4684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24DBF5-13AA-4760-B1CA-2FE79CE6C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CE2B90-B2C0-4DE5-B3A4-4671BB257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8/17/2008 9:27 PM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C55134-B196-4152-A257-B4FECD8D7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188BF8-7BAC-48F5-AA23-A69F2101E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2547B9-45A8-4BF3-85E3-0A42D150B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47800"/>
            <a:ext cx="7772400" cy="468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b="0" dirty="0" smtClean="0"/>
            </a:lvl1pPr>
          </a:lstStyle>
          <a:p>
            <a:pPr>
              <a:defRPr/>
            </a:pPr>
            <a:fld id="{41985225-5EE2-406A-9E15-28D8F3851794}" type="datetime8">
              <a:rPr lang="en-US" smtClean="0"/>
              <a:pPr>
                <a:defRPr/>
              </a:pPr>
              <a:t>1/3/2016 8:49 PM</a:t>
            </a:fld>
            <a:endParaRPr lang="en-US" dirty="0"/>
          </a:p>
        </p:txBody>
      </p:sp>
      <p:sp>
        <p:nvSpPr>
          <p:cNvPr id="64529" name="Rectangle 17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 userDrawn="1"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 userDrawn="1"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 userDrawn="1"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6" name="Rectangle 24"/>
          <p:cNvSpPr>
            <a:spLocks noChangeArrowheads="1"/>
          </p:cNvSpPr>
          <p:nvPr userDrawn="1"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7" name="Rectangle 25"/>
          <p:cNvSpPr>
            <a:spLocks noChangeArrowheads="1"/>
          </p:cNvSpPr>
          <p:nvPr userDrawn="1"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4539" name="Text Box 27"/>
          <p:cNvSpPr txBox="1">
            <a:spLocks noChangeArrowheads="1"/>
          </p:cNvSpPr>
          <p:nvPr userDrawn="1"/>
        </p:nvSpPr>
        <p:spPr bwMode="auto">
          <a:xfrm rot="41549">
            <a:off x="0" y="6583363"/>
            <a:ext cx="106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kumimoji="0" lang="en-US" sz="1200">
                <a:solidFill>
                  <a:schemeClr val="tx2"/>
                </a:solidFill>
              </a:rPr>
              <a:t>Slide </a:t>
            </a:r>
            <a:fld id="{0D8FA158-5D82-49D5-8E71-F2927A6AA46F}" type="slidenum">
              <a:rPr kumimoji="0" lang="en-US" sz="1200">
                <a:solidFill>
                  <a:schemeClr val="tx2"/>
                </a:solidFill>
              </a:rPr>
              <a:pPr algn="l">
                <a:defRPr/>
              </a:pPr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7239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572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228600" y="1905000"/>
            <a:ext cx="533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  <p:sp>
        <p:nvSpPr>
          <p:cNvPr id="10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81000"/>
            <a:ext cx="77930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 flipH="1">
            <a:off x="685800" y="228600"/>
            <a:ext cx="26988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CA904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68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Set 5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Control Structures</a:t>
            </a:r>
          </a:p>
          <a:p>
            <a:pPr eaLnBrk="1" hangingPunct="1"/>
            <a:r>
              <a:rPr lang="en-US" dirty="0" smtClean="0"/>
              <a:t>Part C – Groups </a:t>
            </a:r>
            <a:r>
              <a:rPr lang="en-US" smtClean="0"/>
              <a:t>of Controls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Learn first how to construct grouped controls with statically defined choices</a:t>
            </a:r>
          </a:p>
          <a:p>
            <a:pPr eaLnBrk="1" hangingPunct="1"/>
            <a:r>
              <a:rPr lang="en-US" dirty="0" smtClean="0"/>
              <a:t>(Later – not in this Lecture Set) Learn at least one way to populate a grouped control from a dynamically changeable source such as a simple sequential file or even a database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7070652" y="6474023"/>
            <a:ext cx="16161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1985225-5EE2-406A-9E15-28D8F3851794}" type="datetime8">
              <a:rPr lang="en-US" sz="1400" b="0" smtClean="0"/>
              <a:pPr/>
              <a:t>1/3/2016 8:49 PM</a:t>
            </a:fld>
            <a:endParaRPr lang="en-US" sz="14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8" cy="685800"/>
          </a:xfrm>
        </p:spPr>
        <p:txBody>
          <a:bodyPr/>
          <a:lstStyle/>
          <a:p>
            <a:pPr eaLnBrk="1" hangingPunct="1"/>
            <a:r>
              <a:rPr lang="en-US" smtClean="0"/>
              <a:t>Control Groups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Container controls are used to group control instances together</a:t>
            </a:r>
          </a:p>
          <a:p>
            <a:pPr lvl="1"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GroupBox</a:t>
            </a:r>
            <a:r>
              <a:rPr lang="en-US" smtClean="0"/>
              <a:t> control is a container control</a:t>
            </a:r>
          </a:p>
          <a:p>
            <a:pPr lvl="1" eaLnBrk="1" hangingPunct="1"/>
            <a:r>
              <a:rPr lang="en-US" smtClean="0"/>
              <a:t>Visual Studio supports several other container controls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315200" y="6550223"/>
            <a:ext cx="16161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1985225-5EE2-406A-9E15-28D8F3851794}" type="datetime8">
              <a:rPr lang="en-US" sz="1400" b="0" smtClean="0"/>
              <a:pPr/>
              <a:t>1/3/2016 8:49 PM</a:t>
            </a:fld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</a:t>
            </a:r>
            <a:r>
              <a:rPr lang="en-US" sz="3200" b="1" smtClean="0">
                <a:latin typeface="Courier New" pitchFamily="49" charset="0"/>
              </a:rPr>
              <a:t>GroupBox</a:t>
            </a:r>
            <a:r>
              <a:rPr lang="en-US" sz="3200" smtClean="0"/>
              <a:t> Control (Syntax)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BackColor</a:t>
            </a:r>
            <a:r>
              <a:rPr lang="en-US" smtClean="0"/>
              <a:t> and </a:t>
            </a:r>
            <a:r>
              <a:rPr lang="en-US" b="1" smtClean="0">
                <a:latin typeface="Courier New" pitchFamily="49" charset="0"/>
              </a:rPr>
              <a:t>ForeColor</a:t>
            </a:r>
            <a:r>
              <a:rPr lang="en-US" smtClean="0"/>
              <a:t> properties define the color</a:t>
            </a:r>
          </a:p>
          <a:p>
            <a:pPr eaLnBrk="1" hangingPunct="1"/>
            <a:r>
              <a:rPr lang="en-US" smtClean="0"/>
              <a:t>Visual text appears in the </a:t>
            </a:r>
            <a:r>
              <a:rPr lang="en-US" b="1" smtClean="0">
                <a:latin typeface="Courier New" pitchFamily="49" charset="0"/>
              </a:rPr>
              <a:t>Text</a:t>
            </a:r>
            <a:r>
              <a:rPr lang="en-US" smtClean="0"/>
              <a:t> property</a:t>
            </a:r>
          </a:p>
        </p:txBody>
      </p:sp>
      <p:sp>
        <p:nvSpPr>
          <p:cNvPr id="4" name="Rectangle 3"/>
          <p:cNvSpPr/>
          <p:nvPr/>
        </p:nvSpPr>
        <p:spPr>
          <a:xfrm>
            <a:off x="7315200" y="6550223"/>
            <a:ext cx="16161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1985225-5EE2-406A-9E15-28D8F3851794}" type="datetime8">
              <a:rPr lang="en-US" sz="1400" b="0" smtClean="0"/>
              <a:pPr/>
              <a:t>1/3/2016 8:49 PM</a:t>
            </a:fld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RadioButton</a:t>
            </a:r>
            <a:r>
              <a:rPr lang="en-US" smtClean="0"/>
              <a:t> Control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end user selects one button from a group of buttons</a:t>
            </a:r>
          </a:p>
          <a:p>
            <a:pPr eaLnBrk="1" hangingPunct="1"/>
            <a:r>
              <a:rPr lang="en-US" smtClean="0"/>
              <a:t>Members</a:t>
            </a:r>
          </a:p>
          <a:p>
            <a:pPr lvl="1"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Text</a:t>
            </a:r>
            <a:r>
              <a:rPr lang="en-US" smtClean="0"/>
              <a:t> property contains the visible text</a:t>
            </a:r>
          </a:p>
          <a:p>
            <a:pPr lvl="1"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Checked</a:t>
            </a:r>
            <a:r>
              <a:rPr lang="en-US" smtClean="0"/>
              <a:t> property defines whether the </a:t>
            </a:r>
            <a:r>
              <a:rPr lang="en-US" b="1" smtClean="0">
                <a:latin typeface="Courier New" pitchFamily="49" charset="0"/>
              </a:rPr>
              <a:t>RadioButton</a:t>
            </a:r>
            <a:r>
              <a:rPr lang="en-US" smtClean="0"/>
              <a:t> is selected</a:t>
            </a:r>
          </a:p>
          <a:p>
            <a:pPr lvl="1"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CheckedChanged</a:t>
            </a:r>
            <a:r>
              <a:rPr lang="en-US" smtClean="0"/>
              <a:t> event fires when the button is clicked</a:t>
            </a:r>
          </a:p>
        </p:txBody>
      </p:sp>
      <p:sp>
        <p:nvSpPr>
          <p:cNvPr id="4" name="Rectangle 3"/>
          <p:cNvSpPr/>
          <p:nvPr/>
        </p:nvSpPr>
        <p:spPr>
          <a:xfrm>
            <a:off x="7315200" y="6550223"/>
            <a:ext cx="16161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1985225-5EE2-406A-9E15-28D8F3851794}" type="datetime8">
              <a:rPr lang="en-US" sz="1400" b="0" smtClean="0"/>
              <a:pPr/>
              <a:t>1/3/2016 8:49 PM</a:t>
            </a:fld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Multicast Event Handlers (Introduction)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event handler handles the same event for many control instances</a:t>
            </a:r>
          </a:p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Handles</a:t>
            </a:r>
            <a:r>
              <a:rPr lang="en-US" smtClean="0"/>
              <a:t> clause contains a comma-separated list of control instances and event names</a:t>
            </a:r>
          </a:p>
          <a:p>
            <a:pPr lvl="1" eaLnBrk="1" hangingPunct="1"/>
            <a:r>
              <a:rPr lang="en-US" smtClean="0"/>
              <a:t>A period separates the control instance and event name</a:t>
            </a:r>
          </a:p>
        </p:txBody>
      </p:sp>
      <p:sp>
        <p:nvSpPr>
          <p:cNvPr id="4" name="Rectangle 3"/>
          <p:cNvSpPr/>
          <p:nvPr/>
        </p:nvSpPr>
        <p:spPr>
          <a:xfrm>
            <a:off x="7315200" y="6550223"/>
            <a:ext cx="16161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1985225-5EE2-406A-9E15-28D8F3851794}" type="datetime8">
              <a:rPr lang="en-US" sz="1400" b="0" smtClean="0"/>
              <a:pPr/>
              <a:t>1/3/2016 8:49 PM</a:t>
            </a:fld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8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Multicast Event Handlers </a:t>
            </a:r>
            <a:r>
              <a:rPr lang="en-US" sz="1800" dirty="0" smtClean="0"/>
              <a:t>(Example</a:t>
            </a:r>
            <a:r>
              <a:rPr lang="en-US" sz="1800" dirty="0" smtClean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371600"/>
            <a:ext cx="7772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Handles click event for all 9 buttons on Tic-</a:t>
            </a:r>
            <a:r>
              <a:rPr lang="en-US" sz="2200" dirty="0" err="1" smtClean="0"/>
              <a:t>Tac</a:t>
            </a:r>
            <a:r>
              <a:rPr lang="en-US" sz="2200" dirty="0" smtClean="0"/>
              <a:t>-Toe board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Uses name (“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btnrc</a:t>
            </a:r>
            <a:r>
              <a:rPr lang="en-US" sz="2200" dirty="0" smtClean="0"/>
              <a:t>”) attribute of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button</a:t>
            </a:r>
            <a:r>
              <a:rPr lang="en-US" sz="2200" dirty="0" smtClean="0"/>
              <a:t> where r is the row ID and c the column ID of the button (</a:t>
            </a:r>
            <a:r>
              <a:rPr lang="en-US" sz="1800" dirty="0" smtClean="0"/>
              <a:t>0 &lt;= r, c &lt;= 2)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“Wires” event handler to each of 9 buttons (part of nested loops)</a:t>
            </a:r>
          </a:p>
          <a:p>
            <a:pPr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this.boardView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[row,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].Click += new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System.EventHandler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this.Button_Click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One event handler wired to all 9 buttons on the board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Button_Click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(object sender,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EventArgs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Button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thisButton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(Button)sender;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thisButton.BackColor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Color.LightGoldenrodYellow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thisButton.Name.Substring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(3, 2);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rowID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[0] -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)'0';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colID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[1] -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)'0';</a:t>
            </a: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((Button)sender).Enabled = false;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((Button)sender).Text = "C";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 // end Button Click</a:t>
            </a:r>
          </a:p>
          <a:p>
            <a:pPr lvl="1" eaLnBrk="1" hangingPunct="1">
              <a:lnSpc>
                <a:spcPct val="80000"/>
              </a:lnSpc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15200" y="6550223"/>
            <a:ext cx="16161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1985225-5EE2-406A-9E15-28D8F3851794}" type="datetime8">
              <a:rPr lang="en-US" sz="1400" b="0" smtClean="0"/>
              <a:pPr/>
              <a:t>1/3/2016 8:49 PM</a:t>
            </a:fld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Multi-cast Event Handlers </a:t>
            </a:r>
            <a:r>
              <a:rPr lang="en-US" sz="1800" dirty="0" smtClean="0">
                <a:solidFill>
                  <a:srgbClr val="FF0000"/>
                </a:solidFill>
              </a:rPr>
              <a:t>(Another Example)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more examples, look at Lecture Set 07, particularly:</a:t>
            </a:r>
          </a:p>
          <a:p>
            <a:pPr eaLnBrk="1" hangingPunct="1">
              <a:buNone/>
            </a:pPr>
            <a:endParaRPr lang="en-US" dirty="0" smtClean="0">
              <a:solidFill>
                <a:srgbClr val="008000"/>
              </a:solidFill>
            </a:endParaRPr>
          </a:p>
          <a:p>
            <a:pPr eaLnBrk="1" hangingPunct="1">
              <a:buNone/>
            </a:pPr>
            <a:r>
              <a:rPr lang="en-US" dirty="0" smtClean="0">
                <a:solidFill>
                  <a:srgbClr val="008000"/>
                </a:solidFill>
              </a:rPr>
              <a:t>		LectureSet07XSender</a:t>
            </a:r>
          </a:p>
          <a:p>
            <a:pPr eaLnBrk="1" hangingPunct="1">
              <a:buNone/>
            </a:pPr>
            <a:r>
              <a:rPr lang="en-US" dirty="0" smtClean="0">
                <a:solidFill>
                  <a:srgbClr val="008000"/>
                </a:solidFill>
              </a:rPr>
              <a:t>		LectureSet07XDynamic</a:t>
            </a:r>
          </a:p>
          <a:p>
            <a:pPr eaLnBrk="1" hangingPunct="1"/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15200" y="6550223"/>
            <a:ext cx="16161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1985225-5EE2-406A-9E15-28D8F3851794}" type="datetime8">
              <a:rPr lang="en-US" sz="1400" b="0" smtClean="0"/>
              <a:pPr/>
              <a:t>1/3/2016 8:49 PM</a:t>
            </a:fld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31355</TotalTime>
  <Words>378</Words>
  <Application>Microsoft Office PowerPoint</Application>
  <PresentationFormat>On-screen Show (4:3)</PresentationFormat>
  <Paragraphs>62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Blends</vt:lpstr>
      <vt:lpstr>Lecture Set 5</vt:lpstr>
      <vt:lpstr>Objectives</vt:lpstr>
      <vt:lpstr>Control Groups</vt:lpstr>
      <vt:lpstr>The GroupBox Control (Syntax)</vt:lpstr>
      <vt:lpstr>The RadioButton Control</vt:lpstr>
      <vt:lpstr>Multicast Event Handlers (Introduction)</vt:lpstr>
      <vt:lpstr>Multicast Event Handlers (Example)</vt:lpstr>
      <vt:lpstr>Multi-cast Event Handlers (Another Example)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Course Technology</dc:creator>
  <cp:lastModifiedBy>Frank L Friedman</cp:lastModifiedBy>
  <cp:revision>964</cp:revision>
  <cp:lastPrinted>2009-04-22T19:24:48Z</cp:lastPrinted>
  <dcterms:created xsi:type="dcterms:W3CDTF">2001-01-01T00:26:29Z</dcterms:created>
  <dcterms:modified xsi:type="dcterms:W3CDTF">2016-01-04T01:50:03Z</dcterms:modified>
</cp:coreProperties>
</file>