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6"/>
  </p:notesMasterIdLst>
  <p:handoutMasterIdLst>
    <p:handoutMasterId r:id="rId27"/>
  </p:handoutMasterIdLst>
  <p:sldIdLst>
    <p:sldId id="256" r:id="rId2"/>
    <p:sldId id="257" r:id="rId3"/>
    <p:sldId id="297" r:id="rId4"/>
    <p:sldId id="299" r:id="rId5"/>
    <p:sldId id="300" r:id="rId6"/>
    <p:sldId id="328" r:id="rId7"/>
    <p:sldId id="342" r:id="rId8"/>
    <p:sldId id="302" r:id="rId9"/>
    <p:sldId id="303" r:id="rId10"/>
    <p:sldId id="338" r:id="rId11"/>
    <p:sldId id="329" r:id="rId12"/>
    <p:sldId id="308" r:id="rId13"/>
    <p:sldId id="309" r:id="rId14"/>
    <p:sldId id="330" r:id="rId15"/>
    <p:sldId id="310" r:id="rId16"/>
    <p:sldId id="311" r:id="rId17"/>
    <p:sldId id="339" r:id="rId18"/>
    <p:sldId id="331" r:id="rId19"/>
    <p:sldId id="268" r:id="rId20"/>
    <p:sldId id="340" r:id="rId21"/>
    <p:sldId id="335" r:id="rId22"/>
    <p:sldId id="334" r:id="rId23"/>
    <p:sldId id="341" r:id="rId24"/>
    <p:sldId id="336" r:id="rId25"/>
  </p:sldIdLst>
  <p:sldSz cx="9144000" cy="6858000" type="screen4x3"/>
  <p:notesSz cx="6858000" cy="9144000"/>
  <p:defaultTextStyle>
    <a:defPPr>
      <a:defRPr lang="en-US"/>
    </a:defPPr>
    <a:lvl1pPr algn="ctr" rtl="0" fontAlgn="base">
      <a:spcBef>
        <a:spcPct val="0"/>
      </a:spcBef>
      <a:spcAft>
        <a:spcPct val="0"/>
      </a:spcAft>
      <a:defRPr kumimoji="1" sz="2400" kern="1200">
        <a:solidFill>
          <a:schemeClr val="tx1"/>
        </a:solidFill>
        <a:latin typeface="Tahoma" pitchFamily="34" charset="0"/>
        <a:ea typeface="+mn-ea"/>
        <a:cs typeface="+mn-cs"/>
      </a:defRPr>
    </a:lvl1pPr>
    <a:lvl2pPr marL="457200" algn="ctr" rtl="0" fontAlgn="base">
      <a:spcBef>
        <a:spcPct val="0"/>
      </a:spcBef>
      <a:spcAft>
        <a:spcPct val="0"/>
      </a:spcAft>
      <a:defRPr kumimoji="1" sz="2400" kern="1200">
        <a:solidFill>
          <a:schemeClr val="tx1"/>
        </a:solidFill>
        <a:latin typeface="Tahoma" pitchFamily="34" charset="0"/>
        <a:ea typeface="+mn-ea"/>
        <a:cs typeface="+mn-cs"/>
      </a:defRPr>
    </a:lvl2pPr>
    <a:lvl3pPr marL="914400" algn="ctr" rtl="0" fontAlgn="base">
      <a:spcBef>
        <a:spcPct val="0"/>
      </a:spcBef>
      <a:spcAft>
        <a:spcPct val="0"/>
      </a:spcAft>
      <a:defRPr kumimoji="1" sz="2400" kern="1200">
        <a:solidFill>
          <a:schemeClr val="tx1"/>
        </a:solidFill>
        <a:latin typeface="Tahoma" pitchFamily="34" charset="0"/>
        <a:ea typeface="+mn-ea"/>
        <a:cs typeface="+mn-cs"/>
      </a:defRPr>
    </a:lvl3pPr>
    <a:lvl4pPr marL="1371600" algn="ctr" rtl="0" fontAlgn="base">
      <a:spcBef>
        <a:spcPct val="0"/>
      </a:spcBef>
      <a:spcAft>
        <a:spcPct val="0"/>
      </a:spcAft>
      <a:defRPr kumimoji="1" sz="2400" kern="1200">
        <a:solidFill>
          <a:schemeClr val="tx1"/>
        </a:solidFill>
        <a:latin typeface="Tahoma" pitchFamily="34" charset="0"/>
        <a:ea typeface="+mn-ea"/>
        <a:cs typeface="+mn-cs"/>
      </a:defRPr>
    </a:lvl4pPr>
    <a:lvl5pPr marL="1828800" algn="ctr" rtl="0" fontAlgn="base">
      <a:spcBef>
        <a:spcPct val="0"/>
      </a:spcBef>
      <a:spcAft>
        <a:spcPct val="0"/>
      </a:spcAft>
      <a:defRPr kumimoji="1" sz="2400" kern="1200">
        <a:solidFill>
          <a:schemeClr val="tx1"/>
        </a:solidFill>
        <a:latin typeface="Tahoma" pitchFamily="34" charset="0"/>
        <a:ea typeface="+mn-ea"/>
        <a:cs typeface="+mn-cs"/>
      </a:defRPr>
    </a:lvl5pPr>
    <a:lvl6pPr marL="2286000" algn="l" defTabSz="914400" rtl="0" eaLnBrk="1" latinLnBrk="0" hangingPunct="1">
      <a:defRPr kumimoji="1" sz="2400" kern="1200">
        <a:solidFill>
          <a:schemeClr val="tx1"/>
        </a:solidFill>
        <a:latin typeface="Tahoma" pitchFamily="34" charset="0"/>
        <a:ea typeface="+mn-ea"/>
        <a:cs typeface="+mn-cs"/>
      </a:defRPr>
    </a:lvl6pPr>
    <a:lvl7pPr marL="2743200" algn="l" defTabSz="914400" rtl="0" eaLnBrk="1" latinLnBrk="0" hangingPunct="1">
      <a:defRPr kumimoji="1" sz="2400" kern="1200">
        <a:solidFill>
          <a:schemeClr val="tx1"/>
        </a:solidFill>
        <a:latin typeface="Tahoma" pitchFamily="34" charset="0"/>
        <a:ea typeface="+mn-ea"/>
        <a:cs typeface="+mn-cs"/>
      </a:defRPr>
    </a:lvl7pPr>
    <a:lvl8pPr marL="3200400" algn="l" defTabSz="914400" rtl="0" eaLnBrk="1" latinLnBrk="0" hangingPunct="1">
      <a:defRPr kumimoji="1" sz="2400" kern="1200">
        <a:solidFill>
          <a:schemeClr val="tx1"/>
        </a:solidFill>
        <a:latin typeface="Tahoma" pitchFamily="34" charset="0"/>
        <a:ea typeface="+mn-ea"/>
        <a:cs typeface="+mn-cs"/>
      </a:defRPr>
    </a:lvl8pPr>
    <a:lvl9pPr marL="3657600" algn="l" defTabSz="914400" rtl="0" eaLnBrk="1" latinLnBrk="0" hangingPunct="1">
      <a:defRPr kumimoji="1"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66CCFF"/>
    <a:srgbClr val="66FFFF"/>
    <a:srgbClr val="CCFFFF"/>
    <a:srgbClr val="CCECFF"/>
    <a:srgbClr val="E2B3FF"/>
    <a:srgbClr val="FF5050"/>
    <a:srgbClr val="00FF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7" autoAdjust="0"/>
    <p:restoredTop sz="98054" autoAdjust="0"/>
  </p:normalViewPr>
  <p:slideViewPr>
    <p:cSldViewPr>
      <p:cViewPr varScale="1">
        <p:scale>
          <a:sx n="81" d="100"/>
          <a:sy n="81" d="100"/>
        </p:scale>
        <p:origin x="13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88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8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88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C535F0-9AD8-4291-94FF-8DCD9AD95481}" type="slidenum">
              <a:rPr lang="en-US"/>
              <a:pPr/>
              <a:t>‹#›</a:t>
            </a:fld>
            <a:endParaRPr lang="en-US"/>
          </a:p>
        </p:txBody>
      </p:sp>
    </p:spTree>
    <p:extLst>
      <p:ext uri="{BB962C8B-B14F-4D97-AF65-F5344CB8AC3E}">
        <p14:creationId xmlns:p14="http://schemas.microsoft.com/office/powerpoint/2010/main" val="3808318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43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43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9FA12F-A645-4C40-8391-5D53C3099EB4}" type="slidenum">
              <a:rPr lang="en-US"/>
              <a:pPr/>
              <a:t>‹#›</a:t>
            </a:fld>
            <a:endParaRPr lang="en-US"/>
          </a:p>
        </p:txBody>
      </p:sp>
    </p:spTree>
    <p:extLst>
      <p:ext uri="{BB962C8B-B14F-4D97-AF65-F5344CB8AC3E}">
        <p14:creationId xmlns:p14="http://schemas.microsoft.com/office/powerpoint/2010/main" val="174520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365093-A86E-4E99-9DCA-1E90F9D1B809}" type="slidenum">
              <a:rPr lang="en-US"/>
              <a:pPr/>
              <a:t>1</a:t>
            </a:fld>
            <a:endParaRPr 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45170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CFF68-2645-4818-811B-3D743974D748}" type="slidenum">
              <a:rPr lang="en-US"/>
              <a:pPr/>
              <a:t>11</a:t>
            </a:fld>
            <a:endParaRPr lang="en-US"/>
          </a:p>
        </p:txBody>
      </p:sp>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20533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2B5812-8EB4-413C-9367-1EEF738842BC}" type="slidenum">
              <a:rPr lang="en-US"/>
              <a:pPr/>
              <a:t>12</a:t>
            </a:fld>
            <a:endParaRPr lang="en-US"/>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11529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E63F0-E552-4357-97E8-32408FB872B8}" type="slidenum">
              <a:rPr lang="en-US"/>
              <a:pPr/>
              <a:t>13</a:t>
            </a:fld>
            <a:endParaRPr lang="en-US"/>
          </a:p>
        </p:txBody>
      </p:sp>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20167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748B7-5772-482E-9A3A-D749C70438F7}" type="slidenum">
              <a:rPr lang="en-US"/>
              <a:pPr/>
              <a:t>14</a:t>
            </a:fld>
            <a:endParaRPr lang="en-US"/>
          </a:p>
        </p:txBody>
      </p:sp>
      <p:sp>
        <p:nvSpPr>
          <p:cNvPr id="630786" name="Rectangle 2"/>
          <p:cNvSpPr>
            <a:spLocks noGrp="1" noRot="1" noChangeAspec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85338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0DF381-D626-4831-AAD6-77D6BB0162FE}" type="slidenum">
              <a:rPr lang="en-US"/>
              <a:pPr/>
              <a:t>15</a:t>
            </a:fld>
            <a:endParaRPr lang="en-US"/>
          </a:p>
        </p:txBody>
      </p:sp>
      <p:sp>
        <p:nvSpPr>
          <p:cNvPr id="631810" name="Rectangle 2"/>
          <p:cNvSpPr>
            <a:spLocks noGrp="1" noRot="1" noChangeAspect="1" noChangeArrowheads="1" noTextEdit="1"/>
          </p:cNvSpPr>
          <p:nvPr>
            <p:ph type="sldImg"/>
          </p:nvPr>
        </p:nvSpPr>
        <p:spPr>
          <a:ln/>
        </p:spPr>
      </p:sp>
      <p:sp>
        <p:nvSpPr>
          <p:cNvPr id="631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84956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5C5FAD-64EA-44CA-9D1C-70BC45A98284}" type="slidenum">
              <a:rPr lang="en-US"/>
              <a:pPr/>
              <a:t>16</a:t>
            </a:fld>
            <a:endParaRPr lang="en-US"/>
          </a:p>
        </p:txBody>
      </p:sp>
      <p:sp>
        <p:nvSpPr>
          <p:cNvPr id="632834" name="Rectangle 2"/>
          <p:cNvSpPr>
            <a:spLocks noGrp="1" noRot="1" noChangeAspec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3503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02BA3-BA0E-4241-B853-16A02E01FBB6}" type="slidenum">
              <a:rPr lang="en-US"/>
              <a:pPr/>
              <a:t>17</a:t>
            </a:fld>
            <a:endParaRPr lang="en-US"/>
          </a:p>
        </p:txBody>
      </p:sp>
      <p:sp>
        <p:nvSpPr>
          <p:cNvPr id="633858" name="Rectangle 2"/>
          <p:cNvSpPr>
            <a:spLocks noGrp="1" noRot="1" noChangeAspect="1" noChangeArrowheads="1" noTextEdit="1"/>
          </p:cNvSpPr>
          <p:nvPr>
            <p:ph type="sldImg"/>
          </p:nvPr>
        </p:nvSpPr>
        <p:spPr>
          <a:ln/>
        </p:spPr>
      </p:sp>
      <p:sp>
        <p:nvSpPr>
          <p:cNvPr id="633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52646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234CE8-8653-4F7D-95E0-DA0E506148C5}" type="slidenum">
              <a:rPr lang="en-US"/>
              <a:pPr/>
              <a:t>18</a:t>
            </a:fld>
            <a:endParaRPr lang="en-US"/>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21669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AC0544-A3A4-4134-B7B7-FA10157F5134}" type="slidenum">
              <a:rPr lang="en-US"/>
              <a:pPr/>
              <a:t>19</a:t>
            </a:fld>
            <a:endParaRPr lang="en-US"/>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789684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514A-FC87-4E21-A2A1-C3C4FE3B4D6C}" type="slidenum">
              <a:rPr lang="en-US"/>
              <a:pPr/>
              <a:t>20</a:t>
            </a:fld>
            <a:endParaRPr lang="en-US"/>
          </a:p>
        </p:txBody>
      </p:sp>
      <p:sp>
        <p:nvSpPr>
          <p:cNvPr id="640002" name="Rectangle 2"/>
          <p:cNvSpPr>
            <a:spLocks noGrp="1" noRot="1" noChangeAspect="1" noChangeArrowheads="1" noTextEdit="1"/>
          </p:cNvSpPr>
          <p:nvPr>
            <p:ph type="sldImg"/>
          </p:nvPr>
        </p:nvSpPr>
        <p:spPr>
          <a:ln/>
        </p:spPr>
      </p:sp>
      <p:sp>
        <p:nvSpPr>
          <p:cNvPr id="640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90985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320FA-49EE-4A23-A9DA-8DB9E8D81A53}" type="slidenum">
              <a:rPr lang="en-US"/>
              <a:pPr/>
              <a:t>2</a:t>
            </a:fld>
            <a:endParaRPr lang="en-US"/>
          </a:p>
        </p:txBody>
      </p:sp>
      <p:sp>
        <p:nvSpPr>
          <p:cNvPr id="576514" name="Rectangle 2"/>
          <p:cNvSpPr>
            <a:spLocks noGrp="1" noRot="1" noChangeAspect="1" noChangeArrowheads="1" noTextEdit="1"/>
          </p:cNvSpPr>
          <p:nvPr>
            <p:ph type="sldImg"/>
          </p:nvPr>
        </p:nvSpPr>
        <p:spPr>
          <a:ln/>
        </p:spPr>
      </p:sp>
      <p:sp>
        <p:nvSpPr>
          <p:cNvPr id="576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20759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B5AC31-926C-425A-9222-55877A22A9F7}" type="slidenum">
              <a:rPr lang="en-US"/>
              <a:pPr/>
              <a:t>21</a:t>
            </a:fld>
            <a:endParaRPr lang="en-US"/>
          </a:p>
        </p:txBody>
      </p:sp>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79104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320669-CF61-4896-9CD9-65B01B09F73C}" type="slidenum">
              <a:rPr lang="en-US"/>
              <a:pPr/>
              <a:t>22</a:t>
            </a:fld>
            <a:endParaRPr lang="en-US"/>
          </a:p>
        </p:txBody>
      </p:sp>
      <p:sp>
        <p:nvSpPr>
          <p:cNvPr id="642050" name="Rectangle 2"/>
          <p:cNvSpPr>
            <a:spLocks noGrp="1" noRot="1" noChangeAspect="1" noChangeArrowheads="1" noTextEdit="1"/>
          </p:cNvSpPr>
          <p:nvPr>
            <p:ph type="sldImg"/>
          </p:nvPr>
        </p:nvSpPr>
        <p:spPr>
          <a:ln/>
        </p:spPr>
      </p:sp>
      <p:sp>
        <p:nvSpPr>
          <p:cNvPr id="6420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48337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C0C91D-A951-4735-A866-D2296549E45C}" type="slidenum">
              <a:rPr lang="en-US"/>
              <a:pPr/>
              <a:t>23</a:t>
            </a:fld>
            <a:endParaRPr lang="en-US"/>
          </a:p>
        </p:txBody>
      </p:sp>
      <p:sp>
        <p:nvSpPr>
          <p:cNvPr id="643074" name="Rectangle 2"/>
          <p:cNvSpPr>
            <a:spLocks noGrp="1" noRot="1" noChangeAspect="1" noChangeArrowheads="1" noTextEdit="1"/>
          </p:cNvSpPr>
          <p:nvPr>
            <p:ph type="sldImg"/>
          </p:nvPr>
        </p:nvSpPr>
        <p:spPr>
          <a:ln/>
        </p:spPr>
      </p:sp>
      <p:sp>
        <p:nvSpPr>
          <p:cNvPr id="6430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28543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B161B4-6D3D-47C7-8AAB-A4019877796E}" type="slidenum">
              <a:rPr lang="en-US"/>
              <a:pPr/>
              <a:t>24</a:t>
            </a:fld>
            <a:endParaRPr lang="en-US"/>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6637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E57FA4-9EEA-456B-A852-41BB8DA3FAA4}" type="slidenum">
              <a:rPr lang="en-US"/>
              <a:pPr/>
              <a:t>3</a:t>
            </a:fld>
            <a:endParaRPr lang="en-US"/>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3407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2FF41-B1A7-443E-AEA5-66FAFEC8C854}" type="slidenum">
              <a:rPr lang="en-US"/>
              <a:pPr/>
              <a:t>4</a:t>
            </a:fld>
            <a:endParaRPr lang="en-US"/>
          </a:p>
        </p:txBody>
      </p:sp>
      <p:sp>
        <p:nvSpPr>
          <p:cNvPr id="621570" name="Rectangle 2"/>
          <p:cNvSpPr>
            <a:spLocks noGrp="1" noRot="1" noChangeAspect="1" noChangeArrowheads="1" noTextEdit="1"/>
          </p:cNvSpPr>
          <p:nvPr>
            <p:ph type="sldImg"/>
          </p:nvPr>
        </p:nvSpPr>
        <p:spPr>
          <a:ln/>
        </p:spPr>
      </p:sp>
      <p:sp>
        <p:nvSpPr>
          <p:cNvPr id="621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93579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AC4271-D082-497C-929B-9EEDB03BEFB5}" type="slidenum">
              <a:rPr lang="en-US"/>
              <a:pPr/>
              <a:t>5</a:t>
            </a:fld>
            <a:endParaRPr lang="en-US"/>
          </a:p>
        </p:txBody>
      </p:sp>
      <p:sp>
        <p:nvSpPr>
          <p:cNvPr id="622594" name="Rectangle 2"/>
          <p:cNvSpPr>
            <a:spLocks noGrp="1" noRot="1" noChangeAspect="1"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43277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C5ABF-BBAA-4BAA-8695-591F06C96E6E}" type="slidenum">
              <a:rPr lang="en-US"/>
              <a:pPr/>
              <a:t>6</a:t>
            </a:fld>
            <a:endParaRPr lang="en-US"/>
          </a:p>
        </p:txBody>
      </p:sp>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95394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BDDB5-24DC-4859-A81F-29B72824A4EE}" type="slidenum">
              <a:rPr lang="en-US"/>
              <a:pPr/>
              <a:t>8</a:t>
            </a:fld>
            <a:endParaRPr lang="en-US"/>
          </a:p>
        </p:txBody>
      </p:sp>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14755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30CEA6-03DB-40DD-BC0F-202B76D76974}" type="slidenum">
              <a:rPr lang="en-US"/>
              <a:pPr/>
              <a:t>9</a:t>
            </a:fld>
            <a:endParaRPr lang="en-US"/>
          </a:p>
        </p:txBody>
      </p:sp>
      <p:sp>
        <p:nvSpPr>
          <p:cNvPr id="625666" name="Rectangle 2"/>
          <p:cNvSpPr>
            <a:spLocks noGrp="1" noRot="1" noChangeAspect="1" noChangeArrowheads="1" noTextEdit="1"/>
          </p:cNvSpPr>
          <p:nvPr>
            <p:ph type="sldImg"/>
          </p:nvPr>
        </p:nvSpPr>
        <p:spPr>
          <a:ln/>
        </p:spPr>
      </p:sp>
      <p:sp>
        <p:nvSpPr>
          <p:cNvPr id="625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43984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111C39-763F-4060-8E7C-15DD4BCF8CEE}" type="slidenum">
              <a:rPr lang="en-US"/>
              <a:pPr/>
              <a:t>10</a:t>
            </a:fld>
            <a:endParaRPr lang="en-US"/>
          </a:p>
        </p:txBody>
      </p:sp>
      <p:sp>
        <p:nvSpPr>
          <p:cNvPr id="626690" name="Rectangle 2"/>
          <p:cNvSpPr>
            <a:spLocks noGrp="1" noRot="1" noChangeAspect="1" noChangeArrowheads="1" noTextEdit="1"/>
          </p:cNvSpPr>
          <p:nvPr>
            <p:ph type="sldImg"/>
          </p:nvPr>
        </p:nvSpPr>
        <p:spPr>
          <a:ln/>
        </p:spPr>
      </p:sp>
      <p:sp>
        <p:nvSpPr>
          <p:cNvPr id="626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79510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290513" y="2546350"/>
            <a:ext cx="2300287" cy="474663"/>
          </a:xfrm>
          <a:prstGeom prst="rect">
            <a:avLst/>
          </a:prstGeom>
          <a:gradFill rotWithShape="0">
            <a:gsLst>
              <a:gs pos="0">
                <a:srgbClr val="6699FF"/>
              </a:gs>
              <a:gs pos="100000">
                <a:srgbClr val="FFFFFF"/>
              </a:gs>
            </a:gsLst>
            <a:lin ang="0" scaled="1"/>
          </a:gradFill>
          <a:ln w="9525">
            <a:noFill/>
            <a:miter lim="800000"/>
            <a:headEnd/>
            <a:tailEnd/>
          </a:ln>
          <a:effectLst/>
        </p:spPr>
        <p:txBody>
          <a:bodyPr wrap="none" anchor="ctr"/>
          <a:lstStyle/>
          <a:p>
            <a:endParaRPr lang="en-US"/>
          </a:p>
        </p:txBody>
      </p:sp>
      <p:sp>
        <p:nvSpPr>
          <p:cNvPr id="65548" name="Rectangle 12"/>
          <p:cNvSpPr>
            <a:spLocks noGrp="1" noChangeArrowheads="1"/>
          </p:cNvSpPr>
          <p:nvPr>
            <p:ph type="ctrTitle"/>
          </p:nvPr>
        </p:nvSpPr>
        <p:spPr>
          <a:xfrm>
            <a:off x="990600" y="1752600"/>
            <a:ext cx="7696200" cy="1143000"/>
          </a:xfrm>
        </p:spPr>
        <p:txBody>
          <a:bodyPr/>
          <a:lstStyle>
            <a:lvl1pPr algn="r">
              <a:defRPr sz="4000" b="1"/>
            </a:lvl1pPr>
          </a:lstStyle>
          <a:p>
            <a:r>
              <a:rPr lang="en-US"/>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z="3200" b="1"/>
            </a:lvl1pPr>
          </a:lstStyle>
          <a:p>
            <a:r>
              <a:rPr lang="en-US"/>
              <a:t>Click to edit Master subtitle style</a:t>
            </a:r>
          </a:p>
        </p:txBody>
      </p:sp>
      <p:sp>
        <p:nvSpPr>
          <p:cNvPr id="65552" name="Rectangle 16"/>
          <p:cNvSpPr>
            <a:spLocks noGrp="1" noChangeArrowheads="1"/>
          </p:cNvSpPr>
          <p:nvPr>
            <p:ph type="sldNum" sz="quarter" idx="4"/>
          </p:nvPr>
        </p:nvSpPr>
        <p:spPr>
          <a:xfrm>
            <a:off x="7239000" y="6400800"/>
            <a:ext cx="1905000" cy="457200"/>
          </a:xfrm>
        </p:spPr>
        <p:txBody>
          <a:bodyPr/>
          <a:lstStyle>
            <a:lvl1pPr>
              <a:defRPr>
                <a:solidFill>
                  <a:schemeClr val="bg2"/>
                </a:solidFill>
              </a:defRPr>
            </a:lvl1pPr>
          </a:lstStyle>
          <a:p>
            <a:r>
              <a:rPr lang="en-US" dirty="0" smtClean="0"/>
              <a:t>8/18/2008 9:15 PM</a:t>
            </a:r>
            <a:endParaRPr lang="en-US" dirty="0"/>
          </a:p>
        </p:txBody>
      </p:sp>
      <p:sp>
        <p:nvSpPr>
          <p:cNvPr id="65555" name="Rectangle 19"/>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endParaRPr lang="en-US"/>
          </a:p>
        </p:txBody>
      </p:sp>
      <p:sp>
        <p:nvSpPr>
          <p:cNvPr id="65556" name="Rectangle 20"/>
          <p:cNvSpPr>
            <a:spLocks noChangeArrowheads="1"/>
          </p:cNvSpPr>
          <p:nvPr userDrawn="1"/>
        </p:nvSpPr>
        <p:spPr bwMode="auto">
          <a:xfrm>
            <a:off x="6477000" y="914400"/>
            <a:ext cx="26670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endParaRPr lang="en-US"/>
          </a:p>
        </p:txBody>
      </p:sp>
      <p:sp>
        <p:nvSpPr>
          <p:cNvPr id="65557" name="Rectangle 21"/>
          <p:cNvSpPr>
            <a:spLocks noChangeArrowheads="1"/>
          </p:cNvSpPr>
          <p:nvPr userDrawn="1"/>
        </p:nvSpPr>
        <p:spPr bwMode="auto">
          <a:xfrm>
            <a:off x="1066800" y="0"/>
            <a:ext cx="80772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sp>
        <p:nvSpPr>
          <p:cNvPr id="65558" name="Rectangle 22"/>
          <p:cNvSpPr>
            <a:spLocks noChangeArrowheads="1"/>
          </p:cNvSpPr>
          <p:nvPr userDrawn="1"/>
        </p:nvSpPr>
        <p:spPr bwMode="auto">
          <a:xfrm>
            <a:off x="4572000" y="457200"/>
            <a:ext cx="4572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endParaRPr lang="en-US"/>
          </a:p>
        </p:txBody>
      </p:sp>
      <p:sp>
        <p:nvSpPr>
          <p:cNvPr id="65559" name="Rectangle 23"/>
          <p:cNvSpPr>
            <a:spLocks noChangeArrowheads="1"/>
          </p:cNvSpPr>
          <p:nvPr userDrawn="1"/>
        </p:nvSpPr>
        <p:spPr bwMode="auto">
          <a:xfrm>
            <a:off x="5334000" y="685800"/>
            <a:ext cx="3810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endParaRPr lang="en-US"/>
          </a:p>
        </p:txBody>
      </p:sp>
      <p:sp>
        <p:nvSpPr>
          <p:cNvPr id="65560" name="Rectangle 24"/>
          <p:cNvSpPr>
            <a:spLocks noChangeArrowheads="1"/>
          </p:cNvSpPr>
          <p:nvPr userDrawn="1"/>
        </p:nvSpPr>
        <p:spPr bwMode="auto">
          <a:xfrm>
            <a:off x="2895600" y="228600"/>
            <a:ext cx="6248400" cy="228600"/>
          </a:xfrm>
          <a:prstGeom prst="rect">
            <a:avLst/>
          </a:prstGeom>
          <a:gradFill rotWithShape="0">
            <a:gsLst>
              <a:gs pos="0">
                <a:schemeClr val="bg1"/>
              </a:gs>
              <a:gs pos="100000">
                <a:srgbClr val="FF33CC"/>
              </a:gs>
            </a:gsLst>
            <a:lin ang="0" scaled="1"/>
          </a:gradFill>
          <a:ln w="9525">
            <a:noFill/>
            <a:miter lim="800000"/>
            <a:headEnd/>
            <a:tailEnd/>
          </a:ln>
          <a:effectLst/>
        </p:spPr>
        <p:txBody>
          <a:bodyPr wrap="none" anchor="ctr"/>
          <a:lstStyle/>
          <a:p>
            <a:endParaRPr lang="en-US"/>
          </a:p>
        </p:txBody>
      </p:sp>
      <p:sp>
        <p:nvSpPr>
          <p:cNvPr id="65545" name="Rectangle 9"/>
          <p:cNvSpPr>
            <a:spLocks noChangeArrowheads="1"/>
          </p:cNvSpPr>
          <p:nvPr/>
        </p:nvSpPr>
        <p:spPr bwMode="auto">
          <a:xfrm>
            <a:off x="0" y="2895600"/>
            <a:ext cx="4114800" cy="422275"/>
          </a:xfrm>
          <a:prstGeom prst="rect">
            <a:avLst/>
          </a:prstGeom>
          <a:gradFill rotWithShape="0">
            <a:gsLst>
              <a:gs pos="0">
                <a:schemeClr val="hlink"/>
              </a:gs>
              <a:gs pos="100000">
                <a:schemeClr val="bg1"/>
              </a:gs>
            </a:gsLst>
            <a:lin ang="18900000" scaled="1"/>
          </a:gradFill>
          <a:ln w="9525">
            <a:noFill/>
            <a:miter lim="800000"/>
            <a:headEnd/>
            <a:tailEnd/>
          </a:ln>
          <a:effectLst/>
        </p:spPr>
        <p:txBody>
          <a:bodyPr wrap="none" anchor="ctr"/>
          <a:lstStyle/>
          <a:p>
            <a:endParaRPr lang="en-US"/>
          </a:p>
        </p:txBody>
      </p:sp>
      <p:grpSp>
        <p:nvGrpSpPr>
          <p:cNvPr id="65542" name="Group 6"/>
          <p:cNvGrpSpPr>
            <a:grpSpLocks/>
          </p:cNvGrpSpPr>
          <p:nvPr/>
        </p:nvGrpSpPr>
        <p:grpSpPr bwMode="auto">
          <a:xfrm>
            <a:off x="152400" y="3200400"/>
            <a:ext cx="5638800" cy="474663"/>
            <a:chOff x="912" y="2640"/>
            <a:chExt cx="672" cy="432"/>
          </a:xfrm>
        </p:grpSpPr>
        <p:sp>
          <p:nvSpPr>
            <p:cNvPr id="6554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6554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65547" name="Rectangle 11"/>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65546" name="Rectangle 10"/>
          <p:cNvSpPr>
            <a:spLocks noChangeArrowheads="1"/>
          </p:cNvSpPr>
          <p:nvPr/>
        </p:nvSpPr>
        <p:spPr bwMode="auto">
          <a:xfrm>
            <a:off x="609600" y="2438400"/>
            <a:ext cx="36513" cy="36576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ADDDC52-119F-4261-A3D9-02D4BF3C73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28600"/>
            <a:ext cx="1951038" cy="59039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28600"/>
            <a:ext cx="5700712" cy="5903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7698317-FFC4-48F4-8BC0-0AD0D9A9EB4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28600"/>
            <a:ext cx="7793037"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1295400"/>
            <a:ext cx="3810000" cy="4837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45088" y="1295400"/>
            <a:ext cx="3810000" cy="2341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45088" y="3789363"/>
            <a:ext cx="3810000" cy="2343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781800" y="6324600"/>
            <a:ext cx="1905000" cy="457200"/>
          </a:xfrm>
        </p:spPr>
        <p:txBody>
          <a:bodyPr/>
          <a:lstStyle>
            <a:lvl1pPr>
              <a:defRPr/>
            </a:lvl1pPr>
          </a:lstStyle>
          <a:p>
            <a:fld id="{90758A61-BFD4-4DA7-987F-8020D9D697C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4pPr>
              <a:buClr>
                <a:srgbClr val="FF6600"/>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fld id="{0C715440-C01A-4526-9269-A4554BEB0A1A}" type="datetime8">
              <a:rPr lang="en-US" smtClean="0"/>
              <a:t>8/7/2013 10:50 PM</a:t>
            </a:fld>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BA9DB78-A31D-4737-A92D-51491FD8D46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1295400"/>
            <a:ext cx="3810000" cy="4837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1295400"/>
            <a:ext cx="3810000" cy="4837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562747C-04B4-48DE-B3D2-62904BA63E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760E0631-7626-4AF0-9836-267AA44AD2C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D57F8802-2034-4C8C-AB8F-F64A496976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31E0BE0-9F96-4CE5-97AA-0B83F05E3E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8C6B917-66AE-448B-A9B8-A8D2601C8C0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313869D-6EE0-4185-B86E-1D72245BB6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2" name="Rectangle 10"/>
          <p:cNvSpPr>
            <a:spLocks noGrp="1" noChangeArrowheads="1"/>
          </p:cNvSpPr>
          <p:nvPr>
            <p:ph type="body" idx="1"/>
          </p:nvPr>
        </p:nvSpPr>
        <p:spPr bwMode="auto">
          <a:xfrm>
            <a:off x="1182688" y="1295400"/>
            <a:ext cx="7772400" cy="4837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4525" name="Rectangle 13"/>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vl1pPr>
          </a:lstStyle>
          <a:p>
            <a:fld id="{96DFA282-A735-471D-9030-69CB672B479D}" type="datetime8">
              <a:rPr lang="en-US" smtClean="0"/>
              <a:pPr/>
              <a:t>8/8/2013 1:12 PM</a:t>
            </a:fld>
            <a:endParaRPr lang="en-US" dirty="0"/>
          </a:p>
        </p:txBody>
      </p:sp>
      <p:sp>
        <p:nvSpPr>
          <p:cNvPr id="64529" name="Rectangle 17"/>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endParaRPr lang="en-US"/>
          </a:p>
        </p:txBody>
      </p:sp>
      <p:sp>
        <p:nvSpPr>
          <p:cNvPr id="64533" name="Rectangle 21"/>
          <p:cNvSpPr>
            <a:spLocks noChangeArrowheads="1"/>
          </p:cNvSpPr>
          <p:nvPr userDrawn="1"/>
        </p:nvSpPr>
        <p:spPr bwMode="auto">
          <a:xfrm>
            <a:off x="7848600" y="914400"/>
            <a:ext cx="12954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endParaRPr lang="en-US"/>
          </a:p>
        </p:txBody>
      </p:sp>
      <p:sp>
        <p:nvSpPr>
          <p:cNvPr id="64534" name="Rectangle 22"/>
          <p:cNvSpPr>
            <a:spLocks noChangeArrowheads="1"/>
          </p:cNvSpPr>
          <p:nvPr userDrawn="1"/>
        </p:nvSpPr>
        <p:spPr bwMode="auto">
          <a:xfrm>
            <a:off x="4953000" y="0"/>
            <a:ext cx="41910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sp>
        <p:nvSpPr>
          <p:cNvPr id="64535" name="Rectangle 23"/>
          <p:cNvSpPr>
            <a:spLocks noChangeArrowheads="1"/>
          </p:cNvSpPr>
          <p:nvPr userDrawn="1"/>
        </p:nvSpPr>
        <p:spPr bwMode="auto">
          <a:xfrm>
            <a:off x="6096000" y="457200"/>
            <a:ext cx="3048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endParaRPr lang="en-US"/>
          </a:p>
        </p:txBody>
      </p:sp>
      <p:sp>
        <p:nvSpPr>
          <p:cNvPr id="64536" name="Rectangle 24"/>
          <p:cNvSpPr>
            <a:spLocks noChangeArrowheads="1"/>
          </p:cNvSpPr>
          <p:nvPr userDrawn="1"/>
        </p:nvSpPr>
        <p:spPr bwMode="auto">
          <a:xfrm>
            <a:off x="7239000" y="685800"/>
            <a:ext cx="1905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endParaRPr lang="en-US"/>
          </a:p>
        </p:txBody>
      </p:sp>
      <p:sp>
        <p:nvSpPr>
          <p:cNvPr id="64537" name="Rectangle 25"/>
          <p:cNvSpPr>
            <a:spLocks noChangeArrowheads="1"/>
          </p:cNvSpPr>
          <p:nvPr userDrawn="1"/>
        </p:nvSpPr>
        <p:spPr bwMode="auto">
          <a:xfrm>
            <a:off x="5715000" y="228600"/>
            <a:ext cx="3429000" cy="228600"/>
          </a:xfrm>
          <a:prstGeom prst="rect">
            <a:avLst/>
          </a:prstGeom>
          <a:gradFill rotWithShape="0">
            <a:gsLst>
              <a:gs pos="0">
                <a:schemeClr val="bg1"/>
              </a:gs>
              <a:gs pos="100000">
                <a:srgbClr val="FF99CC"/>
              </a:gs>
            </a:gsLst>
            <a:lin ang="0" scaled="1"/>
          </a:gradFill>
          <a:ln w="9525">
            <a:noFill/>
            <a:miter lim="800000"/>
            <a:headEnd/>
            <a:tailEnd/>
          </a:ln>
          <a:effectLst/>
        </p:spPr>
        <p:txBody>
          <a:bodyPr wrap="none" anchor="ctr"/>
          <a:lstStyle/>
          <a:p>
            <a:endParaRPr lang="en-US"/>
          </a:p>
        </p:txBody>
      </p:sp>
      <p:sp>
        <p:nvSpPr>
          <p:cNvPr id="64539" name="Text Box 27"/>
          <p:cNvSpPr txBox="1">
            <a:spLocks noChangeArrowheads="1"/>
          </p:cNvSpPr>
          <p:nvPr userDrawn="1"/>
        </p:nvSpPr>
        <p:spPr bwMode="auto">
          <a:xfrm rot="41549">
            <a:off x="0" y="6583363"/>
            <a:ext cx="1066800" cy="276225"/>
          </a:xfrm>
          <a:prstGeom prst="rect">
            <a:avLst/>
          </a:prstGeom>
          <a:noFill/>
          <a:ln w="9525">
            <a:noFill/>
            <a:miter lim="800000"/>
            <a:headEnd/>
            <a:tailEnd/>
          </a:ln>
          <a:effectLst/>
        </p:spPr>
        <p:txBody>
          <a:bodyPr>
            <a:spAutoFit/>
          </a:bodyPr>
          <a:lstStyle/>
          <a:p>
            <a:pPr algn="l"/>
            <a:r>
              <a:rPr kumimoji="0" lang="en-US" sz="1200" b="1">
                <a:solidFill>
                  <a:schemeClr val="tx2"/>
                </a:solidFill>
              </a:rPr>
              <a:t>Slide </a:t>
            </a:r>
            <a:fld id="{84517B41-E394-4B02-9336-490BF0DDD9FE}" type="slidenum">
              <a:rPr kumimoji="0" lang="en-US" sz="1200" b="1">
                <a:solidFill>
                  <a:schemeClr val="tx2"/>
                </a:solidFill>
              </a:rPr>
              <a:pPr algn="l"/>
              <a:t>‹#›</a:t>
            </a:fld>
            <a:endParaRPr kumimoji="0" lang="en-US" sz="1200" b="1">
              <a:solidFill>
                <a:schemeClr val="tx2"/>
              </a:solidFill>
            </a:endParaRPr>
          </a:p>
        </p:txBody>
      </p:sp>
      <p:sp>
        <p:nvSpPr>
          <p:cNvPr id="6451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endParaRPr lang="en-US"/>
          </a:p>
        </p:txBody>
      </p:sp>
      <p:sp>
        <p:nvSpPr>
          <p:cNvPr id="64515" name="Rectangle 3"/>
          <p:cNvSpPr>
            <a:spLocks noChangeArrowheads="1"/>
          </p:cNvSpPr>
          <p:nvPr/>
        </p:nvSpPr>
        <p:spPr bwMode="ltGray">
          <a:xfrm>
            <a:off x="800100" y="1098550"/>
            <a:ext cx="723900"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endParaRPr lang="en-US"/>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sp>
        <p:nvSpPr>
          <p:cNvPr id="64520" name="Rectangle 8"/>
          <p:cNvSpPr>
            <a:spLocks noChangeArrowheads="1"/>
          </p:cNvSpPr>
          <p:nvPr/>
        </p:nvSpPr>
        <p:spPr bwMode="gray">
          <a:xfrm>
            <a:off x="381000" y="9906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64518" name="Rectangle 6"/>
          <p:cNvSpPr>
            <a:spLocks noChangeArrowheads="1"/>
          </p:cNvSpPr>
          <p:nvPr/>
        </p:nvSpPr>
        <p:spPr bwMode="ltGray">
          <a:xfrm>
            <a:off x="228600" y="1905000"/>
            <a:ext cx="533400" cy="457200"/>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64521" name="Rectangle 9"/>
          <p:cNvSpPr>
            <a:spLocks noGrp="1" noChangeArrowheads="1"/>
          </p:cNvSpPr>
          <p:nvPr>
            <p:ph type="title"/>
          </p:nvPr>
        </p:nvSpPr>
        <p:spPr bwMode="auto">
          <a:xfrm>
            <a:off x="1150938" y="228600"/>
            <a:ext cx="7793037"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4519" name="Rectangle 7"/>
          <p:cNvSpPr>
            <a:spLocks noChangeArrowheads="1"/>
          </p:cNvSpPr>
          <p:nvPr/>
        </p:nvSpPr>
        <p:spPr bwMode="gray">
          <a:xfrm flipH="1">
            <a:off x="685800" y="228600"/>
            <a:ext cx="26988" cy="60198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sldNum="0" hdr="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500">
          <a:solidFill>
            <a:schemeClr val="tx1"/>
          </a:solidFill>
          <a:latin typeface="+mn-lt"/>
        </a:defRPr>
      </a:lvl2pPr>
      <a:lvl3pPr marL="1143000" indent="-228600" algn="l" rtl="0" fontAlgn="base">
        <a:spcBef>
          <a:spcPct val="20000"/>
        </a:spcBef>
        <a:spcAft>
          <a:spcPct val="0"/>
        </a:spcAft>
        <a:buClr>
          <a:srgbClr val="009900"/>
        </a:buClr>
        <a:buSzPct val="50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rgbClr val="FF6600"/>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2">
            <a:lumMod val="50000"/>
          </a:schemeClr>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Microsoft_Word_97_-_2003_Document3.doc"/><Relationship Id="rId3" Type="http://schemas.openxmlformats.org/officeDocument/2006/relationships/notesSlide" Target="../notesSlides/notesSlide22.xml"/><Relationship Id="rId7" Type="http://schemas.openxmlformats.org/officeDocument/2006/relationships/image" Target="../media/image3.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2.emf"/><Relationship Id="rId4" Type="http://schemas.openxmlformats.org/officeDocument/2006/relationships/oleObject" Target="../embeddings/Microsoft_Word_97_-_2003_Document1.doc"/><Relationship Id="rId9" Type="http://schemas.openxmlformats.org/officeDocument/2006/relationships/image" Target="../media/image4.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ctrTitle"/>
          </p:nvPr>
        </p:nvSpPr>
        <p:spPr/>
        <p:txBody>
          <a:bodyPr/>
          <a:lstStyle/>
          <a:p>
            <a:r>
              <a:rPr lang="en-US" dirty="0" smtClean="0"/>
              <a:t>Lecture Set 6</a:t>
            </a:r>
            <a:endParaRPr lang="en-US" dirty="0"/>
          </a:p>
        </p:txBody>
      </p:sp>
      <p:sp>
        <p:nvSpPr>
          <p:cNvPr id="353283" name="Rectangle 3"/>
          <p:cNvSpPr>
            <a:spLocks noGrp="1" noChangeArrowheads="1"/>
          </p:cNvSpPr>
          <p:nvPr>
            <p:ph type="subTitle" idx="1"/>
          </p:nvPr>
        </p:nvSpPr>
        <p:spPr>
          <a:xfrm>
            <a:off x="838200" y="3886200"/>
            <a:ext cx="7772400" cy="1752600"/>
          </a:xfrm>
        </p:spPr>
        <p:txBody>
          <a:bodyPr/>
          <a:lstStyle/>
          <a:p>
            <a:r>
              <a:rPr lang="en-US" dirty="0"/>
              <a:t>The String and </a:t>
            </a:r>
            <a:r>
              <a:rPr lang="en-US" dirty="0" err="1"/>
              <a:t>DateTime</a:t>
            </a:r>
            <a:r>
              <a:rPr lang="en-US" dirty="0"/>
              <a:t> Data Types</a:t>
            </a:r>
          </a:p>
          <a:p>
            <a:r>
              <a:rPr lang="en-US" dirty="0"/>
              <a:t>Part </a:t>
            </a:r>
            <a:r>
              <a:rPr lang="en-US" dirty="0" smtClean="0"/>
              <a:t>A </a:t>
            </a:r>
            <a:r>
              <a:rPr lang="en-US" dirty="0"/>
              <a:t>– The </a:t>
            </a:r>
            <a:r>
              <a:rPr lang="en-US" dirty="0" err="1"/>
              <a:t>DateTime</a:t>
            </a:r>
            <a:r>
              <a:rPr lang="en-US" dirty="0"/>
              <a:t> Type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1026"/>
          <p:cNvSpPr>
            <a:spLocks noGrp="1" noChangeArrowheads="1"/>
          </p:cNvSpPr>
          <p:nvPr>
            <p:ph type="title"/>
          </p:nvPr>
        </p:nvSpPr>
        <p:spPr/>
        <p:txBody>
          <a:bodyPr/>
          <a:lstStyle/>
          <a:p>
            <a:r>
              <a:rPr lang="en-US" sz="3200" b="1">
                <a:latin typeface="Courier New" pitchFamily="49" charset="0"/>
              </a:rPr>
              <a:t>DateTime</a:t>
            </a:r>
            <a:r>
              <a:rPr lang="en-US" sz="3200"/>
              <a:t> Structure Members </a:t>
            </a:r>
            <a:r>
              <a:rPr lang="en-US" sz="2000"/>
              <a:t>(continued)</a:t>
            </a:r>
          </a:p>
        </p:txBody>
      </p:sp>
      <p:sp>
        <p:nvSpPr>
          <p:cNvPr id="568323" name="Rectangle 1027"/>
          <p:cNvSpPr>
            <a:spLocks noGrp="1" noChangeArrowheads="1"/>
          </p:cNvSpPr>
          <p:nvPr>
            <p:ph type="body" idx="1"/>
          </p:nvPr>
        </p:nvSpPr>
        <p:spPr/>
        <p:txBody>
          <a:bodyPr/>
          <a:lstStyle/>
          <a:p>
            <a:pPr>
              <a:lnSpc>
                <a:spcPct val="90000"/>
              </a:lnSpc>
            </a:pPr>
            <a:r>
              <a:rPr lang="en-US" dirty="0"/>
              <a:t>The </a:t>
            </a:r>
            <a:r>
              <a:rPr lang="en-US" b="1" dirty="0" smtClean="0">
                <a:latin typeface="Courier New" pitchFamily="49" charset="0"/>
              </a:rPr>
              <a:t>Now</a:t>
            </a:r>
            <a:r>
              <a:rPr lang="en-US" dirty="0" smtClean="0"/>
              <a:t> </a:t>
            </a:r>
            <a:r>
              <a:rPr lang="en-US" dirty="0"/>
              <a:t>method gets the current date and time</a:t>
            </a:r>
          </a:p>
          <a:p>
            <a:pPr>
              <a:lnSpc>
                <a:spcPct val="90000"/>
              </a:lnSpc>
            </a:pPr>
            <a:r>
              <a:rPr lang="en-US" dirty="0"/>
              <a:t>The </a:t>
            </a:r>
            <a:r>
              <a:rPr lang="en-US" b="1" dirty="0">
                <a:latin typeface="Courier New" pitchFamily="49" charset="0"/>
              </a:rPr>
              <a:t>Today</a:t>
            </a:r>
            <a:r>
              <a:rPr lang="en-US" dirty="0"/>
              <a:t> method gets the current date</a:t>
            </a:r>
          </a:p>
          <a:p>
            <a:pPr lvl="1">
              <a:lnSpc>
                <a:spcPct val="90000"/>
              </a:lnSpc>
            </a:pPr>
            <a:r>
              <a:rPr lang="en-US" dirty="0"/>
              <a:t>The time value is 00:00:00</a:t>
            </a:r>
          </a:p>
          <a:p>
            <a:pPr>
              <a:lnSpc>
                <a:spcPct val="90000"/>
              </a:lnSpc>
            </a:pPr>
            <a:r>
              <a:rPr lang="en-US" dirty="0"/>
              <a:t>Examples</a:t>
            </a:r>
            <a:r>
              <a:rPr lang="en-US" dirty="0" smtClean="0"/>
              <a:t>:</a:t>
            </a:r>
            <a:br>
              <a:rPr lang="en-US" dirty="0" smtClean="0"/>
            </a:br>
            <a:endParaRPr lang="en-US" sz="800" dirty="0"/>
          </a:p>
          <a:p>
            <a:pPr lvl="1">
              <a:lnSpc>
                <a:spcPct val="90000"/>
              </a:lnSpc>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smtClean="0">
                <a:latin typeface="Courier New" pitchFamily="49" charset="0"/>
              </a:rPr>
              <a:t>currentDateAndTime</a:t>
            </a:r>
            <a:r>
              <a:rPr lang="en-US" sz="1800" b="1" dirty="0" smtClean="0">
                <a:latin typeface="Courier New" pitchFamily="49" charset="0"/>
              </a:rPr>
              <a:t> </a:t>
            </a:r>
            <a:r>
              <a:rPr lang="en-US" sz="1800" b="1" dirty="0">
                <a:latin typeface="Courier New" pitchFamily="49" charset="0"/>
              </a:rPr>
              <a:t>= </a:t>
            </a:r>
            <a:r>
              <a:rPr lang="en-US" sz="1800" b="1" dirty="0" err="1" smtClean="0">
                <a:solidFill>
                  <a:srgbClr val="00B0F0"/>
                </a:solidFill>
                <a:latin typeface="Courier New" pitchFamily="49" charset="0"/>
              </a:rPr>
              <a:t>DateTime.Now</a:t>
            </a:r>
            <a:r>
              <a:rPr lang="en-US" sz="1800" b="1" dirty="0" smtClean="0">
                <a:latin typeface="Courier New" pitchFamily="49" charset="0"/>
              </a:rPr>
              <a:t>;</a:t>
            </a:r>
            <a:endParaRPr lang="en-US" sz="1800" b="1" dirty="0">
              <a:latin typeface="Courier New" pitchFamily="49" charset="0"/>
            </a:endParaRPr>
          </a:p>
          <a:p>
            <a:pPr lvl="1">
              <a:lnSpc>
                <a:spcPct val="90000"/>
              </a:lnSpc>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smtClean="0">
                <a:latin typeface="Courier New" pitchFamily="49" charset="0"/>
              </a:rPr>
              <a:t>CurrentDate</a:t>
            </a:r>
            <a:r>
              <a:rPr lang="en-US" sz="1800" b="1" dirty="0" smtClean="0">
                <a:latin typeface="Courier New" pitchFamily="49" charset="0"/>
              </a:rPr>
              <a:t> = </a:t>
            </a:r>
            <a:r>
              <a:rPr lang="en-US" sz="1800" b="1" dirty="0" err="1" smtClean="0">
                <a:solidFill>
                  <a:srgbClr val="00B0F0"/>
                </a:solidFill>
                <a:latin typeface="Courier New" pitchFamily="49" charset="0"/>
              </a:rPr>
              <a:t>DateTime.Today</a:t>
            </a:r>
            <a:r>
              <a:rPr lang="en-US" sz="1800" b="1" dirty="0" smtClean="0">
                <a:latin typeface="Courier New" pitchFamily="49" charset="0"/>
              </a:rPr>
              <a:t>;</a:t>
            </a:r>
            <a:endParaRPr lang="en-US" sz="1800" dirty="0"/>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1026"/>
          <p:cNvSpPr>
            <a:spLocks noGrp="1" noChangeArrowheads="1"/>
          </p:cNvSpPr>
          <p:nvPr>
            <p:ph type="title"/>
          </p:nvPr>
        </p:nvSpPr>
        <p:spPr/>
        <p:txBody>
          <a:bodyPr/>
          <a:lstStyle/>
          <a:p>
            <a:r>
              <a:rPr lang="en-US" sz="3200" dirty="0"/>
              <a:t/>
            </a:r>
            <a:br>
              <a:rPr lang="en-US" sz="3200" dirty="0"/>
            </a:br>
            <a:r>
              <a:rPr lang="en-US" sz="3200" b="1" dirty="0" err="1">
                <a:latin typeface="Courier New" pitchFamily="49" charset="0"/>
              </a:rPr>
              <a:t>DateTime</a:t>
            </a:r>
            <a:r>
              <a:rPr lang="en-US" sz="3200" dirty="0"/>
              <a:t> Structure </a:t>
            </a:r>
            <a:r>
              <a:rPr lang="en-US" sz="3200" dirty="0" smtClean="0"/>
              <a:t>Properties </a:t>
            </a:r>
            <a:r>
              <a:rPr lang="en-US" sz="2000" dirty="0"/>
              <a:t>(continued)</a:t>
            </a:r>
          </a:p>
        </p:txBody>
      </p:sp>
      <p:sp>
        <p:nvSpPr>
          <p:cNvPr id="544771" name="Rectangle 1027"/>
          <p:cNvSpPr>
            <a:spLocks noGrp="1" noChangeArrowheads="1"/>
          </p:cNvSpPr>
          <p:nvPr>
            <p:ph type="body" idx="1"/>
          </p:nvPr>
        </p:nvSpPr>
        <p:spPr/>
        <p:txBody>
          <a:bodyPr/>
          <a:lstStyle/>
          <a:p>
            <a:pPr>
              <a:lnSpc>
                <a:spcPct val="90000"/>
              </a:lnSpc>
            </a:pPr>
            <a:r>
              <a:rPr lang="en-US" dirty="0"/>
              <a:t>The </a:t>
            </a:r>
            <a:r>
              <a:rPr lang="en-US" b="1" dirty="0">
                <a:latin typeface="Courier New" pitchFamily="49" charset="0"/>
              </a:rPr>
              <a:t>Day</a:t>
            </a:r>
            <a:r>
              <a:rPr lang="en-US" dirty="0"/>
              <a:t>, </a:t>
            </a:r>
            <a:r>
              <a:rPr lang="en-US" b="1" dirty="0">
                <a:latin typeface="Courier New" pitchFamily="49" charset="0"/>
              </a:rPr>
              <a:t>Month</a:t>
            </a:r>
            <a:r>
              <a:rPr lang="en-US" dirty="0"/>
              <a:t>, and </a:t>
            </a:r>
            <a:r>
              <a:rPr lang="en-US" b="1" dirty="0">
                <a:latin typeface="Courier New" pitchFamily="49" charset="0"/>
              </a:rPr>
              <a:t>Year</a:t>
            </a:r>
            <a:r>
              <a:rPr lang="en-US" dirty="0"/>
              <a:t> properties </a:t>
            </a:r>
            <a:r>
              <a:rPr lang="en-US" dirty="0" smtClean="0"/>
              <a:t>(data members) return </a:t>
            </a:r>
            <a:r>
              <a:rPr lang="en-US" dirty="0"/>
              <a:t>the day of the month, month of the year, and </a:t>
            </a:r>
            <a:r>
              <a:rPr lang="en-US" dirty="0" smtClean="0"/>
              <a:t>year …</a:t>
            </a:r>
          </a:p>
          <a:p>
            <a:pPr marL="0" indent="0">
              <a:lnSpc>
                <a:spcPct val="90000"/>
              </a:lnSpc>
              <a:buNone/>
            </a:pPr>
            <a:r>
              <a:rPr lang="en-US" dirty="0"/>
              <a:t> </a:t>
            </a:r>
            <a:r>
              <a:rPr lang="en-US" dirty="0" smtClean="0"/>
              <a:t>       </a:t>
            </a:r>
            <a:r>
              <a:rPr lang="en-US" sz="1800" dirty="0" err="1" smtClean="0">
                <a:solidFill>
                  <a:schemeClr val="tx2"/>
                </a:solidFill>
              </a:rPr>
              <a:t>int</a:t>
            </a:r>
            <a:r>
              <a:rPr lang="en-US" sz="1800" dirty="0" smtClean="0">
                <a:solidFill>
                  <a:schemeClr val="tx2"/>
                </a:solidFill>
              </a:rPr>
              <a:t> </a:t>
            </a:r>
            <a:r>
              <a:rPr lang="en-US" sz="1800" dirty="0" smtClean="0"/>
              <a:t>month = </a:t>
            </a:r>
            <a:r>
              <a:rPr lang="en-US" sz="1800" dirty="0" err="1" smtClean="0"/>
              <a:t>currentDateTime.Month</a:t>
            </a:r>
            <a:r>
              <a:rPr lang="en-US" sz="1800" dirty="0" smtClean="0"/>
              <a:t>;    // 8 if August</a:t>
            </a:r>
            <a:endParaRPr lang="en-US" sz="1800" dirty="0"/>
          </a:p>
          <a:p>
            <a:pPr>
              <a:lnSpc>
                <a:spcPct val="90000"/>
              </a:lnSpc>
            </a:pPr>
            <a:r>
              <a:rPr lang="en-US" dirty="0"/>
              <a:t>The </a:t>
            </a:r>
            <a:r>
              <a:rPr lang="en-US" b="1" dirty="0">
                <a:latin typeface="Courier New" pitchFamily="49" charset="0"/>
              </a:rPr>
              <a:t>Hour</a:t>
            </a:r>
            <a:r>
              <a:rPr lang="en-US" dirty="0"/>
              <a:t>, </a:t>
            </a:r>
            <a:r>
              <a:rPr lang="en-US" b="1" dirty="0">
                <a:latin typeface="Courier New" pitchFamily="49" charset="0"/>
              </a:rPr>
              <a:t>Minute</a:t>
            </a:r>
            <a:r>
              <a:rPr lang="en-US" dirty="0"/>
              <a:t>, and </a:t>
            </a:r>
            <a:r>
              <a:rPr lang="en-US" b="1" dirty="0">
                <a:latin typeface="Courier New" pitchFamily="49" charset="0"/>
              </a:rPr>
              <a:t>Second</a:t>
            </a:r>
            <a:r>
              <a:rPr lang="en-US" dirty="0"/>
              <a:t> properties return time elements having the same name</a:t>
            </a:r>
          </a:p>
          <a:p>
            <a:pPr>
              <a:lnSpc>
                <a:spcPct val="90000"/>
              </a:lnSpc>
            </a:pPr>
            <a:r>
              <a:rPr lang="en-US" dirty="0"/>
              <a:t>The </a:t>
            </a:r>
            <a:r>
              <a:rPr lang="en-US" b="1" dirty="0" err="1">
                <a:latin typeface="Courier New" pitchFamily="49" charset="0"/>
              </a:rPr>
              <a:t>DayOfWeek</a:t>
            </a:r>
            <a:r>
              <a:rPr lang="en-US" dirty="0"/>
              <a:t> property returns the day of the week</a:t>
            </a:r>
          </a:p>
          <a:p>
            <a:pPr lvl="1">
              <a:lnSpc>
                <a:spcPct val="90000"/>
              </a:lnSpc>
            </a:pPr>
            <a:r>
              <a:rPr lang="en-US" dirty="0"/>
              <a:t>0 = Sunday and 6 = Saturday</a:t>
            </a:r>
          </a:p>
          <a:p>
            <a:pPr>
              <a:lnSpc>
                <a:spcPct val="90000"/>
              </a:lnSpc>
            </a:pPr>
            <a:r>
              <a:rPr lang="en-US" dirty="0"/>
              <a:t>The </a:t>
            </a:r>
            <a:r>
              <a:rPr lang="en-US" b="1" dirty="0" err="1">
                <a:latin typeface="Courier New" pitchFamily="49" charset="0"/>
              </a:rPr>
              <a:t>DayOfYear</a:t>
            </a:r>
            <a:r>
              <a:rPr lang="en-US" dirty="0"/>
              <a:t> property returns an Integer containing day of the year</a:t>
            </a:r>
          </a:p>
          <a:p>
            <a:pPr lvl="1">
              <a:lnSpc>
                <a:spcPct val="90000"/>
              </a:lnSpc>
            </a:pPr>
            <a:r>
              <a:rPr lang="en-US" dirty="0"/>
              <a:t>The first day of the year is 1</a:t>
            </a:r>
          </a:p>
        </p:txBody>
      </p:sp>
      <p:sp>
        <p:nvSpPr>
          <p:cNvPr id="4" name="Slide Number Placeholder 3"/>
          <p:cNvSpPr>
            <a:spLocks noGrp="1"/>
          </p:cNvSpPr>
          <p:nvPr>
            <p:ph type="sldNum" sz="quarter" idx="10"/>
          </p:nvPr>
        </p:nvSpPr>
        <p:spPr>
          <a:xfrm>
            <a:off x="72390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r>
              <a:rPr lang="en-US" sz="3200"/>
              <a:t/>
            </a:r>
            <a:br>
              <a:rPr lang="en-US" sz="3200"/>
            </a:br>
            <a:r>
              <a:rPr lang="en-US" sz="3200" b="1">
                <a:latin typeface="Courier New" pitchFamily="49" charset="0"/>
              </a:rPr>
              <a:t>DateTime</a:t>
            </a:r>
            <a:r>
              <a:rPr lang="en-US" sz="3200"/>
              <a:t> Structure Members </a:t>
            </a:r>
            <a:r>
              <a:rPr lang="en-US" sz="2000"/>
              <a:t>(continued)</a:t>
            </a:r>
          </a:p>
        </p:txBody>
      </p:sp>
      <p:sp>
        <p:nvSpPr>
          <p:cNvPr id="484355" name="Rectangle 3"/>
          <p:cNvSpPr>
            <a:spLocks noGrp="1" noChangeArrowheads="1"/>
          </p:cNvSpPr>
          <p:nvPr>
            <p:ph type="body" idx="1"/>
          </p:nvPr>
        </p:nvSpPr>
        <p:spPr>
          <a:xfrm>
            <a:off x="1143000" y="1295400"/>
            <a:ext cx="7772400" cy="4837113"/>
          </a:xfrm>
        </p:spPr>
        <p:txBody>
          <a:bodyPr/>
          <a:lstStyle/>
          <a:p>
            <a:r>
              <a:rPr lang="en-US" dirty="0"/>
              <a:t>The </a:t>
            </a:r>
            <a:r>
              <a:rPr lang="en-US" b="1" dirty="0" err="1">
                <a:latin typeface="Courier New" pitchFamily="49" charset="0"/>
              </a:rPr>
              <a:t>IsDaylightSavingTime</a:t>
            </a:r>
            <a:r>
              <a:rPr lang="en-US" dirty="0"/>
              <a:t> property accepts an argument containing a date</a:t>
            </a:r>
          </a:p>
          <a:p>
            <a:pPr lvl="1"/>
            <a:r>
              <a:rPr lang="en-US" dirty="0"/>
              <a:t>The method returns </a:t>
            </a:r>
            <a:r>
              <a:rPr lang="en-US" b="1" dirty="0">
                <a:latin typeface="Courier New" pitchFamily="49" charset="0"/>
              </a:rPr>
              <a:t>t</a:t>
            </a:r>
            <a:r>
              <a:rPr lang="en-US" b="1" dirty="0" smtClean="0">
                <a:latin typeface="Courier New" pitchFamily="49" charset="0"/>
              </a:rPr>
              <a:t>rue</a:t>
            </a:r>
            <a:r>
              <a:rPr lang="en-US" dirty="0" smtClean="0"/>
              <a:t> </a:t>
            </a:r>
            <a:r>
              <a:rPr lang="en-US" dirty="0"/>
              <a:t>if daylight savings time is in effect</a:t>
            </a:r>
          </a:p>
          <a:p>
            <a:r>
              <a:rPr lang="en-US" dirty="0"/>
              <a:t>The </a:t>
            </a:r>
            <a:r>
              <a:rPr lang="en-US" b="1" dirty="0" err="1">
                <a:latin typeface="Courier New" pitchFamily="49" charset="0"/>
              </a:rPr>
              <a:t>IsLeapYear</a:t>
            </a:r>
            <a:r>
              <a:rPr lang="en-US" dirty="0"/>
              <a:t> method accepts one </a:t>
            </a:r>
            <a:r>
              <a:rPr lang="en-US" b="1" dirty="0">
                <a:latin typeface="Courier New" pitchFamily="49" charset="0"/>
              </a:rPr>
              <a:t>Integer</a:t>
            </a:r>
            <a:r>
              <a:rPr lang="en-US" dirty="0"/>
              <a:t> argument containing a year</a:t>
            </a:r>
          </a:p>
          <a:p>
            <a:pPr lvl="1"/>
            <a:r>
              <a:rPr lang="en-US" dirty="0"/>
              <a:t>The method returns </a:t>
            </a:r>
            <a:r>
              <a:rPr lang="en-US" b="1" dirty="0">
                <a:latin typeface="Courier New" pitchFamily="49" charset="0"/>
              </a:rPr>
              <a:t>t</a:t>
            </a:r>
            <a:r>
              <a:rPr lang="en-US" b="1" dirty="0" smtClean="0">
                <a:latin typeface="Courier New" pitchFamily="49" charset="0"/>
              </a:rPr>
              <a:t>rue</a:t>
            </a:r>
            <a:r>
              <a:rPr lang="en-US" dirty="0" smtClean="0"/>
              <a:t> </a:t>
            </a:r>
            <a:r>
              <a:rPr lang="en-US" dirty="0"/>
              <a:t>if the year is a leap </a:t>
            </a:r>
            <a:r>
              <a:rPr lang="en-US" dirty="0" smtClean="0"/>
              <a:t>year</a:t>
            </a:r>
          </a:p>
          <a:p>
            <a:pPr lvl="1"/>
            <a:r>
              <a:rPr lang="en-US" dirty="0" smtClean="0"/>
              <a:t>There are other methods as well … how can we find out what they are?</a:t>
            </a:r>
            <a:endParaRPr lang="en-US" dirty="0"/>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r>
              <a:rPr lang="en-US" sz="3200"/>
              <a:t>Converting Dates to Strings</a:t>
            </a:r>
          </a:p>
        </p:txBody>
      </p:sp>
      <p:sp>
        <p:nvSpPr>
          <p:cNvPr id="485379" name="Rectangle 3"/>
          <p:cNvSpPr>
            <a:spLocks noGrp="1" noChangeArrowheads="1"/>
          </p:cNvSpPr>
          <p:nvPr>
            <p:ph type="body" idx="1"/>
          </p:nvPr>
        </p:nvSpPr>
        <p:spPr/>
        <p:txBody>
          <a:bodyPr/>
          <a:lstStyle/>
          <a:p>
            <a:pPr marL="381000" indent="-381000"/>
            <a:r>
              <a:rPr lang="en-US" sz="2400" dirty="0"/>
              <a:t>The </a:t>
            </a:r>
            <a:r>
              <a:rPr lang="en-US" sz="2400" b="1" dirty="0" err="1">
                <a:latin typeface="Courier New" pitchFamily="49" charset="0"/>
              </a:rPr>
              <a:t>ToString</a:t>
            </a:r>
            <a:r>
              <a:rPr lang="en-US" sz="2400" dirty="0"/>
              <a:t> method converts a date to a string</a:t>
            </a:r>
          </a:p>
          <a:p>
            <a:pPr marL="819150" lvl="1" indent="-361950">
              <a:buFont typeface="Wingdings" pitchFamily="2" charset="2"/>
              <a:buNone/>
            </a:pPr>
            <a:r>
              <a:rPr lang="en-US" sz="2100" b="1" dirty="0"/>
              <a:t>8/27/2006 10:49:48 AM</a:t>
            </a:r>
          </a:p>
          <a:p>
            <a:pPr marL="381000" indent="-381000"/>
            <a:r>
              <a:rPr lang="en-US" sz="2400" dirty="0"/>
              <a:t>The </a:t>
            </a:r>
            <a:r>
              <a:rPr lang="en-US" sz="2400" b="1" dirty="0" err="1">
                <a:latin typeface="Courier New" pitchFamily="49" charset="0"/>
              </a:rPr>
              <a:t>ToLongDateString</a:t>
            </a:r>
            <a:r>
              <a:rPr lang="en-US" sz="2400" dirty="0"/>
              <a:t> method converts a date to a string using the system's long date format</a:t>
            </a:r>
          </a:p>
          <a:p>
            <a:pPr marL="819150" lvl="1" indent="-361950">
              <a:buFont typeface="Wingdings" pitchFamily="2" charset="2"/>
              <a:buNone/>
            </a:pPr>
            <a:r>
              <a:rPr lang="en-US" sz="2100" b="1" dirty="0"/>
              <a:t>Sunday, August 27, </a:t>
            </a:r>
            <a:r>
              <a:rPr lang="en-US" sz="2100" b="1" dirty="0" smtClean="0"/>
              <a:t>2006</a:t>
            </a:r>
          </a:p>
          <a:p>
            <a:pPr marL="381000" indent="-381000"/>
            <a:r>
              <a:rPr lang="en-US" sz="2400" dirty="0"/>
              <a:t>The </a:t>
            </a:r>
            <a:r>
              <a:rPr lang="en-US" sz="2400" b="1" dirty="0" err="1" smtClean="0">
                <a:latin typeface="Courier New" pitchFamily="49" charset="0"/>
              </a:rPr>
              <a:t>ToLongTimeString</a:t>
            </a:r>
            <a:r>
              <a:rPr lang="en-US" sz="2400" dirty="0" smtClean="0"/>
              <a:t> </a:t>
            </a:r>
            <a:r>
              <a:rPr lang="en-US" sz="2400" dirty="0"/>
              <a:t>method converts a date to a string </a:t>
            </a:r>
            <a:r>
              <a:rPr lang="en-US" sz="2400" dirty="0" smtClean="0"/>
              <a:t>containing hours, minutes and seconds</a:t>
            </a:r>
            <a:endParaRPr lang="en-US" sz="2400" dirty="0"/>
          </a:p>
          <a:p>
            <a:pPr marL="819150" lvl="1" indent="-361950">
              <a:buNone/>
            </a:pPr>
            <a:r>
              <a:rPr lang="en-US" sz="2100" b="1" dirty="0" smtClean="0"/>
              <a:t>10:49:48 AM</a:t>
            </a:r>
            <a:endParaRPr lang="en-US" sz="2100" b="1" dirty="0"/>
          </a:p>
          <a:p>
            <a:pPr marL="381000" indent="-381000"/>
            <a:r>
              <a:rPr lang="en-US" sz="2400" dirty="0"/>
              <a:t>The </a:t>
            </a:r>
            <a:r>
              <a:rPr lang="en-US" sz="2400" b="1" dirty="0" err="1">
                <a:latin typeface="Courier New" pitchFamily="49" charset="0"/>
              </a:rPr>
              <a:t>ToShortDateString</a:t>
            </a:r>
            <a:r>
              <a:rPr lang="en-US" sz="2400" dirty="0"/>
              <a:t> method converts a date to a string using the system's short date format</a:t>
            </a:r>
          </a:p>
          <a:p>
            <a:pPr marL="819150" lvl="1" indent="-361950">
              <a:buFont typeface="Wingdings" pitchFamily="2" charset="2"/>
              <a:buNone/>
            </a:pPr>
            <a:r>
              <a:rPr lang="en-US" sz="2100" b="1" dirty="0" smtClean="0"/>
              <a:t>8/27/2006</a:t>
            </a:r>
            <a:endParaRPr lang="en-US" sz="2100" b="1" dirty="0"/>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1026"/>
          <p:cNvSpPr>
            <a:spLocks noGrp="1" noChangeArrowheads="1"/>
          </p:cNvSpPr>
          <p:nvPr>
            <p:ph type="title"/>
          </p:nvPr>
        </p:nvSpPr>
        <p:spPr/>
        <p:txBody>
          <a:bodyPr/>
          <a:lstStyle/>
          <a:p>
            <a:r>
              <a:rPr lang="en-US" sz="3200"/>
              <a:t>Converting Dates to Strings (continued)</a:t>
            </a:r>
          </a:p>
        </p:txBody>
      </p:sp>
      <p:sp>
        <p:nvSpPr>
          <p:cNvPr id="549891" name="Rectangle 1027"/>
          <p:cNvSpPr>
            <a:spLocks noGrp="1" noChangeArrowheads="1"/>
          </p:cNvSpPr>
          <p:nvPr>
            <p:ph type="body" idx="1"/>
          </p:nvPr>
        </p:nvSpPr>
        <p:spPr/>
        <p:txBody>
          <a:bodyPr/>
          <a:lstStyle/>
          <a:p>
            <a:r>
              <a:rPr lang="en-US"/>
              <a:t>The </a:t>
            </a:r>
            <a:r>
              <a:rPr lang="en-US" b="1">
                <a:latin typeface="Courier New" pitchFamily="49" charset="0"/>
              </a:rPr>
              <a:t>ToLongTimeString</a:t>
            </a:r>
            <a:r>
              <a:rPr lang="en-US"/>
              <a:t> method converts a date to a string using the system's long time format</a:t>
            </a:r>
          </a:p>
          <a:p>
            <a:pPr lvl="1">
              <a:buFont typeface="Wingdings" pitchFamily="2" charset="2"/>
              <a:buNone/>
            </a:pPr>
            <a:r>
              <a:rPr lang="en-US" b="1"/>
              <a:t>10:49:48 AM</a:t>
            </a:r>
          </a:p>
          <a:p>
            <a:r>
              <a:rPr lang="en-US"/>
              <a:t>The </a:t>
            </a:r>
            <a:r>
              <a:rPr lang="en-US" b="1">
                <a:latin typeface="Courier New" pitchFamily="49" charset="0"/>
              </a:rPr>
              <a:t>ToShortTimeString</a:t>
            </a:r>
            <a:r>
              <a:rPr lang="en-US"/>
              <a:t> method converts a date to a string using the system's short time format</a:t>
            </a:r>
          </a:p>
          <a:p>
            <a:pPr lvl="1">
              <a:buFont typeface="Wingdings" pitchFamily="2" charset="2"/>
              <a:buNone/>
            </a:pPr>
            <a:r>
              <a:rPr lang="en-US" b="1"/>
              <a:t>10:49 AM</a:t>
            </a: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a:t>Performing Calculations on Dates</a:t>
            </a:r>
          </a:p>
        </p:txBody>
      </p:sp>
      <p:sp>
        <p:nvSpPr>
          <p:cNvPr id="486403" name="Rectangle 3"/>
          <p:cNvSpPr>
            <a:spLocks noGrp="1" noChangeArrowheads="1"/>
          </p:cNvSpPr>
          <p:nvPr>
            <p:ph type="body" idx="1"/>
          </p:nvPr>
        </p:nvSpPr>
        <p:spPr/>
        <p:txBody>
          <a:bodyPr/>
          <a:lstStyle/>
          <a:p>
            <a:r>
              <a:rPr lang="en-US" b="1" dirty="0" err="1">
                <a:latin typeface="Courier New" pitchFamily="49" charset="0"/>
              </a:rPr>
              <a:t>AddHours</a:t>
            </a:r>
            <a:r>
              <a:rPr lang="en-US" dirty="0"/>
              <a:t>, </a:t>
            </a:r>
            <a:r>
              <a:rPr lang="en-US" b="1" dirty="0" err="1">
                <a:latin typeface="Courier New" pitchFamily="49" charset="0"/>
              </a:rPr>
              <a:t>AddMintutes</a:t>
            </a:r>
            <a:r>
              <a:rPr lang="en-US" dirty="0"/>
              <a:t>, </a:t>
            </a:r>
            <a:r>
              <a:rPr lang="en-US" b="1" dirty="0" err="1">
                <a:latin typeface="Courier New" pitchFamily="49" charset="0"/>
              </a:rPr>
              <a:t>AddSeconds</a:t>
            </a:r>
            <a:r>
              <a:rPr lang="en-US" dirty="0"/>
              <a:t> add time intervals to a date</a:t>
            </a:r>
          </a:p>
          <a:p>
            <a:r>
              <a:rPr lang="en-US" b="1" dirty="0" err="1">
                <a:latin typeface="Courier New" pitchFamily="49" charset="0"/>
              </a:rPr>
              <a:t>AddYears</a:t>
            </a:r>
            <a:r>
              <a:rPr lang="en-US" dirty="0"/>
              <a:t>, </a:t>
            </a:r>
            <a:r>
              <a:rPr lang="en-US" b="1" dirty="0" err="1">
                <a:latin typeface="Courier New" pitchFamily="49" charset="0"/>
              </a:rPr>
              <a:t>AddMonths</a:t>
            </a:r>
            <a:r>
              <a:rPr lang="en-US" dirty="0"/>
              <a:t>, </a:t>
            </a:r>
            <a:r>
              <a:rPr lang="en-US" b="1" dirty="0" err="1">
                <a:latin typeface="Courier New" pitchFamily="49" charset="0"/>
              </a:rPr>
              <a:t>AddDays</a:t>
            </a:r>
            <a:r>
              <a:rPr lang="en-US" dirty="0"/>
              <a:t> add date intervals to a day</a:t>
            </a:r>
          </a:p>
          <a:p>
            <a:r>
              <a:rPr lang="en-US" b="1" dirty="0" err="1">
                <a:latin typeface="Courier New" pitchFamily="49" charset="0"/>
              </a:rPr>
              <a:t>DaysInMonth</a:t>
            </a:r>
            <a:r>
              <a:rPr lang="en-US" dirty="0"/>
              <a:t> returns the number of days in a particular </a:t>
            </a:r>
            <a:r>
              <a:rPr lang="en-US" dirty="0" smtClean="0"/>
              <a:t>month</a:t>
            </a:r>
          </a:p>
          <a:p>
            <a:r>
              <a:rPr lang="en-US" dirty="0" smtClean="0"/>
              <a:t>There are more such methods defined on the </a:t>
            </a:r>
            <a:r>
              <a:rPr lang="en-US" b="1" dirty="0" err="1" smtClean="0">
                <a:latin typeface="Courier New" pitchFamily="49" charset="0"/>
                <a:cs typeface="Courier New" pitchFamily="49" charset="0"/>
              </a:rPr>
              <a:t>DateTime</a:t>
            </a:r>
            <a:r>
              <a:rPr lang="en-US" dirty="0" smtClean="0"/>
              <a:t> data type</a:t>
            </a:r>
            <a:endParaRPr lang="en-US" dirty="0"/>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a:t>Calculations on Dates </a:t>
            </a:r>
            <a:r>
              <a:rPr lang="en-US" sz="1800"/>
              <a:t>(Example)</a:t>
            </a:r>
            <a:r>
              <a:rPr lang="en-US"/>
              <a:t> </a:t>
            </a:r>
          </a:p>
        </p:txBody>
      </p:sp>
      <p:sp>
        <p:nvSpPr>
          <p:cNvPr id="487427" name="Rectangle 3"/>
          <p:cNvSpPr>
            <a:spLocks noGrp="1" noChangeArrowheads="1"/>
          </p:cNvSpPr>
          <p:nvPr>
            <p:ph type="body" idx="1"/>
          </p:nvPr>
        </p:nvSpPr>
        <p:spPr/>
        <p:txBody>
          <a:bodyPr/>
          <a:lstStyle/>
          <a:p>
            <a:pPr>
              <a:lnSpc>
                <a:spcPct val="90000"/>
              </a:lnSpc>
            </a:pPr>
            <a:r>
              <a:rPr lang="en-US" dirty="0"/>
              <a:t>Call the date arithmetic methods to modify the current date and time</a:t>
            </a:r>
          </a:p>
          <a:p>
            <a:pPr lvl="1">
              <a:lnSpc>
                <a:spcPct val="90000"/>
              </a:lnSpc>
              <a:buFont typeface="Wingdings" pitchFamily="2" charset="2"/>
              <a:buNone/>
            </a:pPr>
            <a:endParaRPr lang="en-US" sz="2000" b="1" dirty="0">
              <a:latin typeface="Courier New" pitchFamily="49" charset="0"/>
            </a:endParaRPr>
          </a:p>
          <a:p>
            <a:pPr lvl="1">
              <a:lnSpc>
                <a:spcPct val="90000"/>
              </a:lnSpc>
              <a:buNone/>
            </a:pPr>
            <a:r>
              <a:rPr lang="en-US" sz="2000" b="1" dirty="0" err="1">
                <a:solidFill>
                  <a:srgbClr val="00B0F0"/>
                </a:solidFill>
                <a:latin typeface="Courier New" pitchFamily="49" charset="0"/>
              </a:rPr>
              <a:t>DateTime</a:t>
            </a:r>
            <a:r>
              <a:rPr lang="en-US" sz="2000" b="1" dirty="0">
                <a:solidFill>
                  <a:srgbClr val="00B0F0"/>
                </a:solidFill>
                <a:latin typeface="Courier New" pitchFamily="49" charset="0"/>
              </a:rPr>
              <a:t> </a:t>
            </a:r>
            <a:r>
              <a:rPr lang="en-US" sz="2000" b="1" dirty="0" err="1" smtClean="0">
                <a:latin typeface="Courier New" pitchFamily="49" charset="0"/>
              </a:rPr>
              <a:t>NextDay</a:t>
            </a:r>
            <a:r>
              <a:rPr lang="en-US" sz="2000" b="1" dirty="0" smtClean="0">
                <a:latin typeface="Courier New" pitchFamily="49" charset="0"/>
              </a:rPr>
              <a:t> </a:t>
            </a:r>
            <a:r>
              <a:rPr lang="en-US" sz="2000" b="1" dirty="0">
                <a:latin typeface="Courier New" pitchFamily="49" charset="0"/>
              </a:rPr>
              <a:t>= </a:t>
            </a:r>
            <a:r>
              <a:rPr lang="en-US" sz="2000" b="1" dirty="0" err="1">
                <a:latin typeface="Courier New" pitchFamily="49" charset="0"/>
              </a:rPr>
              <a:t>Today.AddDays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buNone/>
            </a:pPr>
            <a:r>
              <a:rPr lang="en-US" sz="2000" b="1" dirty="0" err="1">
                <a:solidFill>
                  <a:srgbClr val="00B0F0"/>
                </a:solidFill>
                <a:latin typeface="Courier New" pitchFamily="49" charset="0"/>
              </a:rPr>
              <a:t>DateTime</a:t>
            </a:r>
            <a:r>
              <a:rPr lang="en-US" sz="2000" b="1" dirty="0">
                <a:solidFill>
                  <a:srgbClr val="00B0F0"/>
                </a:solidFill>
                <a:latin typeface="Courier New" pitchFamily="49" charset="0"/>
              </a:rPr>
              <a:t> </a:t>
            </a:r>
            <a:r>
              <a:rPr lang="en-US" sz="2000" b="1" dirty="0" err="1">
                <a:latin typeface="Courier New" pitchFamily="49" charset="0"/>
              </a:rPr>
              <a:t>NextMonth</a:t>
            </a:r>
            <a:r>
              <a:rPr lang="en-US" sz="2000" b="1" dirty="0">
                <a:latin typeface="Courier New" pitchFamily="49" charset="0"/>
              </a:rPr>
              <a:t> </a:t>
            </a:r>
            <a:r>
              <a:rPr lang="en-US" sz="2000" b="1" dirty="0" smtClean="0">
                <a:latin typeface="Courier New" pitchFamily="49" charset="0"/>
              </a:rPr>
              <a:t>= </a:t>
            </a:r>
            <a:r>
              <a:rPr lang="en-US" sz="2000" b="1" dirty="0" err="1">
                <a:latin typeface="Courier New" pitchFamily="49" charset="0"/>
              </a:rPr>
              <a:t>Today.AddMonths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buNone/>
            </a:pPr>
            <a:r>
              <a:rPr lang="en-US" sz="2000" b="1" dirty="0" err="1">
                <a:solidFill>
                  <a:srgbClr val="00B0F0"/>
                </a:solidFill>
                <a:latin typeface="Courier New" pitchFamily="49" charset="0"/>
              </a:rPr>
              <a:t>DateTime</a:t>
            </a:r>
            <a:r>
              <a:rPr lang="en-US" sz="2000" b="1" dirty="0">
                <a:solidFill>
                  <a:srgbClr val="00B0F0"/>
                </a:solidFill>
                <a:latin typeface="Courier New" pitchFamily="49" charset="0"/>
              </a:rPr>
              <a:t> </a:t>
            </a:r>
            <a:r>
              <a:rPr lang="en-US" sz="2000" b="1" dirty="0" err="1">
                <a:latin typeface="Courier New" pitchFamily="49" charset="0"/>
              </a:rPr>
              <a:t>NextYear</a:t>
            </a:r>
            <a:r>
              <a:rPr lang="en-US" sz="2000" b="1" dirty="0">
                <a:latin typeface="Courier New" pitchFamily="49" charset="0"/>
              </a:rPr>
              <a:t> </a:t>
            </a:r>
            <a:r>
              <a:rPr lang="en-US" sz="2000" b="1" dirty="0" smtClean="0">
                <a:latin typeface="Courier New" pitchFamily="49" charset="0"/>
              </a:rPr>
              <a:t>= </a:t>
            </a:r>
            <a:r>
              <a:rPr lang="en-US" sz="2000" b="1" dirty="0" err="1">
                <a:latin typeface="Courier New" pitchFamily="49" charset="0"/>
              </a:rPr>
              <a:t>Today.AddYears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buNone/>
            </a:pPr>
            <a:r>
              <a:rPr lang="en-US" sz="2000" b="1" dirty="0" err="1">
                <a:solidFill>
                  <a:srgbClr val="00B0F0"/>
                </a:solidFill>
                <a:latin typeface="Courier New" pitchFamily="49" charset="0"/>
              </a:rPr>
              <a:t>DateTime</a:t>
            </a:r>
            <a:r>
              <a:rPr lang="en-US" sz="2000" b="1" dirty="0">
                <a:solidFill>
                  <a:srgbClr val="00B0F0"/>
                </a:solidFill>
                <a:latin typeface="Courier New" pitchFamily="49" charset="0"/>
              </a:rPr>
              <a:t> </a:t>
            </a:r>
            <a:r>
              <a:rPr lang="en-US" sz="2000" b="1" dirty="0" err="1" smtClean="0">
                <a:latin typeface="Courier New" pitchFamily="49" charset="0"/>
              </a:rPr>
              <a:t>LastDay</a:t>
            </a:r>
            <a:r>
              <a:rPr lang="en-US" sz="2000" b="1" dirty="0" smtClean="0">
                <a:latin typeface="Courier New" pitchFamily="49" charset="0"/>
              </a:rPr>
              <a:t> </a:t>
            </a:r>
            <a:r>
              <a:rPr lang="en-US" sz="2000" b="1" dirty="0">
                <a:latin typeface="Courier New" pitchFamily="49" charset="0"/>
              </a:rPr>
              <a:t>= </a:t>
            </a:r>
            <a:r>
              <a:rPr lang="en-US" sz="2000" b="1" dirty="0" err="1">
                <a:latin typeface="Courier New" pitchFamily="49" charset="0"/>
              </a:rPr>
              <a:t>Today.AddDays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buNone/>
            </a:pPr>
            <a:r>
              <a:rPr lang="en-US" sz="2000" b="1" dirty="0" err="1" smtClean="0">
                <a:solidFill>
                  <a:srgbClr val="00B0F0"/>
                </a:solidFill>
                <a:latin typeface="Courier New" pitchFamily="49" charset="0"/>
              </a:rPr>
              <a:t>DateTime</a:t>
            </a:r>
            <a:r>
              <a:rPr lang="en-US" sz="2000" b="1" dirty="0" smtClean="0">
                <a:solidFill>
                  <a:srgbClr val="00B0F0"/>
                </a:solidFill>
                <a:latin typeface="Courier New" pitchFamily="49" charset="0"/>
              </a:rPr>
              <a:t> </a:t>
            </a:r>
            <a:r>
              <a:rPr lang="en-US" sz="2000" b="1" dirty="0" err="1" smtClean="0">
                <a:latin typeface="Courier New" pitchFamily="49" charset="0"/>
              </a:rPr>
              <a:t>LastMonth</a:t>
            </a:r>
            <a:r>
              <a:rPr lang="en-US" sz="2000" b="1" dirty="0" smtClean="0">
                <a:latin typeface="Courier New" pitchFamily="49" charset="0"/>
              </a:rPr>
              <a:t> </a:t>
            </a:r>
            <a:r>
              <a:rPr lang="en-US" sz="2000" b="1" dirty="0">
                <a:latin typeface="Courier New" pitchFamily="49" charset="0"/>
              </a:rPr>
              <a:t>= </a:t>
            </a:r>
            <a:r>
              <a:rPr lang="en-US" sz="2000" b="1" dirty="0" err="1" smtClean="0">
                <a:latin typeface="Courier New" pitchFamily="49" charset="0"/>
              </a:rPr>
              <a:t>Today.AddMonths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buNone/>
            </a:pPr>
            <a:r>
              <a:rPr lang="en-US" sz="2000" b="1" dirty="0" err="1">
                <a:solidFill>
                  <a:srgbClr val="00B0F0"/>
                </a:solidFill>
                <a:latin typeface="Courier New" pitchFamily="49" charset="0"/>
              </a:rPr>
              <a:t>DateTime</a:t>
            </a:r>
            <a:r>
              <a:rPr lang="en-US" sz="2000" b="1" dirty="0">
                <a:solidFill>
                  <a:srgbClr val="00B0F0"/>
                </a:solidFill>
                <a:latin typeface="Courier New" pitchFamily="49" charset="0"/>
              </a:rPr>
              <a:t> </a:t>
            </a:r>
            <a:r>
              <a:rPr lang="en-US" sz="2000" b="1" dirty="0" err="1" smtClean="0">
                <a:latin typeface="Courier New" pitchFamily="49" charset="0"/>
              </a:rPr>
              <a:t>LastYear</a:t>
            </a:r>
            <a:r>
              <a:rPr lang="en-US" sz="2000" b="1" dirty="0" smtClean="0">
                <a:latin typeface="Courier New" pitchFamily="49" charset="0"/>
              </a:rPr>
              <a:t> </a:t>
            </a:r>
            <a:r>
              <a:rPr lang="en-US" sz="2000" b="1" dirty="0">
                <a:latin typeface="Courier New" pitchFamily="49" charset="0"/>
              </a:rPr>
              <a:t>= </a:t>
            </a:r>
            <a:r>
              <a:rPr lang="en-US" sz="2000" b="1" dirty="0" err="1">
                <a:latin typeface="Courier New" pitchFamily="49" charset="0"/>
              </a:rPr>
              <a:t>Today.AddYears</a:t>
            </a:r>
            <a:r>
              <a:rPr lang="en-US" sz="2000" b="1" dirty="0">
                <a:latin typeface="Courier New" pitchFamily="49" charset="0"/>
              </a:rPr>
              <a:t>(–1</a:t>
            </a:r>
            <a:r>
              <a:rPr lang="en-US" sz="2000" b="1" dirty="0" smtClean="0">
                <a:latin typeface="Courier New" pitchFamily="49" charset="0"/>
              </a:rPr>
              <a:t>);</a:t>
            </a:r>
            <a:endParaRPr lang="en-US" sz="2000" b="1" dirty="0">
              <a:latin typeface="Courier New" pitchFamily="49" charset="0"/>
            </a:endParaRPr>
          </a:p>
          <a:p>
            <a:pPr lvl="1">
              <a:lnSpc>
                <a:spcPct val="90000"/>
              </a:lnSpc>
            </a:pPr>
            <a:endParaRPr lang="en-US" sz="2000" dirty="0">
              <a:latin typeface="Courier New" pitchFamily="49" charset="0"/>
            </a:endParaRPr>
          </a:p>
          <a:p>
            <a:pPr lvl="1">
              <a:lnSpc>
                <a:spcPct val="90000"/>
              </a:lnSpc>
            </a:pPr>
            <a:endParaRPr lang="en-US" dirty="0"/>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1026"/>
          <p:cNvSpPr>
            <a:spLocks noGrp="1" noChangeArrowheads="1"/>
          </p:cNvSpPr>
          <p:nvPr>
            <p:ph type="title"/>
          </p:nvPr>
        </p:nvSpPr>
        <p:spPr/>
        <p:txBody>
          <a:bodyPr/>
          <a:lstStyle/>
          <a:p>
            <a:r>
              <a:rPr lang="en-US" sz="3200"/>
              <a:t>Introduction to the </a:t>
            </a:r>
            <a:r>
              <a:rPr lang="en-US" sz="3200" b="1">
                <a:latin typeface="Courier New" pitchFamily="49" charset="0"/>
              </a:rPr>
              <a:t>TimeSpan</a:t>
            </a:r>
            <a:r>
              <a:rPr lang="en-US" sz="3200"/>
              <a:t> Structure</a:t>
            </a:r>
          </a:p>
        </p:txBody>
      </p:sp>
      <p:sp>
        <p:nvSpPr>
          <p:cNvPr id="569347" name="Rectangle 1027"/>
          <p:cNvSpPr>
            <a:spLocks noGrp="1" noChangeArrowheads="1"/>
          </p:cNvSpPr>
          <p:nvPr>
            <p:ph type="body" idx="1"/>
          </p:nvPr>
        </p:nvSpPr>
        <p:spPr/>
        <p:txBody>
          <a:bodyPr/>
          <a:lstStyle/>
          <a:p>
            <a:pPr>
              <a:lnSpc>
                <a:spcPct val="90000"/>
              </a:lnSpc>
            </a:pPr>
            <a:r>
              <a:rPr lang="en-US" dirty="0"/>
              <a:t>The </a:t>
            </a:r>
            <a:r>
              <a:rPr lang="en-US" b="1" dirty="0" err="1">
                <a:latin typeface="Courier New" pitchFamily="49" charset="0"/>
              </a:rPr>
              <a:t>TimeSpan</a:t>
            </a:r>
            <a:r>
              <a:rPr lang="en-US" dirty="0"/>
              <a:t> structure represents a time </a:t>
            </a:r>
            <a:r>
              <a:rPr lang="en-US" dirty="0" smtClean="0"/>
              <a:t>interval in the form </a:t>
            </a:r>
          </a:p>
          <a:p>
            <a:pPr marL="0" indent="0">
              <a:lnSpc>
                <a:spcPct val="90000"/>
              </a:lnSpc>
              <a:buNone/>
            </a:pPr>
            <a:r>
              <a:rPr lang="en-US" dirty="0"/>
              <a:t>	</a:t>
            </a:r>
            <a:r>
              <a:rPr lang="en-US" sz="1800" b="1" dirty="0" err="1" smtClean="0">
                <a:latin typeface="Courier New" panose="02070309020205020404" pitchFamily="49" charset="0"/>
                <a:cs typeface="Courier New" panose="02070309020205020404" pitchFamily="49" charset="0"/>
              </a:rPr>
              <a:t>days:hours:minutes:seconds</a:t>
            </a:r>
            <a:endParaRPr lang="en-US" sz="1800" b="1" dirty="0" smtClean="0">
              <a:latin typeface="Courier New" panose="02070309020205020404" pitchFamily="49" charset="0"/>
              <a:cs typeface="Courier New" panose="02070309020205020404" pitchFamily="49" charset="0"/>
            </a:endParaRPr>
          </a:p>
          <a:p>
            <a:pPr marL="0" indent="0">
              <a:lnSpc>
                <a:spcPct val="90000"/>
              </a:lnSpc>
              <a:buNone/>
            </a:pPr>
            <a:endParaRPr lang="en-US" sz="1800" b="1" dirty="0" smtClean="0">
              <a:latin typeface="Courier New" panose="02070309020205020404" pitchFamily="49" charset="0"/>
              <a:cs typeface="Courier New" panose="02070309020205020404" pitchFamily="49" charset="0"/>
            </a:endParaRPr>
          </a:p>
          <a:p>
            <a:pPr>
              <a:lnSpc>
                <a:spcPct val="90000"/>
              </a:lnSpc>
            </a:pPr>
            <a:r>
              <a:rPr lang="en-US" b="1" dirty="0" err="1" smtClean="0">
                <a:latin typeface="Courier New" panose="02070309020205020404" pitchFamily="49" charset="0"/>
                <a:cs typeface="Courier New" panose="02070309020205020404" pitchFamily="49" charset="0"/>
              </a:rPr>
              <a:t>TimeSpan</a:t>
            </a:r>
            <a:r>
              <a:rPr lang="en-US" dirty="0" smtClean="0"/>
              <a:t> and </a:t>
            </a:r>
            <a:r>
              <a:rPr lang="en-US" b="1" dirty="0" err="1" smtClean="0">
                <a:latin typeface="Courier New" panose="02070309020205020404" pitchFamily="49" charset="0"/>
                <a:cs typeface="Courier New" panose="02070309020205020404" pitchFamily="49" charset="0"/>
              </a:rPr>
              <a:t>int</a:t>
            </a:r>
            <a:r>
              <a:rPr lang="en-US" dirty="0" smtClean="0"/>
              <a:t> are different data types</a:t>
            </a:r>
            <a:endParaRPr lang="en-US" dirty="0"/>
          </a:p>
          <a:p>
            <a:pPr>
              <a:lnSpc>
                <a:spcPct val="90000"/>
              </a:lnSpc>
            </a:pPr>
            <a:r>
              <a:rPr lang="en-US" dirty="0"/>
              <a:t>The number of whole days, </a:t>
            </a:r>
            <a:r>
              <a:rPr lang="en-US" dirty="0" smtClean="0"/>
              <a:t>hours, minutes</a:t>
            </a:r>
            <a:r>
              <a:rPr lang="en-US" dirty="0"/>
              <a:t>, and seconds in the interval are stored in the </a:t>
            </a:r>
            <a:r>
              <a:rPr lang="en-US" b="1" dirty="0">
                <a:latin typeface="Courier New" pitchFamily="49" charset="0"/>
              </a:rPr>
              <a:t>Days</a:t>
            </a:r>
            <a:r>
              <a:rPr lang="en-US" dirty="0"/>
              <a:t>, </a:t>
            </a:r>
            <a:r>
              <a:rPr lang="en-US" b="1" dirty="0" smtClean="0">
                <a:latin typeface="Courier New" panose="02070309020205020404" pitchFamily="49" charset="0"/>
                <a:cs typeface="Courier New" panose="02070309020205020404" pitchFamily="49" charset="0"/>
              </a:rPr>
              <a:t>Hours</a:t>
            </a:r>
            <a:r>
              <a:rPr lang="en-US" dirty="0" smtClean="0"/>
              <a:t>, </a:t>
            </a:r>
            <a:r>
              <a:rPr lang="en-US" b="1" dirty="0" smtClean="0">
                <a:latin typeface="Courier New" pitchFamily="49" charset="0"/>
              </a:rPr>
              <a:t>Minutes</a:t>
            </a:r>
            <a:r>
              <a:rPr lang="en-US" dirty="0"/>
              <a:t>, and </a:t>
            </a:r>
            <a:r>
              <a:rPr lang="en-US" b="1" dirty="0">
                <a:latin typeface="Courier New" pitchFamily="49" charset="0"/>
              </a:rPr>
              <a:t>Seconds</a:t>
            </a:r>
            <a:r>
              <a:rPr lang="en-US" dirty="0"/>
              <a:t> properties</a:t>
            </a:r>
          </a:p>
          <a:p>
            <a:pPr lvl="1">
              <a:lnSpc>
                <a:spcPct val="90000"/>
              </a:lnSpc>
            </a:pPr>
            <a:r>
              <a:rPr lang="en-US" dirty="0"/>
              <a:t>121 seconds would be </a:t>
            </a:r>
            <a:r>
              <a:rPr lang="en-US" dirty="0" smtClean="0"/>
              <a:t>0 Hours 2 </a:t>
            </a:r>
            <a:r>
              <a:rPr lang="en-US" b="1" dirty="0">
                <a:latin typeface="Courier New" pitchFamily="49" charset="0"/>
              </a:rPr>
              <a:t>Minutes</a:t>
            </a:r>
            <a:r>
              <a:rPr lang="en-US" dirty="0"/>
              <a:t> and 1 </a:t>
            </a:r>
            <a:r>
              <a:rPr lang="en-US" b="1" dirty="0">
                <a:latin typeface="Courier New" pitchFamily="49" charset="0"/>
              </a:rPr>
              <a:t>Second</a:t>
            </a:r>
          </a:p>
          <a:p>
            <a:pPr>
              <a:lnSpc>
                <a:spcPct val="90000"/>
              </a:lnSpc>
              <a:buFont typeface="Wingdings" pitchFamily="2" charset="2"/>
              <a:buNone/>
            </a:pPr>
            <a:endParaRPr lang="en-US" b="1" dirty="0">
              <a:solidFill>
                <a:schemeClr val="accent2"/>
              </a:solidFill>
            </a:endParaRP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lstStyle/>
          <a:p>
            <a:r>
              <a:rPr lang="en-US" sz="3200"/>
              <a:t>The </a:t>
            </a:r>
            <a:r>
              <a:rPr lang="en-US" sz="3200" b="1">
                <a:latin typeface="Courier New" pitchFamily="49" charset="0"/>
              </a:rPr>
              <a:t>TimeSpan</a:t>
            </a:r>
            <a:r>
              <a:rPr lang="en-US" sz="3200"/>
              <a:t> Structure (Examples)</a:t>
            </a:r>
          </a:p>
        </p:txBody>
      </p:sp>
      <p:sp>
        <p:nvSpPr>
          <p:cNvPr id="551939" name="Rectangle 3"/>
          <p:cNvSpPr>
            <a:spLocks noGrp="1" noChangeArrowheads="1"/>
          </p:cNvSpPr>
          <p:nvPr>
            <p:ph type="body" idx="1"/>
          </p:nvPr>
        </p:nvSpPr>
        <p:spPr>
          <a:xfrm>
            <a:off x="152400" y="1295400"/>
            <a:ext cx="8802688" cy="4837113"/>
          </a:xfrm>
          <a:solidFill>
            <a:schemeClr val="bg1"/>
          </a:solidFill>
        </p:spPr>
        <p:txBody>
          <a:bodyPr/>
          <a:lstStyle/>
          <a:p>
            <a:pPr>
              <a:lnSpc>
                <a:spcPct val="90000"/>
              </a:lnSpc>
              <a:buFont typeface="Wingdings" pitchFamily="2" charset="2"/>
              <a:buNone/>
            </a:pPr>
            <a:endParaRPr lang="en-US" sz="2000" b="1" dirty="0">
              <a:latin typeface="Courier New" pitchFamily="49" charset="0"/>
            </a:endParaRPr>
          </a:p>
          <a:p>
            <a:pPr>
              <a:lnSpc>
                <a:spcPct val="90000"/>
              </a:lnSpc>
              <a:buFont typeface="Wingdings" pitchFamily="2" charset="2"/>
              <a:buNone/>
            </a:pPr>
            <a:r>
              <a:rPr lang="en-US" sz="2000" b="1" dirty="0" smtClean="0">
                <a:latin typeface="Courier New" pitchFamily="49" charset="0"/>
              </a:rPr>
              <a:t> </a:t>
            </a:r>
            <a:r>
              <a:rPr lang="en-US" sz="2000" b="1" dirty="0" err="1" smtClean="0">
                <a:solidFill>
                  <a:srgbClr val="00B0F0"/>
                </a:solidFill>
                <a:latin typeface="Courier New" pitchFamily="49" charset="0"/>
              </a:rPr>
              <a:t>DateTime</a:t>
            </a:r>
            <a:r>
              <a:rPr lang="en-US" sz="2000" b="1" dirty="0" smtClean="0">
                <a:solidFill>
                  <a:srgbClr val="00B0F0"/>
                </a:solidFill>
                <a:latin typeface="Courier New" pitchFamily="49" charset="0"/>
              </a:rPr>
              <a:t> </a:t>
            </a:r>
            <a:r>
              <a:rPr lang="en-US" sz="2000" b="1" dirty="0" err="1" smtClean="0">
                <a:latin typeface="Courier New" pitchFamily="49" charset="0"/>
              </a:rPr>
              <a:t>currentdate</a:t>
            </a:r>
            <a:r>
              <a:rPr lang="en-US" sz="2000" b="1" dirty="0" smtClean="0">
                <a:latin typeface="Courier New" pitchFamily="49" charset="0"/>
              </a:rPr>
              <a:t> = </a:t>
            </a:r>
            <a:r>
              <a:rPr lang="en-US" sz="2000" b="1" dirty="0" err="1" smtClean="0">
                <a:latin typeface="Courier New" pitchFamily="49" charset="0"/>
              </a:rPr>
              <a:t>DateTime.Today</a:t>
            </a:r>
            <a:r>
              <a:rPr lang="en-US" sz="2000" b="1" dirty="0" smtClean="0">
                <a:latin typeface="Courier New" pitchFamily="49" charset="0"/>
              </a:rPr>
              <a:t>;  </a:t>
            </a:r>
            <a:r>
              <a:rPr lang="en-US" sz="2000" b="1" dirty="0" smtClean="0">
                <a:solidFill>
                  <a:srgbClr val="00B050"/>
                </a:solidFill>
                <a:latin typeface="Courier New" pitchFamily="49" charset="0"/>
              </a:rPr>
              <a:t>// 8/8/2013</a:t>
            </a:r>
            <a:endParaRPr lang="en-US" sz="2000" b="1" dirty="0">
              <a:solidFill>
                <a:srgbClr val="00B050"/>
              </a:solidFill>
              <a:latin typeface="Courier New" pitchFamily="49" charset="0"/>
            </a:endParaRPr>
          </a:p>
          <a:p>
            <a:pPr marL="0" indent="0">
              <a:lnSpc>
                <a:spcPct val="90000"/>
              </a:lnSpc>
              <a:buNone/>
            </a:pPr>
            <a:r>
              <a:rPr lang="en-US" sz="2000" b="1" dirty="0">
                <a:latin typeface="Courier New" pitchFamily="49" charset="0"/>
              </a:rPr>
              <a:t> </a:t>
            </a:r>
            <a:r>
              <a:rPr lang="en-US" sz="2000" b="1" dirty="0" err="1" smtClean="0">
                <a:solidFill>
                  <a:srgbClr val="00B0F0"/>
                </a:solidFill>
                <a:latin typeface="Courier New" pitchFamily="49" charset="0"/>
              </a:rPr>
              <a:t>DateTime</a:t>
            </a:r>
            <a:r>
              <a:rPr lang="en-US" sz="2000" b="1" dirty="0" smtClean="0">
                <a:solidFill>
                  <a:srgbClr val="00B0F0"/>
                </a:solidFill>
                <a:latin typeface="Courier New" pitchFamily="49" charset="0"/>
              </a:rPr>
              <a:t> </a:t>
            </a:r>
            <a:r>
              <a:rPr lang="en-US" sz="2000" b="1" dirty="0" err="1" smtClean="0">
                <a:latin typeface="Courier New" pitchFamily="49" charset="0"/>
              </a:rPr>
              <a:t>startDate</a:t>
            </a:r>
            <a:r>
              <a:rPr lang="en-US" sz="2000" b="1" dirty="0" smtClean="0">
                <a:latin typeface="Courier New" pitchFamily="49" charset="0"/>
              </a:rPr>
              <a:t> = </a:t>
            </a:r>
            <a:r>
              <a:rPr lang="en-US" sz="2000" b="1" dirty="0" err="1" smtClean="0">
                <a:latin typeface="Courier New" pitchFamily="49" charset="0"/>
              </a:rPr>
              <a:t>DateTime.Parse</a:t>
            </a:r>
            <a:r>
              <a:rPr lang="en-US" sz="2000" b="1" dirty="0" smtClean="0">
                <a:latin typeface="Courier New" pitchFamily="49" charset="0"/>
              </a:rPr>
              <a:t>(“8/26/2013”);</a:t>
            </a:r>
          </a:p>
          <a:p>
            <a:pPr marL="0" indent="0">
              <a:lnSpc>
                <a:spcPct val="90000"/>
              </a:lnSpc>
              <a:buNone/>
            </a:pPr>
            <a:r>
              <a:rPr lang="en-US" sz="2000" b="1" dirty="0" smtClean="0">
                <a:latin typeface="Courier New" pitchFamily="49" charset="0"/>
              </a:rPr>
              <a:t> </a:t>
            </a:r>
            <a:r>
              <a:rPr lang="en-US" sz="2000" b="1" dirty="0" err="1" smtClean="0">
                <a:solidFill>
                  <a:srgbClr val="00B0F0"/>
                </a:solidFill>
                <a:latin typeface="Courier New" pitchFamily="49" charset="0"/>
              </a:rPr>
              <a:t>TimeSpan</a:t>
            </a:r>
            <a:r>
              <a:rPr lang="en-US" sz="2000" b="1" dirty="0" smtClean="0">
                <a:solidFill>
                  <a:srgbClr val="00B0F0"/>
                </a:solidFill>
                <a:latin typeface="Courier New" pitchFamily="49" charset="0"/>
              </a:rPr>
              <a:t> </a:t>
            </a:r>
            <a:r>
              <a:rPr lang="en-US" sz="2000" b="1" dirty="0" err="1" smtClean="0">
                <a:latin typeface="Courier New" pitchFamily="49" charset="0"/>
              </a:rPr>
              <a:t>timeTillDue</a:t>
            </a:r>
            <a:r>
              <a:rPr lang="en-US" sz="2000" b="1" dirty="0" smtClean="0">
                <a:latin typeface="Courier New" pitchFamily="49" charset="0"/>
              </a:rPr>
              <a:t> </a:t>
            </a:r>
          </a:p>
          <a:p>
            <a:pPr marL="0" indent="0">
              <a:lnSpc>
                <a:spcPct val="90000"/>
              </a:lnSpc>
              <a:buNone/>
            </a:pPr>
            <a:r>
              <a:rPr lang="en-US" sz="2000" b="1" dirty="0">
                <a:latin typeface="Courier New" pitchFamily="49" charset="0"/>
              </a:rPr>
              <a:t> </a:t>
            </a:r>
            <a:r>
              <a:rPr lang="en-US" sz="2000" b="1" dirty="0" smtClean="0">
                <a:latin typeface="Courier New" pitchFamily="49" charset="0"/>
              </a:rPr>
              <a:t>   = </a:t>
            </a:r>
            <a:r>
              <a:rPr lang="en-US" sz="2000" b="1" dirty="0" err="1" smtClean="0">
                <a:latin typeface="Courier New" pitchFamily="49" charset="0"/>
              </a:rPr>
              <a:t>startDate.Subtract</a:t>
            </a:r>
            <a:r>
              <a:rPr lang="en-US" sz="2000" b="1" dirty="0" smtClean="0">
                <a:latin typeface="Courier New" pitchFamily="49" charset="0"/>
              </a:rPr>
              <a:t>(</a:t>
            </a:r>
            <a:r>
              <a:rPr lang="en-US" sz="2000" b="1" dirty="0" err="1" smtClean="0">
                <a:latin typeface="Courier New" pitchFamily="49" charset="0"/>
              </a:rPr>
              <a:t>currentDate</a:t>
            </a:r>
            <a:r>
              <a:rPr lang="en-US" sz="2000" b="1" dirty="0" smtClean="0">
                <a:latin typeface="Courier New" pitchFamily="49" charset="0"/>
              </a:rPr>
              <a:t>);   </a:t>
            </a:r>
            <a:r>
              <a:rPr lang="en-US" sz="2000" b="1" dirty="0" smtClean="0">
                <a:solidFill>
                  <a:srgbClr val="00B050"/>
                </a:solidFill>
                <a:latin typeface="Courier New" pitchFamily="49" charset="0"/>
              </a:rPr>
              <a:t>// 18:00:00:00</a:t>
            </a:r>
          </a:p>
          <a:p>
            <a:pPr marL="0" indent="0">
              <a:lnSpc>
                <a:spcPct val="90000"/>
              </a:lnSpc>
              <a:buNone/>
            </a:pPr>
            <a:endParaRPr lang="en-US" sz="2000" b="1" dirty="0">
              <a:latin typeface="Courier New" pitchFamily="49" charset="0"/>
            </a:endParaRPr>
          </a:p>
          <a:p>
            <a:pPr marL="0" indent="0">
              <a:lnSpc>
                <a:spcPct val="90000"/>
              </a:lnSpc>
              <a:buNone/>
            </a:pPr>
            <a:r>
              <a:rPr lang="en-US" sz="2000" b="1" dirty="0" smtClean="0">
                <a:latin typeface="Courier New" pitchFamily="49" charset="0"/>
              </a:rPr>
              <a:t> </a:t>
            </a:r>
            <a:r>
              <a:rPr lang="en-US" sz="2000" b="1" dirty="0" err="1" smtClean="0">
                <a:solidFill>
                  <a:srgbClr val="002060"/>
                </a:solidFill>
                <a:latin typeface="Courier New" pitchFamily="49" charset="0"/>
              </a:rPr>
              <a:t>int</a:t>
            </a:r>
            <a:r>
              <a:rPr lang="en-US" sz="2000" b="1" dirty="0" smtClean="0">
                <a:solidFill>
                  <a:srgbClr val="002060"/>
                </a:solidFill>
                <a:latin typeface="Courier New" pitchFamily="49" charset="0"/>
              </a:rPr>
              <a:t> </a:t>
            </a:r>
            <a:r>
              <a:rPr lang="en-US" sz="2000" b="1" dirty="0" err="1" smtClean="0">
                <a:latin typeface="Courier New" pitchFamily="49" charset="0"/>
              </a:rPr>
              <a:t>daysTillDue</a:t>
            </a:r>
            <a:r>
              <a:rPr lang="en-US" sz="2000" b="1" dirty="0" smtClean="0">
                <a:latin typeface="Courier New" pitchFamily="49" charset="0"/>
              </a:rPr>
              <a:t> = </a:t>
            </a:r>
            <a:r>
              <a:rPr lang="en-US" sz="2000" b="1" dirty="0" err="1" smtClean="0">
                <a:latin typeface="Courier New" pitchFamily="49" charset="0"/>
              </a:rPr>
              <a:t>timeTillDue.Days</a:t>
            </a:r>
            <a:r>
              <a:rPr lang="en-US" sz="2000" b="1" dirty="0" smtClean="0">
                <a:latin typeface="Courier New" pitchFamily="49" charset="0"/>
              </a:rPr>
              <a:t>;     </a:t>
            </a:r>
            <a:r>
              <a:rPr lang="en-US" sz="2000" b="1" dirty="0" smtClean="0">
                <a:solidFill>
                  <a:srgbClr val="00B050"/>
                </a:solidFill>
                <a:latin typeface="Courier New" pitchFamily="49" charset="0"/>
              </a:rPr>
              <a:t>// 18</a:t>
            </a:r>
          </a:p>
          <a:p>
            <a:pPr marL="0" indent="0">
              <a:lnSpc>
                <a:spcPct val="90000"/>
              </a:lnSpc>
              <a:buNone/>
            </a:pPr>
            <a:r>
              <a:rPr lang="en-US" sz="2000" b="1" dirty="0">
                <a:latin typeface="Courier New" pitchFamily="49" charset="0"/>
              </a:rPr>
              <a:t> </a:t>
            </a:r>
            <a:r>
              <a:rPr lang="en-US" sz="2000" b="1" dirty="0" err="1" smtClean="0">
                <a:solidFill>
                  <a:srgbClr val="00B0F0"/>
                </a:solidFill>
                <a:latin typeface="Courier New" pitchFamily="49" charset="0"/>
              </a:rPr>
              <a:t>TimeSpan</a:t>
            </a:r>
            <a:r>
              <a:rPr lang="en-US" sz="2000" b="1" dirty="0" smtClean="0">
                <a:solidFill>
                  <a:srgbClr val="00B0F0"/>
                </a:solidFill>
                <a:latin typeface="Courier New" pitchFamily="49" charset="0"/>
              </a:rPr>
              <a:t> </a:t>
            </a:r>
            <a:r>
              <a:rPr lang="en-US" sz="2000" b="1" dirty="0" err="1" smtClean="0">
                <a:latin typeface="Courier New" pitchFamily="49" charset="0"/>
              </a:rPr>
              <a:t>timeTillDue</a:t>
            </a:r>
            <a:r>
              <a:rPr lang="en-US" sz="2000" b="1" dirty="0" smtClean="0">
                <a:latin typeface="Courier New" pitchFamily="49" charset="0"/>
              </a:rPr>
              <a:t> </a:t>
            </a:r>
          </a:p>
          <a:p>
            <a:pPr marL="0" indent="0">
              <a:lnSpc>
                <a:spcPct val="90000"/>
              </a:lnSpc>
              <a:buNone/>
            </a:pPr>
            <a:r>
              <a:rPr lang="en-US" sz="2000" b="1" dirty="0">
                <a:latin typeface="Courier New" pitchFamily="49" charset="0"/>
              </a:rPr>
              <a:t> </a:t>
            </a:r>
            <a:r>
              <a:rPr lang="en-US" sz="2000" b="1" dirty="0" smtClean="0">
                <a:latin typeface="Courier New" pitchFamily="49" charset="0"/>
              </a:rPr>
              <a:t>   = </a:t>
            </a:r>
            <a:r>
              <a:rPr lang="en-US" sz="2000" b="1" dirty="0" err="1" smtClean="0">
                <a:latin typeface="Courier New" pitchFamily="49" charset="0"/>
              </a:rPr>
              <a:t>dueDate</a:t>
            </a:r>
            <a:r>
              <a:rPr lang="en-US" sz="2000" b="1" dirty="0" smtClean="0">
                <a:latin typeface="Courier New" pitchFamily="49" charset="0"/>
              </a:rPr>
              <a:t> – </a:t>
            </a:r>
            <a:r>
              <a:rPr lang="en-US" sz="2000" b="1" dirty="0" err="1" smtClean="0">
                <a:latin typeface="Courier New" pitchFamily="49" charset="0"/>
              </a:rPr>
              <a:t>currentDate</a:t>
            </a:r>
            <a:r>
              <a:rPr lang="en-US" sz="2000" b="1" dirty="0" smtClean="0">
                <a:latin typeface="Courier New" pitchFamily="49" charset="0"/>
              </a:rPr>
              <a:t>;             </a:t>
            </a:r>
            <a:r>
              <a:rPr lang="en-US" sz="2000" b="1" dirty="0" smtClean="0">
                <a:solidFill>
                  <a:srgbClr val="00B050"/>
                </a:solidFill>
                <a:latin typeface="Courier New" pitchFamily="49" charset="0"/>
              </a:rPr>
              <a:t>// </a:t>
            </a:r>
            <a:r>
              <a:rPr lang="en-US" sz="2000" b="1" dirty="0">
                <a:solidFill>
                  <a:srgbClr val="00B050"/>
                </a:solidFill>
                <a:latin typeface="Courier New" pitchFamily="49" charset="0"/>
              </a:rPr>
              <a:t>18:00:00:00</a:t>
            </a:r>
          </a:p>
          <a:p>
            <a:pPr marL="0" indent="0">
              <a:lnSpc>
                <a:spcPct val="90000"/>
              </a:lnSpc>
              <a:buNone/>
            </a:pPr>
            <a:endParaRPr lang="en-US" sz="2000" b="1" dirty="0">
              <a:latin typeface="Courier New" pitchFamily="49" charset="0"/>
            </a:endParaRP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n-US" sz="3200"/>
              <a:t>The </a:t>
            </a:r>
            <a:r>
              <a:rPr lang="en-US" sz="3200" b="1">
                <a:latin typeface="Courier New" pitchFamily="49" charset="0"/>
              </a:rPr>
              <a:t>DateTimePicker</a:t>
            </a:r>
            <a:r>
              <a:rPr lang="en-US" sz="3200"/>
              <a:t> Control</a:t>
            </a:r>
          </a:p>
        </p:txBody>
      </p:sp>
      <p:sp>
        <p:nvSpPr>
          <p:cNvPr id="441347" name="Rectangle 3"/>
          <p:cNvSpPr>
            <a:spLocks noGrp="1" noChangeArrowheads="1"/>
          </p:cNvSpPr>
          <p:nvPr>
            <p:ph type="body" idx="1"/>
          </p:nvPr>
        </p:nvSpPr>
        <p:spPr/>
        <p:txBody>
          <a:bodyPr/>
          <a:lstStyle/>
          <a:p>
            <a:r>
              <a:rPr lang="en-US"/>
              <a:t>The </a:t>
            </a:r>
            <a:r>
              <a:rPr lang="en-US" b="1">
                <a:latin typeface="Courier New" pitchFamily="49" charset="0"/>
              </a:rPr>
              <a:t>DateTimePicker</a:t>
            </a:r>
            <a:r>
              <a:rPr lang="en-US"/>
              <a:t> control gives the end user an easy way to select a date using a visual calendar </a:t>
            </a:r>
            <a:r>
              <a:rPr lang="en-US">
                <a:sym typeface="Wingdings" pitchFamily="2" charset="2"/>
              </a:rPr>
              <a:t></a:t>
            </a:r>
            <a:endParaRPr lang="en-US"/>
          </a:p>
          <a:p>
            <a:pPr lvl="1"/>
            <a:r>
              <a:rPr lang="en-US"/>
              <a:t>Arrows let the user select a month using forward and back arrows at top of calendar</a:t>
            </a:r>
          </a:p>
          <a:p>
            <a:pPr lvl="1"/>
            <a:r>
              <a:rPr lang="en-US"/>
              <a:t>Select a year by first clicking on the year that is showing in the calendar and then using an up-down control to increment or decrement the year</a:t>
            </a:r>
          </a:p>
          <a:p>
            <a:pPr lvl="1"/>
            <a:r>
              <a:rPr lang="en-US"/>
              <a:t>Select a date from the drop-down calendar to set the date and close the calendar</a:t>
            </a: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Objectives</a:t>
            </a:r>
          </a:p>
        </p:txBody>
      </p:sp>
      <p:sp>
        <p:nvSpPr>
          <p:cNvPr id="354307" name="Rectangle 3"/>
          <p:cNvSpPr>
            <a:spLocks noGrp="1" noChangeArrowheads="1"/>
          </p:cNvSpPr>
          <p:nvPr>
            <p:ph type="body" idx="1"/>
          </p:nvPr>
        </p:nvSpPr>
        <p:spPr>
          <a:xfrm>
            <a:off x="762000" y="1143000"/>
            <a:ext cx="8382000" cy="4989513"/>
          </a:xfrm>
        </p:spPr>
        <p:txBody>
          <a:bodyPr/>
          <a:lstStyle/>
          <a:p>
            <a:r>
              <a:rPr lang="en-US" dirty="0"/>
              <a:t>Understand the basics of using dates</a:t>
            </a:r>
          </a:p>
          <a:p>
            <a:pPr lvl="1"/>
            <a:r>
              <a:rPr lang="en-US" dirty="0"/>
              <a:t>Representation </a:t>
            </a:r>
            <a:r>
              <a:rPr lang="en-US" dirty="0" smtClean="0"/>
              <a:t>of </a:t>
            </a:r>
            <a:r>
              <a:rPr lang="en-US" dirty="0" err="1"/>
              <a:t>DateTime</a:t>
            </a:r>
            <a:r>
              <a:rPr lang="en-US" dirty="0"/>
              <a:t> </a:t>
            </a:r>
            <a:r>
              <a:rPr lang="en-US" dirty="0" smtClean="0"/>
              <a:t>data type </a:t>
            </a:r>
            <a:r>
              <a:rPr lang="en-US" dirty="0"/>
              <a:t>(Data Stores)</a:t>
            </a:r>
          </a:p>
          <a:p>
            <a:pPr lvl="1"/>
            <a:r>
              <a:rPr lang="en-US" dirty="0"/>
              <a:t>Operations (Methods) on the </a:t>
            </a:r>
            <a:r>
              <a:rPr lang="en-US" dirty="0" err="1"/>
              <a:t>DateTime</a:t>
            </a:r>
            <a:r>
              <a:rPr lang="en-US" dirty="0"/>
              <a:t> type</a:t>
            </a:r>
          </a:p>
          <a:p>
            <a:pPr lvl="1"/>
            <a:r>
              <a:rPr lang="en-US" dirty="0" err="1"/>
              <a:t>DateTime</a:t>
            </a:r>
            <a:r>
              <a:rPr lang="en-US" dirty="0"/>
              <a:t> conversions especially with respect to </a:t>
            </a:r>
            <a:r>
              <a:rPr lang="en-US" dirty="0" smtClean="0"/>
              <a:t>strings</a:t>
            </a:r>
          </a:p>
          <a:p>
            <a:pPr lvl="2"/>
            <a:r>
              <a:rPr lang="en-US" dirty="0" smtClean="0"/>
              <a:t>Work with the </a:t>
            </a:r>
            <a:r>
              <a:rPr lang="en-US" b="1" dirty="0" err="1" smtClean="0">
                <a:latin typeface="Courier New" pitchFamily="49" charset="0"/>
              </a:rPr>
              <a:t>System.DateTime</a:t>
            </a:r>
            <a:r>
              <a:rPr lang="en-US" dirty="0" smtClean="0"/>
              <a:t> data type</a:t>
            </a:r>
          </a:p>
          <a:p>
            <a:pPr lvl="2"/>
            <a:r>
              <a:rPr lang="en-US" dirty="0" smtClean="0"/>
              <a:t>Perform arithmetic operations on dates</a:t>
            </a:r>
          </a:p>
          <a:p>
            <a:pPr lvl="2"/>
            <a:r>
              <a:rPr lang="en-US" dirty="0" smtClean="0"/>
              <a:t>Use the </a:t>
            </a:r>
            <a:r>
              <a:rPr lang="en-US" b="1" dirty="0" err="1" smtClean="0">
                <a:latin typeface="Courier New" pitchFamily="49" charset="0"/>
              </a:rPr>
              <a:t>DateTimePicker</a:t>
            </a:r>
            <a:r>
              <a:rPr lang="en-US" dirty="0" smtClean="0"/>
              <a:t> control as a means for the end user to select dates from a calendar</a:t>
            </a:r>
          </a:p>
          <a:p>
            <a:pPr lvl="2"/>
            <a:r>
              <a:rPr lang="en-US" dirty="0" smtClean="0"/>
              <a:t>Use the </a:t>
            </a:r>
            <a:r>
              <a:rPr lang="en-US" b="1" dirty="0" smtClean="0">
                <a:latin typeface="Courier New" pitchFamily="49" charset="0"/>
              </a:rPr>
              <a:t>Timer</a:t>
            </a:r>
            <a:r>
              <a:rPr lang="en-US" dirty="0" smtClean="0"/>
              <a:t> control to generate events at regular intervals</a:t>
            </a:r>
          </a:p>
          <a:p>
            <a:endParaRPr lang="en-US" dirty="0"/>
          </a:p>
        </p:txBody>
      </p:sp>
      <p:sp>
        <p:nvSpPr>
          <p:cNvPr id="4" name="Rectangle 3"/>
          <p:cNvSpPr/>
          <p:nvPr/>
        </p:nvSpPr>
        <p:spPr>
          <a:xfrm>
            <a:off x="7541477" y="6550223"/>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r>
              <a:rPr lang="en-US" sz="2400" dirty="0" err="1" smtClean="0"/>
              <a:t>DateTimePicker</a:t>
            </a:r>
            <a:r>
              <a:rPr lang="en-US" sz="2400" dirty="0" smtClean="0"/>
              <a:t> </a:t>
            </a:r>
            <a:r>
              <a:rPr lang="en-US" sz="2400" dirty="0"/>
              <a:t>Control Instance with Calendar Exposed</a:t>
            </a:r>
          </a:p>
        </p:txBody>
      </p:sp>
      <p:sp>
        <p:nvSpPr>
          <p:cNvPr id="571395" name="Rectangle 3"/>
          <p:cNvSpPr>
            <a:spLocks noGrp="1" noChangeArrowheads="1"/>
          </p:cNvSpPr>
          <p:nvPr>
            <p:ph type="body" idx="1"/>
          </p:nvPr>
        </p:nvSpPr>
        <p:spPr/>
        <p:txBody>
          <a:bodyPr/>
          <a:lstStyle/>
          <a:p>
            <a:r>
              <a:rPr lang="en-US" sz="2400"/>
              <a:t>Note month and year listed at top of calendar (in between the forward and back arrows)</a:t>
            </a:r>
          </a:p>
        </p:txBody>
      </p:sp>
      <p:pic>
        <p:nvPicPr>
          <p:cNvPr id="571397" name="Picture 5" descr="C05F011"/>
          <p:cNvPicPr>
            <a:picLocks noChangeAspect="1" noChangeArrowheads="1"/>
          </p:cNvPicPr>
          <p:nvPr/>
        </p:nvPicPr>
        <p:blipFill>
          <a:blip r:embed="rId3" cstate="print"/>
          <a:srcRect/>
          <a:stretch>
            <a:fillRect/>
          </a:stretch>
        </p:blipFill>
        <p:spPr bwMode="auto">
          <a:xfrm>
            <a:off x="1828800" y="2514600"/>
            <a:ext cx="6477000" cy="4108450"/>
          </a:xfrm>
          <a:prstGeom prst="rect">
            <a:avLst/>
          </a:prstGeom>
          <a:noFill/>
        </p:spPr>
      </p:pic>
      <p:sp>
        <p:nvSpPr>
          <p:cNvPr id="571399" name="Line 7"/>
          <p:cNvSpPr>
            <a:spLocks noChangeShapeType="1"/>
          </p:cNvSpPr>
          <p:nvPr/>
        </p:nvSpPr>
        <p:spPr bwMode="gray">
          <a:xfrm>
            <a:off x="3200400" y="2286000"/>
            <a:ext cx="228600" cy="1371600"/>
          </a:xfrm>
          <a:prstGeom prst="line">
            <a:avLst/>
          </a:prstGeom>
          <a:noFill/>
          <a:ln w="12700">
            <a:solidFill>
              <a:schemeClr val="tx1"/>
            </a:solidFill>
            <a:round/>
            <a:headEnd/>
            <a:tailEnd type="triangle" w="med" len="med"/>
          </a:ln>
          <a:effectLst>
            <a:outerShdw dist="35921" dir="2700000" sy="50000" kx="2115830" algn="bl" rotWithShape="0">
              <a:srgbClr val="C0C0C0"/>
            </a:outerShdw>
          </a:effectLst>
        </p:spPr>
        <p:txBody>
          <a:bodyPr wrap="none" anchor="ctr"/>
          <a:lstStyle/>
          <a:p>
            <a:endParaRPr lang="en-US"/>
          </a:p>
        </p:txBody>
      </p:sp>
      <p:sp>
        <p:nvSpPr>
          <p:cNvPr id="571400" name="Line 8"/>
          <p:cNvSpPr>
            <a:spLocks noChangeShapeType="1"/>
          </p:cNvSpPr>
          <p:nvPr/>
        </p:nvSpPr>
        <p:spPr bwMode="gray">
          <a:xfrm flipH="1">
            <a:off x="2971800" y="2286000"/>
            <a:ext cx="228600" cy="1371600"/>
          </a:xfrm>
          <a:prstGeom prst="line">
            <a:avLst/>
          </a:prstGeom>
          <a:noFill/>
          <a:ln w="12700">
            <a:solidFill>
              <a:schemeClr val="tx1"/>
            </a:solidFill>
            <a:round/>
            <a:headEnd/>
            <a:tailEnd type="triangle" w="med" len="med"/>
          </a:ln>
          <a:effectLst>
            <a:outerShdw dist="35921" dir="2700000" sy="50000" kx="2115830" algn="bl" rotWithShape="0">
              <a:srgbClr val="C0C0C0"/>
            </a:outerShdw>
          </a:effectLst>
        </p:spPr>
        <p:txBody>
          <a:bodyPr wrap="none" anchor="ctr"/>
          <a:lstStyle/>
          <a:p>
            <a:endParaRPr lang="en-US"/>
          </a:p>
        </p:txBody>
      </p:sp>
      <p:sp>
        <p:nvSpPr>
          <p:cNvPr id="571401" name="Line 9"/>
          <p:cNvSpPr>
            <a:spLocks noChangeShapeType="1"/>
          </p:cNvSpPr>
          <p:nvPr/>
        </p:nvSpPr>
        <p:spPr bwMode="gray">
          <a:xfrm flipH="1">
            <a:off x="4267200" y="2209800"/>
            <a:ext cx="1524000" cy="1371600"/>
          </a:xfrm>
          <a:prstGeom prst="line">
            <a:avLst/>
          </a:prstGeom>
          <a:noFill/>
          <a:ln w="12700">
            <a:solidFill>
              <a:schemeClr val="tx1"/>
            </a:solidFill>
            <a:round/>
            <a:headEnd/>
            <a:tailEnd type="triangle" w="med" len="med"/>
          </a:ln>
          <a:effectLst>
            <a:outerShdw dist="35921" dir="2700000" sy="50000" kx="2115830" algn="bl" rotWithShape="0">
              <a:srgbClr val="C0C0C0"/>
            </a:outerShdw>
          </a:effectLst>
        </p:spPr>
        <p:txBody>
          <a:bodyPr wrap="none" anchor="ctr"/>
          <a:lstStyle/>
          <a:p>
            <a:endParaRPr lang="en-US"/>
          </a:p>
        </p:txBody>
      </p:sp>
      <p:sp>
        <p:nvSpPr>
          <p:cNvPr id="571402" name="Text Box 10"/>
          <p:cNvSpPr txBox="1">
            <a:spLocks noChangeArrowheads="1"/>
          </p:cNvSpPr>
          <p:nvPr/>
        </p:nvSpPr>
        <p:spPr bwMode="gray">
          <a:xfrm>
            <a:off x="5486400" y="2057400"/>
            <a:ext cx="1524000" cy="244475"/>
          </a:xfrm>
          <a:prstGeom prst="rect">
            <a:avLst/>
          </a:prstGeom>
          <a:noFill/>
          <a:ln w="12700">
            <a:noFill/>
            <a:miter lim="800000"/>
            <a:headEnd/>
            <a:tailEnd/>
          </a:ln>
          <a:effectLst>
            <a:outerShdw dist="35921" dir="2700000" sy="50000" kx="2115830" algn="bl" rotWithShape="0">
              <a:srgbClr val="C0C0C0"/>
            </a:outerShdw>
          </a:effectLst>
        </p:spPr>
        <p:txBody>
          <a:bodyPr>
            <a:spAutoFit/>
          </a:bodyPr>
          <a:lstStyle/>
          <a:p>
            <a:pPr>
              <a:spcBef>
                <a:spcPct val="50000"/>
              </a:spcBef>
            </a:pPr>
            <a:r>
              <a:rPr lang="en-US" sz="1000" i="1"/>
              <a:t>Forward arrow</a:t>
            </a:r>
          </a:p>
        </p:txBody>
      </p:sp>
      <p:sp>
        <p:nvSpPr>
          <p:cNvPr id="571404" name="Line 12"/>
          <p:cNvSpPr>
            <a:spLocks noChangeShapeType="1"/>
          </p:cNvSpPr>
          <p:nvPr/>
        </p:nvSpPr>
        <p:spPr bwMode="gray">
          <a:xfrm>
            <a:off x="2057400" y="2286000"/>
            <a:ext cx="228600" cy="1295400"/>
          </a:xfrm>
          <a:prstGeom prst="line">
            <a:avLst/>
          </a:prstGeom>
          <a:noFill/>
          <a:ln w="12700">
            <a:solidFill>
              <a:schemeClr val="tx1"/>
            </a:solidFill>
            <a:round/>
            <a:headEnd/>
            <a:tailEnd type="triangle" w="med" len="med"/>
          </a:ln>
          <a:effectLst>
            <a:outerShdw dist="35921" dir="2700000" sy="50000" kx="2115830" algn="bl" rotWithShape="0">
              <a:srgbClr val="C0C0C0"/>
            </a:outerShdw>
          </a:effectLst>
        </p:spPr>
        <p:txBody>
          <a:bodyPr wrap="none" anchor="ctr"/>
          <a:lstStyle/>
          <a:p>
            <a:endParaRPr lang="en-US"/>
          </a:p>
        </p:txBody>
      </p:sp>
      <p:sp>
        <p:nvSpPr>
          <p:cNvPr id="571407" name="Text Box 15"/>
          <p:cNvSpPr txBox="1">
            <a:spLocks noChangeArrowheads="1"/>
          </p:cNvSpPr>
          <p:nvPr/>
        </p:nvSpPr>
        <p:spPr bwMode="gray">
          <a:xfrm>
            <a:off x="1676400" y="2057400"/>
            <a:ext cx="838200" cy="244475"/>
          </a:xfrm>
          <a:prstGeom prst="rect">
            <a:avLst/>
          </a:prstGeom>
          <a:noFill/>
          <a:ln w="12700">
            <a:noFill/>
            <a:miter lim="800000"/>
            <a:headEnd/>
            <a:tailEnd/>
          </a:ln>
          <a:effectLst>
            <a:outerShdw dist="35921" dir="2700000" sy="50000" kx="2115830" algn="bl" rotWithShape="0">
              <a:srgbClr val="C0C0C0"/>
            </a:outerShdw>
          </a:effectLst>
        </p:spPr>
        <p:txBody>
          <a:bodyPr>
            <a:spAutoFit/>
          </a:bodyPr>
          <a:lstStyle/>
          <a:p>
            <a:pPr>
              <a:spcBef>
                <a:spcPct val="50000"/>
              </a:spcBef>
            </a:pPr>
            <a:r>
              <a:rPr lang="en-US" sz="1000" i="1"/>
              <a:t>Back arrow</a:t>
            </a:r>
          </a:p>
        </p:txBody>
      </p:sp>
      <p:sp>
        <p:nvSpPr>
          <p:cNvPr id="571416" name="Text Box 24"/>
          <p:cNvSpPr txBox="1">
            <a:spLocks noChangeArrowheads="1"/>
          </p:cNvSpPr>
          <p:nvPr/>
        </p:nvSpPr>
        <p:spPr bwMode="gray">
          <a:xfrm>
            <a:off x="1219200" y="2735263"/>
            <a:ext cx="304800" cy="457200"/>
          </a:xfrm>
          <a:prstGeom prst="rect">
            <a:avLst/>
          </a:prstGeom>
          <a:noFill/>
          <a:ln w="12700">
            <a:noFill/>
            <a:miter lim="800000"/>
            <a:headEnd/>
            <a:tailEnd/>
          </a:ln>
          <a:effectLst>
            <a:outerShdw dist="35921" dir="2700000" sy="50000" kx="2115830" algn="bl" rotWithShape="0">
              <a:srgbClr val="C0C0C0"/>
            </a:outerShdw>
          </a:effectLst>
        </p:spPr>
        <p:txBody>
          <a:bodyPr>
            <a:spAutoFit/>
          </a:bodyPr>
          <a:lstStyle/>
          <a:p>
            <a:pPr>
              <a:spcBef>
                <a:spcPct val="50000"/>
              </a:spcBef>
            </a:pPr>
            <a:endParaRPr lang="en-US"/>
          </a:p>
        </p:txBody>
      </p:sp>
      <p:sp>
        <p:nvSpPr>
          <p:cNvPr id="571417" name="Text Box 25"/>
          <p:cNvSpPr txBox="1">
            <a:spLocks noChangeArrowheads="1"/>
          </p:cNvSpPr>
          <p:nvPr/>
        </p:nvSpPr>
        <p:spPr bwMode="gray">
          <a:xfrm>
            <a:off x="1143000" y="2286000"/>
            <a:ext cx="184150" cy="457200"/>
          </a:xfrm>
          <a:prstGeom prst="rect">
            <a:avLst/>
          </a:prstGeom>
          <a:noFill/>
          <a:ln w="12700">
            <a:noFill/>
            <a:miter lim="800000"/>
            <a:headEnd/>
            <a:tailEnd/>
          </a:ln>
          <a:effectLst>
            <a:outerShdw dist="35921" dir="2700000" sy="50000" kx="2115830" algn="bl" rotWithShape="0">
              <a:srgbClr val="C0C0C0"/>
            </a:outerShdw>
          </a:effectLst>
        </p:spPr>
        <p:txBody>
          <a:bodyPr wrap="none">
            <a:spAutoFit/>
          </a:bodyPr>
          <a:lstStyle/>
          <a:p>
            <a:endParaRPr lang="en-US"/>
          </a:p>
        </p:txBody>
      </p:sp>
      <p:sp>
        <p:nvSpPr>
          <p:cNvPr id="571418" name="Text Box 26"/>
          <p:cNvSpPr txBox="1">
            <a:spLocks noChangeArrowheads="1"/>
          </p:cNvSpPr>
          <p:nvPr/>
        </p:nvSpPr>
        <p:spPr bwMode="gray">
          <a:xfrm>
            <a:off x="2667000" y="2125663"/>
            <a:ext cx="2438400" cy="244475"/>
          </a:xfrm>
          <a:prstGeom prst="rect">
            <a:avLst/>
          </a:prstGeom>
          <a:noFill/>
          <a:ln w="12700">
            <a:noFill/>
            <a:miter lim="800000"/>
            <a:headEnd/>
            <a:tailEnd/>
          </a:ln>
          <a:effectLst>
            <a:outerShdw dist="35921" dir="2700000" sy="50000" kx="2115830" algn="bl" rotWithShape="0">
              <a:srgbClr val="C0C0C0"/>
            </a:outerShdw>
          </a:effectLst>
        </p:spPr>
        <p:txBody>
          <a:bodyPr>
            <a:spAutoFit/>
          </a:bodyPr>
          <a:lstStyle/>
          <a:p>
            <a:pPr>
              <a:spcBef>
                <a:spcPct val="50000"/>
              </a:spcBef>
            </a:pPr>
            <a:endParaRPr lang="en-US" sz="1000"/>
          </a:p>
        </p:txBody>
      </p:sp>
      <p:sp>
        <p:nvSpPr>
          <p:cNvPr id="571419" name="Text Box 27"/>
          <p:cNvSpPr txBox="1">
            <a:spLocks noChangeArrowheads="1"/>
          </p:cNvSpPr>
          <p:nvPr/>
        </p:nvSpPr>
        <p:spPr bwMode="gray">
          <a:xfrm>
            <a:off x="2667000" y="2057400"/>
            <a:ext cx="2667000" cy="244475"/>
          </a:xfrm>
          <a:prstGeom prst="rect">
            <a:avLst/>
          </a:prstGeom>
          <a:noFill/>
          <a:ln w="12700">
            <a:noFill/>
            <a:miter lim="800000"/>
            <a:headEnd/>
            <a:tailEnd/>
          </a:ln>
          <a:effectLst>
            <a:outerShdw dist="35921" dir="2700000" sy="50000" kx="2115830" algn="bl" rotWithShape="0">
              <a:srgbClr val="C0C0C0"/>
            </a:outerShdw>
          </a:effectLst>
        </p:spPr>
        <p:txBody>
          <a:bodyPr>
            <a:spAutoFit/>
          </a:bodyPr>
          <a:lstStyle/>
          <a:p>
            <a:r>
              <a:rPr lang="en-US" sz="1000" i="1"/>
              <a:t>Click on month or year to change</a:t>
            </a:r>
          </a:p>
        </p:txBody>
      </p:sp>
      <p:sp>
        <p:nvSpPr>
          <p:cNvPr id="15"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en-US" sz="3200"/>
              <a:t>The </a:t>
            </a:r>
            <a:r>
              <a:rPr lang="en-US" sz="3200" b="1">
                <a:latin typeface="Courier New" pitchFamily="49" charset="0"/>
              </a:rPr>
              <a:t>DateTimePicker</a:t>
            </a:r>
            <a:r>
              <a:rPr lang="en-US" sz="3200"/>
              <a:t> Control </a:t>
            </a:r>
            <a:r>
              <a:rPr lang="en-US" sz="2800"/>
              <a:t>(Members)</a:t>
            </a:r>
          </a:p>
        </p:txBody>
      </p:sp>
      <p:sp>
        <p:nvSpPr>
          <p:cNvPr id="561155" name="Rectangle 3"/>
          <p:cNvSpPr>
            <a:spLocks noGrp="1" noChangeArrowheads="1"/>
          </p:cNvSpPr>
          <p:nvPr>
            <p:ph type="body" idx="1"/>
          </p:nvPr>
        </p:nvSpPr>
        <p:spPr/>
        <p:txBody>
          <a:bodyPr/>
          <a:lstStyle/>
          <a:p>
            <a:pPr>
              <a:lnSpc>
                <a:spcPct val="90000"/>
              </a:lnSpc>
            </a:pPr>
            <a:r>
              <a:rPr lang="en-US"/>
              <a:t>The </a:t>
            </a:r>
            <a:r>
              <a:rPr lang="en-US" b="1">
                <a:latin typeface="Courier New" pitchFamily="49" charset="0"/>
              </a:rPr>
              <a:t>Font</a:t>
            </a:r>
            <a:r>
              <a:rPr lang="en-US"/>
              <a:t> property defines the font appearing in the control instance</a:t>
            </a:r>
          </a:p>
          <a:p>
            <a:pPr>
              <a:lnSpc>
                <a:spcPct val="90000"/>
              </a:lnSpc>
            </a:pPr>
            <a:r>
              <a:rPr lang="en-US"/>
              <a:t>The </a:t>
            </a:r>
            <a:r>
              <a:rPr lang="en-US" b="1">
                <a:latin typeface="Courier New" pitchFamily="49" charset="0"/>
              </a:rPr>
              <a:t>Format</a:t>
            </a:r>
            <a:r>
              <a:rPr lang="en-US"/>
              <a:t> property defines how the data in the control instance appears to the end user</a:t>
            </a:r>
          </a:p>
          <a:p>
            <a:pPr>
              <a:lnSpc>
                <a:spcPct val="90000"/>
              </a:lnSpc>
            </a:pPr>
            <a:r>
              <a:rPr lang="en-US"/>
              <a:t>The </a:t>
            </a:r>
            <a:r>
              <a:rPr lang="en-US" b="1">
                <a:latin typeface="Courier New" pitchFamily="49" charset="0"/>
              </a:rPr>
              <a:t>MaxDate</a:t>
            </a:r>
            <a:r>
              <a:rPr lang="en-US"/>
              <a:t> and </a:t>
            </a:r>
            <a:r>
              <a:rPr lang="en-US" b="1">
                <a:latin typeface="Courier New" pitchFamily="49" charset="0"/>
              </a:rPr>
              <a:t>MinDate</a:t>
            </a:r>
            <a:r>
              <a:rPr lang="en-US"/>
              <a:t> properties define the minimum and maximum user selectable dates</a:t>
            </a:r>
          </a:p>
          <a:p>
            <a:pPr>
              <a:lnSpc>
                <a:spcPct val="90000"/>
              </a:lnSpc>
            </a:pPr>
            <a:r>
              <a:rPr lang="en-US"/>
              <a:t>The </a:t>
            </a:r>
            <a:r>
              <a:rPr lang="en-US" b="1">
                <a:latin typeface="Courier New" pitchFamily="49" charset="0"/>
              </a:rPr>
              <a:t>Value</a:t>
            </a:r>
            <a:r>
              <a:rPr lang="en-US"/>
              <a:t> property contains the selected date</a:t>
            </a: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en-US"/>
              <a:t>The </a:t>
            </a:r>
            <a:r>
              <a:rPr lang="en-US" b="1">
                <a:latin typeface="Courier New" pitchFamily="49" charset="0"/>
              </a:rPr>
              <a:t>Timer</a:t>
            </a:r>
            <a:r>
              <a:rPr lang="en-US"/>
              <a:t> Control</a:t>
            </a:r>
            <a:endParaRPr lang="en-US" sz="3200"/>
          </a:p>
        </p:txBody>
      </p:sp>
      <p:sp>
        <p:nvSpPr>
          <p:cNvPr id="559107" name="Rectangle 3"/>
          <p:cNvSpPr>
            <a:spLocks noGrp="1" noChangeArrowheads="1"/>
          </p:cNvSpPr>
          <p:nvPr>
            <p:ph type="body" idx="1"/>
          </p:nvPr>
        </p:nvSpPr>
        <p:spPr/>
        <p:txBody>
          <a:bodyPr/>
          <a:lstStyle/>
          <a:p>
            <a:r>
              <a:rPr lang="en-US"/>
              <a:t>The </a:t>
            </a:r>
            <a:r>
              <a:rPr lang="en-US" b="1">
                <a:latin typeface="Courier New" pitchFamily="49" charset="0"/>
              </a:rPr>
              <a:t>Timer</a:t>
            </a:r>
            <a:r>
              <a:rPr lang="en-US"/>
              <a:t> control fires a </a:t>
            </a:r>
            <a:r>
              <a:rPr lang="en-US" b="1">
                <a:latin typeface="Courier New" pitchFamily="49" charset="0"/>
              </a:rPr>
              <a:t>Tick</a:t>
            </a:r>
            <a:r>
              <a:rPr lang="en-US"/>
              <a:t> event at regular intervals (similar to clicking a button but it is automatic for the </a:t>
            </a:r>
            <a:r>
              <a:rPr lang="en-US" sz="2400" b="1">
                <a:latin typeface="Courier New" pitchFamily="49" charset="0"/>
              </a:rPr>
              <a:t>Timer</a:t>
            </a:r>
            <a:r>
              <a:rPr lang="en-US"/>
              <a:t>)</a:t>
            </a:r>
          </a:p>
          <a:p>
            <a:pPr lvl="1"/>
            <a:r>
              <a:rPr lang="en-US"/>
              <a:t>The </a:t>
            </a:r>
            <a:r>
              <a:rPr lang="en-US" b="1">
                <a:latin typeface="Courier New" pitchFamily="49" charset="0"/>
              </a:rPr>
              <a:t>Interval</a:t>
            </a:r>
            <a:r>
              <a:rPr lang="en-US"/>
              <a:t> property defines the timer's interval</a:t>
            </a:r>
          </a:p>
          <a:p>
            <a:pPr lvl="2"/>
            <a:r>
              <a:rPr lang="en-US"/>
              <a:t>The unit of measure is milliseconds</a:t>
            </a:r>
          </a:p>
          <a:p>
            <a:pPr lvl="2"/>
            <a:r>
              <a:rPr lang="en-US"/>
              <a:t>1000 milliseconds is 1 second</a:t>
            </a:r>
          </a:p>
          <a:p>
            <a:pPr lvl="1"/>
            <a:r>
              <a:rPr lang="en-US"/>
              <a:t>The </a:t>
            </a:r>
            <a:r>
              <a:rPr lang="en-US" b="1">
                <a:latin typeface="Courier New" pitchFamily="49" charset="0"/>
              </a:rPr>
              <a:t>Tick</a:t>
            </a:r>
            <a:r>
              <a:rPr lang="en-US"/>
              <a:t> event only fires if the </a:t>
            </a:r>
            <a:r>
              <a:rPr lang="en-US" b="1">
                <a:latin typeface="Courier New" pitchFamily="49" charset="0"/>
              </a:rPr>
              <a:t>Enabled</a:t>
            </a:r>
            <a:r>
              <a:rPr lang="en-US"/>
              <a:t> property is </a:t>
            </a:r>
            <a:r>
              <a:rPr lang="en-US" b="1">
                <a:latin typeface="Courier New" pitchFamily="49" charset="0"/>
              </a:rPr>
              <a:t>True</a:t>
            </a:r>
          </a:p>
          <a:p>
            <a:r>
              <a:rPr lang="en-US" sz="2700"/>
              <a:t>The</a:t>
            </a:r>
            <a:r>
              <a:rPr lang="en-US" b="1">
                <a:latin typeface="Courier New" pitchFamily="49" charset="0"/>
              </a:rPr>
              <a:t> Timer </a:t>
            </a:r>
            <a:r>
              <a:rPr lang="en-US" sz="2700"/>
              <a:t>control is not visible at run-time. It shows only on the tray of the forms designer</a:t>
            </a: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p:txBody>
          <a:bodyPr/>
          <a:lstStyle/>
          <a:p>
            <a:r>
              <a:rPr lang="en-US" sz="3200"/>
              <a:t>Timer Control (Example)</a:t>
            </a:r>
          </a:p>
        </p:txBody>
      </p:sp>
      <p:sp>
        <p:nvSpPr>
          <p:cNvPr id="572419" name="Rectangle 3"/>
          <p:cNvSpPr>
            <a:spLocks noGrp="1" noChangeArrowheads="1"/>
          </p:cNvSpPr>
          <p:nvPr>
            <p:ph type="body" sz="half" idx="1"/>
          </p:nvPr>
        </p:nvSpPr>
        <p:spPr>
          <a:xfrm>
            <a:off x="1182688" y="1295400"/>
            <a:ext cx="7351712" cy="1371600"/>
          </a:xfrm>
        </p:spPr>
        <p:txBody>
          <a:bodyPr/>
          <a:lstStyle/>
          <a:p>
            <a:r>
              <a:rPr lang="en-US" dirty="0"/>
              <a:t>Click the Timer Control (small clock icon) in components in the Toolbox to create an instance of it on your form.  Name it.  Remember that one of its properties is an interval that we can set with code.  (See below</a:t>
            </a:r>
            <a:r>
              <a:rPr lang="en-US" dirty="0" smtClean="0"/>
              <a:t>)</a:t>
            </a:r>
            <a:endParaRPr lang="en-US" dirty="0"/>
          </a:p>
        </p:txBody>
      </p:sp>
      <p:graphicFrame>
        <p:nvGraphicFramePr>
          <p:cNvPr id="572420" name="Object 4"/>
          <p:cNvGraphicFramePr>
            <a:graphicFrameLocks noGrp="1" noChangeAspect="1"/>
          </p:cNvGraphicFramePr>
          <p:nvPr>
            <p:ph sz="quarter" idx="2"/>
          </p:nvPr>
        </p:nvGraphicFramePr>
        <p:xfrm>
          <a:off x="5297488" y="1143000"/>
          <a:ext cx="3505200" cy="2341563"/>
        </p:xfrm>
        <a:graphic>
          <a:graphicData uri="http://schemas.openxmlformats.org/presentationml/2006/ole">
            <mc:AlternateContent xmlns:mc="http://schemas.openxmlformats.org/markup-compatibility/2006">
              <mc:Choice xmlns:v="urn:schemas-microsoft-com:vml" Requires="v">
                <p:oleObj spid="_x0000_s572437" name="Document" r:id="rId4" imgW="6092156" imgH="4069663" progId="Word.Document.8">
                  <p:embed/>
                </p:oleObj>
              </mc:Choice>
              <mc:Fallback>
                <p:oleObj name="Document" r:id="rId4" imgW="6092156" imgH="4069663"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7488" y="1143000"/>
                        <a:ext cx="3505200" cy="2341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2422" name="Object 6"/>
          <p:cNvGraphicFramePr>
            <a:graphicFrameLocks noGrp="1" noChangeAspect="1"/>
          </p:cNvGraphicFramePr>
          <p:nvPr>
            <p:ph sz="quarter" idx="3"/>
            <p:extLst>
              <p:ext uri="{D42A27DB-BD31-4B8C-83A1-F6EECF244321}">
                <p14:modId xmlns:p14="http://schemas.microsoft.com/office/powerpoint/2010/main" val="739591554"/>
              </p:ext>
            </p:extLst>
          </p:nvPr>
        </p:nvGraphicFramePr>
        <p:xfrm>
          <a:off x="1752600" y="2819400"/>
          <a:ext cx="7050088" cy="1371600"/>
        </p:xfrm>
        <a:graphic>
          <a:graphicData uri="http://schemas.openxmlformats.org/presentationml/2006/ole">
            <mc:AlternateContent xmlns:mc="http://schemas.openxmlformats.org/markup-compatibility/2006">
              <mc:Choice xmlns:v="urn:schemas-microsoft-com:vml" Requires="v">
                <p:oleObj spid="_x0000_s572438" name="Document" r:id="rId6" imgW="11807381" imgH="4087329" progId="Word.Document.8">
                  <p:embed/>
                </p:oleObj>
              </mc:Choice>
              <mc:Fallback>
                <p:oleObj name="Document" r:id="rId6" imgW="11807381" imgH="4087329" progId="Word.Document.8">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2819400"/>
                        <a:ext cx="7050088" cy="1371600"/>
                      </a:xfrm>
                      <a:prstGeom prst="rect">
                        <a:avLst/>
                      </a:prstGeom>
                      <a:noFill/>
                    </p:spPr>
                  </p:pic>
                </p:oleObj>
              </mc:Fallback>
            </mc:AlternateContent>
          </a:graphicData>
        </a:graphic>
      </p:graphicFrame>
      <p:graphicFrame>
        <p:nvGraphicFramePr>
          <p:cNvPr id="572424" name="Object 8"/>
          <p:cNvGraphicFramePr>
            <a:graphicFrameLocks noChangeAspect="1"/>
          </p:cNvGraphicFramePr>
          <p:nvPr>
            <p:extLst>
              <p:ext uri="{D42A27DB-BD31-4B8C-83A1-F6EECF244321}">
                <p14:modId xmlns:p14="http://schemas.microsoft.com/office/powerpoint/2010/main" val="2183611117"/>
              </p:ext>
            </p:extLst>
          </p:nvPr>
        </p:nvGraphicFramePr>
        <p:xfrm>
          <a:off x="862013" y="4192588"/>
          <a:ext cx="8334375" cy="1946275"/>
        </p:xfrm>
        <a:graphic>
          <a:graphicData uri="http://schemas.openxmlformats.org/presentationml/2006/ole">
            <mc:AlternateContent xmlns:mc="http://schemas.openxmlformats.org/markup-compatibility/2006">
              <mc:Choice xmlns:v="urn:schemas-microsoft-com:vml" Requires="v">
                <p:oleObj spid="_x0000_s572439" name="Document" r:id="rId8" imgW="11217691" imgH="2627354" progId="Word.Document.8">
                  <p:embed/>
                </p:oleObj>
              </mc:Choice>
              <mc:Fallback>
                <p:oleObj name="Document" r:id="rId8" imgW="11217691" imgH="2627354" progId="Word.Document.8">
                  <p:embed/>
                  <p:pic>
                    <p:nvPicPr>
                      <p:cNvPr id="0" name="Picture 8"/>
                      <p:cNvPicPr>
                        <a:picLocks noChangeAspect="1" noChangeArrowheads="1"/>
                      </p:cNvPicPr>
                      <p:nvPr/>
                    </p:nvPicPr>
                    <p:blipFill>
                      <a:blip r:embed="rId9"/>
                      <a:srcRect/>
                      <a:stretch>
                        <a:fillRect/>
                      </a:stretch>
                    </p:blipFill>
                    <p:spPr bwMode="auto">
                      <a:xfrm>
                        <a:off x="862013" y="4192588"/>
                        <a:ext cx="8334375" cy="1946275"/>
                      </a:xfrm>
                      <a:prstGeom prst="rect">
                        <a:avLst/>
                      </a:prstGeom>
                      <a:noFill/>
                    </p:spPr>
                  </p:pic>
                </p:oleObj>
              </mc:Fallback>
            </mc:AlternateContent>
          </a:graphicData>
        </a:graphic>
      </p:graphicFrame>
      <p:sp>
        <p:nvSpPr>
          <p:cNvPr id="7"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r>
              <a:rPr lang="en-US" sz="3200"/>
              <a:t>The </a:t>
            </a:r>
            <a:r>
              <a:rPr lang="en-US" sz="3200" b="1">
                <a:latin typeface="Courier New" pitchFamily="49" charset="0"/>
              </a:rPr>
              <a:t>Timer</a:t>
            </a:r>
            <a:r>
              <a:rPr lang="en-US" sz="3200"/>
              <a:t> Control (Example)</a:t>
            </a:r>
          </a:p>
        </p:txBody>
      </p:sp>
      <p:sp>
        <p:nvSpPr>
          <p:cNvPr id="563203" name="Rectangle 3"/>
          <p:cNvSpPr>
            <a:spLocks noGrp="1" noChangeArrowheads="1"/>
          </p:cNvSpPr>
          <p:nvPr>
            <p:ph type="body" idx="1"/>
          </p:nvPr>
        </p:nvSpPr>
        <p:spPr/>
        <p:txBody>
          <a:bodyPr/>
          <a:lstStyle/>
          <a:p>
            <a:r>
              <a:rPr lang="en-US" sz="2600" dirty="0"/>
              <a:t>Display a simple clock</a:t>
            </a:r>
            <a:endParaRPr lang="en-US" sz="2400" dirty="0"/>
          </a:p>
          <a:p>
            <a:pPr lvl="1">
              <a:buNone/>
            </a:pPr>
            <a:r>
              <a:rPr lang="en-US" sz="2100" b="1" dirty="0">
                <a:solidFill>
                  <a:srgbClr val="0070C0"/>
                </a:solidFill>
                <a:latin typeface="Courier New" pitchFamily="49" charset="0"/>
              </a:rPr>
              <a:t>p</a:t>
            </a:r>
            <a:r>
              <a:rPr lang="en-US" sz="2100" b="1" dirty="0" smtClean="0">
                <a:solidFill>
                  <a:srgbClr val="0070C0"/>
                </a:solidFill>
                <a:latin typeface="Courier New" pitchFamily="49" charset="0"/>
              </a:rPr>
              <a:t>rivate void </a:t>
            </a:r>
            <a:r>
              <a:rPr lang="en-US" sz="2100" b="1" dirty="0" err="1">
                <a:latin typeface="Courier New" pitchFamily="49" charset="0"/>
              </a:rPr>
              <a:t>tmrClock_Tick</a:t>
            </a:r>
            <a:r>
              <a:rPr lang="en-US" sz="2100" b="1" dirty="0">
                <a:latin typeface="Courier New" pitchFamily="49" charset="0"/>
              </a:rPr>
              <a:t>( _</a:t>
            </a:r>
            <a:br>
              <a:rPr lang="en-US" sz="2100" b="1" dirty="0">
                <a:latin typeface="Courier New" pitchFamily="49" charset="0"/>
              </a:rPr>
            </a:br>
            <a:r>
              <a:rPr lang="en-US" sz="2100" b="1" dirty="0">
                <a:latin typeface="Courier New" pitchFamily="49" charset="0"/>
              </a:rPr>
              <a:t>  </a:t>
            </a:r>
            <a:r>
              <a:rPr lang="en-US" sz="2100" b="1" dirty="0">
                <a:solidFill>
                  <a:srgbClr val="00B0F0"/>
                </a:solidFill>
                <a:latin typeface="Courier New" pitchFamily="49" charset="0"/>
              </a:rPr>
              <a:t>o</a:t>
            </a:r>
            <a:r>
              <a:rPr lang="en-US" sz="2100" b="1" dirty="0" smtClean="0">
                <a:solidFill>
                  <a:srgbClr val="00B0F0"/>
                </a:solidFill>
                <a:latin typeface="Courier New" pitchFamily="49" charset="0"/>
              </a:rPr>
              <a:t>bject </a:t>
            </a:r>
            <a:r>
              <a:rPr lang="en-US" sz="2100" b="1" dirty="0" smtClean="0">
                <a:latin typeface="Courier New" pitchFamily="49" charset="0"/>
              </a:rPr>
              <a:t>sender</a:t>
            </a:r>
            <a:r>
              <a:rPr lang="en-US" sz="2100" b="1" dirty="0">
                <a:latin typeface="Courier New" pitchFamily="49" charset="0"/>
              </a:rPr>
              <a:t>, </a:t>
            </a:r>
            <a:r>
              <a:rPr lang="en-US" sz="2100" b="1" dirty="0" err="1" smtClean="0">
                <a:solidFill>
                  <a:srgbClr val="00B0F0"/>
                </a:solidFill>
                <a:latin typeface="Courier New" pitchFamily="49" charset="0"/>
              </a:rPr>
              <a:t>EventArgs</a:t>
            </a:r>
            <a:r>
              <a:rPr lang="en-US" sz="2100" b="1" dirty="0" smtClean="0">
                <a:solidFill>
                  <a:srgbClr val="00B0F0"/>
                </a:solidFill>
                <a:latin typeface="Courier New" pitchFamily="49" charset="0"/>
              </a:rPr>
              <a:t> </a:t>
            </a:r>
            <a:r>
              <a:rPr lang="en-US" sz="2100" b="1" dirty="0" smtClean="0">
                <a:latin typeface="Courier New" pitchFamily="49" charset="0"/>
              </a:rPr>
              <a:t>e)</a:t>
            </a:r>
          </a:p>
          <a:p>
            <a:pPr lvl="1">
              <a:buNone/>
            </a:pPr>
            <a:r>
              <a:rPr lang="en-US" sz="2100" b="1" dirty="0">
                <a:latin typeface="Courier New" pitchFamily="49" charset="0"/>
              </a:rPr>
              <a:t>{</a:t>
            </a:r>
            <a:r>
              <a:rPr lang="en-US" sz="2100" b="1" dirty="0" smtClean="0">
                <a:latin typeface="Courier New" pitchFamily="49" charset="0"/>
              </a:rPr>
              <a:t> </a:t>
            </a:r>
            <a:endParaRPr lang="en-US" sz="2100" b="1" dirty="0">
              <a:latin typeface="Courier New" pitchFamily="49" charset="0"/>
            </a:endParaRPr>
          </a:p>
          <a:p>
            <a:pPr lvl="1">
              <a:buFont typeface="Wingdings" pitchFamily="2" charset="2"/>
              <a:buNone/>
            </a:pPr>
            <a:r>
              <a:rPr lang="en-US" sz="2100" b="1" dirty="0" smtClean="0">
                <a:latin typeface="Courier New" pitchFamily="49" charset="0"/>
              </a:rPr>
              <a:t>    </a:t>
            </a:r>
            <a:r>
              <a:rPr lang="en-US" sz="2100" b="1" dirty="0" err="1">
                <a:latin typeface="Courier New" pitchFamily="49" charset="0"/>
              </a:rPr>
              <a:t>lblClock.Text</a:t>
            </a:r>
            <a:r>
              <a:rPr lang="en-US" sz="2100" b="1" dirty="0">
                <a:latin typeface="Courier New" pitchFamily="49" charset="0"/>
              </a:rPr>
              <a:t> = </a:t>
            </a:r>
          </a:p>
          <a:p>
            <a:pPr lvl="1">
              <a:buFont typeface="Wingdings" pitchFamily="2" charset="2"/>
              <a:buNone/>
            </a:pPr>
            <a:r>
              <a:rPr lang="en-US" sz="2100" b="1" dirty="0">
                <a:latin typeface="Courier New" pitchFamily="49" charset="0"/>
              </a:rPr>
              <a:t>     </a:t>
            </a:r>
            <a:r>
              <a:rPr lang="en-US" sz="2100" b="1" dirty="0" smtClean="0">
                <a:latin typeface="Courier New" pitchFamily="49" charset="0"/>
              </a:rPr>
              <a:t>   </a:t>
            </a:r>
            <a:r>
              <a:rPr lang="en-US" sz="2100" b="1" dirty="0" err="1" smtClean="0">
                <a:solidFill>
                  <a:srgbClr val="0070C0"/>
                </a:solidFill>
                <a:latin typeface="Courier New" pitchFamily="49" charset="0"/>
              </a:rPr>
              <a:t>DateTime.Now</a:t>
            </a:r>
            <a:r>
              <a:rPr lang="en-US" sz="2100" b="1" dirty="0" err="1" smtClean="0">
                <a:latin typeface="Courier New" pitchFamily="49" charset="0"/>
              </a:rPr>
              <a:t>.ToLongTimeString</a:t>
            </a:r>
            <a:r>
              <a:rPr lang="en-US" sz="2100" b="1" dirty="0" smtClean="0">
                <a:latin typeface="Courier New" pitchFamily="49" charset="0"/>
              </a:rPr>
              <a:t>;</a:t>
            </a:r>
            <a:endParaRPr lang="en-US" sz="2100" b="1" dirty="0">
              <a:latin typeface="Courier New" pitchFamily="49" charset="0"/>
            </a:endParaRPr>
          </a:p>
          <a:p>
            <a:pPr lvl="1">
              <a:buFont typeface="Wingdings" pitchFamily="2" charset="2"/>
              <a:buNone/>
            </a:pPr>
            <a:r>
              <a:rPr lang="en-US" sz="2100" b="1" dirty="0" smtClean="0">
                <a:latin typeface="Courier New" pitchFamily="49" charset="0"/>
              </a:rPr>
              <a:t>} </a:t>
            </a:r>
            <a:r>
              <a:rPr lang="en-US" sz="2100" b="1" dirty="0" smtClean="0">
                <a:solidFill>
                  <a:srgbClr val="00B050"/>
                </a:solidFill>
                <a:latin typeface="Courier New" pitchFamily="49" charset="0"/>
              </a:rPr>
              <a:t>// end </a:t>
            </a:r>
            <a:r>
              <a:rPr lang="en-US" sz="2100" b="1" dirty="0" err="1" smtClean="0">
                <a:solidFill>
                  <a:srgbClr val="00B050"/>
                </a:solidFill>
                <a:latin typeface="Courier New" pitchFamily="49" charset="0"/>
              </a:rPr>
              <a:t>tmrClick_Tick</a:t>
            </a:r>
            <a:endParaRPr lang="en-US" sz="2100" b="1" dirty="0">
              <a:solidFill>
                <a:srgbClr val="00B050"/>
              </a:solidFill>
              <a:latin typeface="Courier New" pitchFamily="49" charset="0"/>
            </a:endParaRPr>
          </a:p>
          <a:p>
            <a:pPr lvl="1"/>
            <a:endParaRPr lang="en-US" sz="2100" b="1" dirty="0">
              <a:latin typeface="Courier New" pitchFamily="49" charset="0"/>
            </a:endParaRPr>
          </a:p>
        </p:txBody>
      </p:sp>
      <p:sp>
        <p:nvSpPr>
          <p:cNvPr id="4" name="Slide Number Placeholder 3"/>
          <p:cNvSpPr>
            <a:spLocks noGrp="1"/>
          </p:cNvSpPr>
          <p:nvPr>
            <p:ph type="sldNum" sz="quarter" idx="10"/>
          </p:nvPr>
        </p:nvSpPr>
        <p:spPr>
          <a:xfrm>
            <a:off x="7010400" y="6400800"/>
            <a:ext cx="1905000" cy="457200"/>
          </a:xfrm>
        </p:spPr>
        <p:txBody>
          <a:bodyPr/>
          <a:lstStyle>
            <a:lvl1pPr>
              <a:defRPr sz="1000"/>
            </a:lvl1pPr>
          </a:lstStyle>
          <a:p>
            <a:fld id="{0C715440-C01A-4526-9269-A4554BEB0A1A}" type="datetime8">
              <a:rPr lang="en-US" smtClean="0"/>
              <a:pPr/>
              <a:t>8/8/2013 1:12 PM</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dirty="0" smtClean="0"/>
              <a:t>Introduction</a:t>
            </a:r>
            <a:endParaRPr lang="en-US" dirty="0"/>
          </a:p>
        </p:txBody>
      </p:sp>
      <p:sp>
        <p:nvSpPr>
          <p:cNvPr id="473091" name="Rectangle 3"/>
          <p:cNvSpPr>
            <a:spLocks noGrp="1" noChangeArrowheads="1"/>
          </p:cNvSpPr>
          <p:nvPr>
            <p:ph type="body" idx="1"/>
          </p:nvPr>
        </p:nvSpPr>
        <p:spPr/>
        <p:txBody>
          <a:bodyPr/>
          <a:lstStyle/>
          <a:p>
            <a:r>
              <a:rPr lang="en-US" dirty="0"/>
              <a:t>The </a:t>
            </a:r>
            <a:r>
              <a:rPr lang="en-US" b="1" dirty="0" err="1">
                <a:latin typeface="Courier New" pitchFamily="49" charset="0"/>
              </a:rPr>
              <a:t>System.DateTime</a:t>
            </a:r>
            <a:r>
              <a:rPr lang="en-US" dirty="0"/>
              <a:t> data type is used with dates</a:t>
            </a:r>
          </a:p>
          <a:p>
            <a:r>
              <a:rPr lang="en-US" dirty="0"/>
              <a:t>Two problems must be solved when working with dates</a:t>
            </a:r>
          </a:p>
          <a:p>
            <a:pPr lvl="1"/>
            <a:r>
              <a:rPr lang="en-US" dirty="0"/>
              <a:t>Every calendar must define the "beginning of time" called the </a:t>
            </a:r>
            <a:r>
              <a:rPr lang="en-US" dirty="0">
                <a:solidFill>
                  <a:srgbClr val="FF6600"/>
                </a:solidFill>
              </a:rPr>
              <a:t>epoch</a:t>
            </a:r>
          </a:p>
          <a:p>
            <a:pPr lvl="1"/>
            <a:r>
              <a:rPr lang="en-US" dirty="0"/>
              <a:t>Every calendar must increment time somehow</a:t>
            </a:r>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US"/>
              <a:t>The Epoch</a:t>
            </a:r>
          </a:p>
        </p:txBody>
      </p:sp>
      <p:sp>
        <p:nvSpPr>
          <p:cNvPr id="475139" name="Rectangle 3"/>
          <p:cNvSpPr>
            <a:spLocks noGrp="1" noChangeArrowheads="1"/>
          </p:cNvSpPr>
          <p:nvPr>
            <p:ph type="body" idx="1"/>
          </p:nvPr>
        </p:nvSpPr>
        <p:spPr/>
        <p:txBody>
          <a:bodyPr/>
          <a:lstStyle/>
          <a:p>
            <a:r>
              <a:rPr lang="en-US" dirty="0"/>
              <a:t>Different computer systems represent the beginning of time differently</a:t>
            </a:r>
          </a:p>
          <a:p>
            <a:pPr lvl="1"/>
            <a:r>
              <a:rPr lang="en-US" dirty="0"/>
              <a:t>UNIX uses January 1, 1970 as the beginning of time – </a:t>
            </a:r>
            <a:r>
              <a:rPr lang="en-US" dirty="0">
                <a:solidFill>
                  <a:srgbClr val="00B050"/>
                </a:solidFill>
              </a:rPr>
              <a:t>find out why</a:t>
            </a:r>
          </a:p>
          <a:p>
            <a:pPr lvl="1"/>
            <a:r>
              <a:rPr lang="en-US" dirty="0"/>
              <a:t>Windows uses January 1, 0001 as the </a:t>
            </a:r>
            <a:r>
              <a:rPr lang="en-US" dirty="0" smtClean="0"/>
              <a:t>epoch</a:t>
            </a:r>
          </a:p>
          <a:p>
            <a:pPr lvl="2"/>
            <a:r>
              <a:rPr lang="en-US" dirty="0" smtClean="0"/>
              <a:t>This makes it easy to perform arithmetic on dates and times</a:t>
            </a:r>
            <a:endParaRPr lang="en-US" dirty="0"/>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r>
              <a:rPr lang="en-US" sz="3200"/>
              <a:t>Representing a Point in Time</a:t>
            </a:r>
          </a:p>
        </p:txBody>
      </p:sp>
      <p:sp>
        <p:nvSpPr>
          <p:cNvPr id="476163" name="Rectangle 3"/>
          <p:cNvSpPr>
            <a:spLocks noGrp="1" noChangeArrowheads="1"/>
          </p:cNvSpPr>
          <p:nvPr>
            <p:ph type="body" idx="1"/>
          </p:nvPr>
        </p:nvSpPr>
        <p:spPr/>
        <p:txBody>
          <a:bodyPr/>
          <a:lstStyle/>
          <a:p>
            <a:r>
              <a:rPr lang="en-US" dirty="0"/>
              <a:t>Using the Gregorian calendar, time is incremented daily</a:t>
            </a:r>
          </a:p>
          <a:p>
            <a:pPr lvl="1"/>
            <a:r>
              <a:rPr lang="en-US" dirty="0"/>
              <a:t>Using fractional parts of a day is referred to as timekeeping</a:t>
            </a:r>
          </a:p>
          <a:p>
            <a:r>
              <a:rPr lang="en-US" dirty="0"/>
              <a:t>In UNIX, time is incremented in milliseconds</a:t>
            </a:r>
          </a:p>
          <a:p>
            <a:r>
              <a:rPr lang="en-US" dirty="0"/>
              <a:t>Windows increments time in 100 nanosecond units called </a:t>
            </a:r>
            <a:r>
              <a:rPr lang="en-US" i="1" dirty="0"/>
              <a:t>ticks</a:t>
            </a:r>
            <a:r>
              <a:rPr lang="en-US" dirty="0"/>
              <a:t> – </a:t>
            </a:r>
          </a:p>
          <a:p>
            <a:pPr>
              <a:buFont typeface="Wingdings" pitchFamily="2" charset="2"/>
              <a:buNone/>
            </a:pPr>
            <a:r>
              <a:rPr lang="en-US" dirty="0">
                <a:solidFill>
                  <a:schemeClr val="accent2"/>
                </a:solidFill>
              </a:rPr>
              <a:t>        </a:t>
            </a:r>
            <a:r>
              <a:rPr lang="en-US" dirty="0">
                <a:solidFill>
                  <a:srgbClr val="00B050"/>
                </a:solidFill>
              </a:rPr>
              <a:t>nanosecond </a:t>
            </a:r>
            <a:r>
              <a:rPr lang="en-US" dirty="0" err="1">
                <a:solidFill>
                  <a:srgbClr val="00B050"/>
                </a:solidFill>
              </a:rPr>
              <a:t>vs</a:t>
            </a:r>
            <a:r>
              <a:rPr lang="en-US" dirty="0">
                <a:solidFill>
                  <a:srgbClr val="00B050"/>
                </a:solidFill>
              </a:rPr>
              <a:t> millisecond ??</a:t>
            </a:r>
          </a:p>
        </p:txBody>
      </p:sp>
      <p:sp>
        <p:nvSpPr>
          <p:cNvPr id="5" name="Rectangle 4"/>
          <p:cNvSpPr/>
          <p:nvPr/>
        </p:nvSpPr>
        <p:spPr>
          <a:xfrm>
            <a:off x="6943215" y="6581001"/>
            <a:ext cx="2200785" cy="276999"/>
          </a:xfrm>
          <a:prstGeom prst="rect">
            <a:avLst/>
          </a:prstGeom>
        </p:spPr>
        <p:txBody>
          <a:bodyPr wrap="square">
            <a:spAutoFit/>
          </a:bodyPr>
          <a:lstStyle/>
          <a:p>
            <a:fld id="{0C715440-C01A-4526-9269-A4554BEB0A1A}" type="datetime8">
              <a:rPr lang="en-US" sz="1200" smtClean="0"/>
              <a:pPr/>
              <a:t>8/8/2013 1:12 PM</a:t>
            </a:fld>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1026"/>
          <p:cNvSpPr>
            <a:spLocks noGrp="1" noChangeArrowheads="1"/>
          </p:cNvSpPr>
          <p:nvPr>
            <p:ph type="title"/>
          </p:nvPr>
        </p:nvSpPr>
        <p:spPr/>
        <p:txBody>
          <a:bodyPr/>
          <a:lstStyle/>
          <a:p>
            <a:r>
              <a:rPr lang="en-US" sz="3200"/>
              <a:t>The </a:t>
            </a:r>
            <a:r>
              <a:rPr lang="en-US" sz="3200" b="1">
                <a:latin typeface="Courier New" pitchFamily="49" charset="0"/>
              </a:rPr>
              <a:t>System.DateTime</a:t>
            </a:r>
            <a:r>
              <a:rPr lang="en-US" sz="3200"/>
              <a:t> Data Type</a:t>
            </a:r>
          </a:p>
        </p:txBody>
      </p:sp>
      <p:sp>
        <p:nvSpPr>
          <p:cNvPr id="543747" name="Rectangle 1027"/>
          <p:cNvSpPr>
            <a:spLocks noGrp="1" noChangeArrowheads="1"/>
          </p:cNvSpPr>
          <p:nvPr>
            <p:ph type="body" idx="1"/>
          </p:nvPr>
        </p:nvSpPr>
        <p:spPr>
          <a:xfrm>
            <a:off x="914400" y="1371600"/>
            <a:ext cx="8001000" cy="4837113"/>
          </a:xfrm>
        </p:spPr>
        <p:txBody>
          <a:bodyPr/>
          <a:lstStyle/>
          <a:p>
            <a:pPr>
              <a:lnSpc>
                <a:spcPct val="90000"/>
              </a:lnSpc>
            </a:pPr>
            <a:r>
              <a:rPr lang="en-US" sz="2400" dirty="0"/>
              <a:t>The </a:t>
            </a:r>
            <a:r>
              <a:rPr lang="en-US" sz="2400" b="1" dirty="0" err="1" smtClean="0">
                <a:latin typeface="Courier New" pitchFamily="49" charset="0"/>
              </a:rPr>
              <a:t>DateTime</a:t>
            </a:r>
            <a:r>
              <a:rPr lang="en-US" sz="2400" dirty="0" smtClean="0"/>
              <a:t> </a:t>
            </a:r>
            <a:r>
              <a:rPr lang="en-US" sz="2400" dirty="0"/>
              <a:t>data type is a structure, so it is a value </a:t>
            </a:r>
            <a:r>
              <a:rPr lang="en-US" sz="2400" dirty="0" smtClean="0"/>
              <a:t>type</a:t>
            </a:r>
          </a:p>
          <a:p>
            <a:pPr lvl="1">
              <a:lnSpc>
                <a:spcPct val="90000"/>
              </a:lnSpc>
            </a:pPr>
            <a:r>
              <a:rPr lang="en-US" sz="2000" dirty="0" smtClean="0"/>
              <a:t>But we can also apply </a:t>
            </a:r>
            <a:r>
              <a:rPr lang="en-US" sz="2000" b="1" dirty="0" smtClean="0">
                <a:latin typeface="Courier New" pitchFamily="49" charset="0"/>
                <a:cs typeface="Courier New" pitchFamily="49" charset="0"/>
              </a:rPr>
              <a:t>new</a:t>
            </a:r>
            <a:r>
              <a:rPr lang="en-US" sz="2000" dirty="0" smtClean="0"/>
              <a:t> to a </a:t>
            </a:r>
            <a:r>
              <a:rPr lang="en-US" sz="2000" dirty="0" err="1" smtClean="0"/>
              <a:t>DateTime</a:t>
            </a:r>
            <a:r>
              <a:rPr lang="en-US" sz="2000" dirty="0" smtClean="0"/>
              <a:t> structure in which case we get a boxed structure  -- an object</a:t>
            </a:r>
            <a:endParaRPr lang="en-US" sz="2000" dirty="0"/>
          </a:p>
          <a:p>
            <a:pPr>
              <a:lnSpc>
                <a:spcPct val="90000"/>
              </a:lnSpc>
            </a:pPr>
            <a:r>
              <a:rPr lang="en-US" sz="2400" dirty="0" smtClean="0"/>
              <a:t>The </a:t>
            </a:r>
            <a:r>
              <a:rPr lang="en-US" sz="2400" b="1" dirty="0" err="1" smtClean="0">
                <a:latin typeface="Courier New" pitchFamily="49" charset="0"/>
              </a:rPr>
              <a:t>DateTime</a:t>
            </a:r>
            <a:r>
              <a:rPr lang="en-US" sz="2400" dirty="0" smtClean="0"/>
              <a:t> data type </a:t>
            </a:r>
            <a:r>
              <a:rPr lang="en-US" sz="2400" dirty="0"/>
              <a:t>has </a:t>
            </a:r>
            <a:r>
              <a:rPr lang="en-US" sz="2400" dirty="0" smtClean="0"/>
              <a:t>methods to </a:t>
            </a:r>
            <a:r>
              <a:rPr lang="en-US" sz="2400" dirty="0"/>
              <a:t>perform operations on </a:t>
            </a:r>
            <a:r>
              <a:rPr lang="en-US" sz="2400" dirty="0" smtClean="0"/>
              <a:t>dates and times</a:t>
            </a:r>
            <a:endParaRPr lang="en-US" sz="2400" dirty="0"/>
          </a:p>
          <a:p>
            <a:pPr>
              <a:lnSpc>
                <a:spcPct val="90000"/>
              </a:lnSpc>
            </a:pPr>
            <a:r>
              <a:rPr lang="en-US" sz="2400" dirty="0"/>
              <a:t>The syntax to declare a </a:t>
            </a:r>
            <a:r>
              <a:rPr lang="en-US" sz="2400" b="1" dirty="0" err="1">
                <a:latin typeface="Courier New" pitchFamily="49" charset="0"/>
              </a:rPr>
              <a:t>DateTime</a:t>
            </a:r>
            <a:r>
              <a:rPr lang="en-US" sz="2400" dirty="0"/>
              <a:t> structure is the same as the syntax to declare any other variable</a:t>
            </a:r>
          </a:p>
          <a:p>
            <a:pPr lvl="1">
              <a:lnSpc>
                <a:spcPct val="90000"/>
              </a:lnSpc>
            </a:pPr>
            <a:r>
              <a:rPr lang="en-US" sz="2000" dirty="0" smtClean="0"/>
              <a:t>There are no literal </a:t>
            </a:r>
            <a:r>
              <a:rPr lang="en-US" sz="2000" dirty="0"/>
              <a:t>date </a:t>
            </a:r>
            <a:r>
              <a:rPr lang="en-US" sz="2000" dirty="0" smtClean="0"/>
              <a:t>values #12/7/1941#</a:t>
            </a:r>
          </a:p>
          <a:p>
            <a:pPr lvl="1">
              <a:lnSpc>
                <a:spcPct val="90000"/>
              </a:lnSpc>
            </a:pPr>
            <a:r>
              <a:rPr lang="en-US" sz="2000" dirty="0" smtClean="0"/>
              <a:t>Create a date time as </a:t>
            </a:r>
          </a:p>
          <a:p>
            <a:pPr lvl="1">
              <a:lnSpc>
                <a:spcPct val="90000"/>
              </a:lnSpc>
              <a:buNone/>
            </a:pPr>
            <a:r>
              <a:rPr lang="en-US" sz="2000" dirty="0" smtClean="0"/>
              <a:t>		</a:t>
            </a:r>
            <a:r>
              <a:rPr lang="en-US" sz="1800" b="1" dirty="0" err="1" smtClean="0">
                <a:latin typeface="Courier New" pitchFamily="49" charset="0"/>
                <a:cs typeface="Courier New" pitchFamily="49" charset="0"/>
              </a:rPr>
              <a:t>pearlHarborDate</a:t>
            </a:r>
            <a:r>
              <a:rPr lang="en-US" sz="1800" b="1" dirty="0" smtClean="0">
                <a:latin typeface="Courier New" pitchFamily="49" charset="0"/>
                <a:cs typeface="Courier New" pitchFamily="49" charset="0"/>
              </a:rPr>
              <a:t> = </a:t>
            </a:r>
            <a:r>
              <a:rPr lang="en-US" sz="1800" b="1" dirty="0" smtClean="0">
                <a:solidFill>
                  <a:srgbClr val="0070C0"/>
                </a:solidFill>
                <a:latin typeface="Courier New" pitchFamily="49" charset="0"/>
                <a:cs typeface="Courier New" pitchFamily="49" charset="0"/>
              </a:rPr>
              <a:t>new</a:t>
            </a:r>
            <a:r>
              <a:rPr lang="en-US" sz="1800" b="1" dirty="0" smtClean="0">
                <a:latin typeface="Courier New" pitchFamily="49" charset="0"/>
                <a:cs typeface="Courier New" pitchFamily="49" charset="0"/>
              </a:rPr>
              <a:t> </a:t>
            </a:r>
            <a:r>
              <a:rPr lang="en-US" sz="1800" b="1" dirty="0" err="1" smtClean="0">
                <a:solidFill>
                  <a:srgbClr val="00B0F0"/>
                </a:solidFill>
                <a:latin typeface="Courier New" pitchFamily="49" charset="0"/>
                <a:cs typeface="Courier New" pitchFamily="49" charset="0"/>
              </a:rPr>
              <a:t>DateTime</a:t>
            </a:r>
            <a:r>
              <a:rPr lang="en-US" sz="1800" b="1" dirty="0" smtClean="0">
                <a:latin typeface="Courier New" pitchFamily="49" charset="0"/>
                <a:cs typeface="Courier New" pitchFamily="49" charset="0"/>
              </a:rPr>
              <a:t>(1941, 12, 7); </a:t>
            </a:r>
            <a:r>
              <a:rPr lang="en-US" sz="1800" b="1" dirty="0" smtClean="0">
                <a:latin typeface="Courier New" pitchFamily="49" charset="0"/>
                <a:cs typeface="Courier New" pitchFamily="49" charset="0"/>
              </a:rPr>
              <a:t/>
            </a:r>
            <a:br>
              <a:rPr lang="en-US" sz="1800" b="1" dirty="0" smtClean="0">
                <a:latin typeface="Courier New" pitchFamily="49" charset="0"/>
                <a:cs typeface="Courier New" pitchFamily="49" charset="0"/>
              </a:rPr>
            </a:br>
            <a:endParaRPr lang="en-US" sz="1800" b="1" dirty="0" smtClean="0">
              <a:latin typeface="Courier New" pitchFamily="49" charset="0"/>
              <a:cs typeface="Courier New" pitchFamily="49" charset="0"/>
            </a:endParaRPr>
          </a:p>
          <a:p>
            <a:pPr lvl="1">
              <a:lnSpc>
                <a:spcPct val="90000"/>
              </a:lnSpc>
              <a:buNone/>
            </a:pPr>
            <a:r>
              <a:rPr lang="en-US" sz="2000" dirty="0" smtClean="0"/>
              <a:t>     which yields 12/7/1941   12:00 AM</a:t>
            </a:r>
          </a:p>
          <a:p>
            <a:pPr lvl="1">
              <a:lnSpc>
                <a:spcPct val="90000"/>
              </a:lnSpc>
            </a:pPr>
            <a:endParaRPr lang="en-US" dirty="0"/>
          </a:p>
          <a:p>
            <a:pPr>
              <a:lnSpc>
                <a:spcPct val="90000"/>
              </a:lnSpc>
            </a:pPr>
            <a:endParaRPr lang="en-US" dirty="0"/>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How Parse Works</a:t>
            </a:r>
            <a:endParaRPr lang="en-US" dirty="0"/>
          </a:p>
        </p:txBody>
      </p:sp>
      <p:sp>
        <p:nvSpPr>
          <p:cNvPr id="3" name="Content Placeholder 2"/>
          <p:cNvSpPr>
            <a:spLocks noGrp="1"/>
          </p:cNvSpPr>
          <p:nvPr>
            <p:ph idx="1"/>
          </p:nvPr>
        </p:nvSpPr>
        <p:spPr/>
        <p:txBody>
          <a:bodyPr/>
          <a:lstStyle/>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DateTime.Parse</a:t>
            </a:r>
            <a:r>
              <a:rPr lang="en-US" sz="2000" b="1" dirty="0" smtClean="0">
                <a:latin typeface="Courier New" pitchFamily="49" charset="0"/>
                <a:cs typeface="Courier New" pitchFamily="49" charset="0"/>
              </a:rPr>
              <a:t> </a:t>
            </a:r>
            <a:r>
              <a:rPr lang="en-US" sz="2000" b="1" dirty="0" smtClean="0">
                <a:latin typeface="Courier New" pitchFamily="49" charset="0"/>
                <a:cs typeface="Courier New" pitchFamily="49" charset="0"/>
              </a:rPr>
              <a:t>(“Jan 30, 2007 2:15:0 PM”);</a:t>
            </a:r>
          </a:p>
          <a:p>
            <a:r>
              <a:rPr lang="en-US" dirty="0" smtClean="0">
                <a:cs typeface="Courier New" pitchFamily="49" charset="0"/>
              </a:rPr>
              <a:t>Earlier in your reading you saw the </a:t>
            </a:r>
            <a:r>
              <a:rPr lang="en-US" b="1" dirty="0" smtClean="0">
                <a:latin typeface="Courier New" pitchFamily="49" charset="0"/>
                <a:cs typeface="Courier New" pitchFamily="49" charset="0"/>
              </a:rPr>
              <a:t>Parse</a:t>
            </a:r>
            <a:r>
              <a:rPr lang="en-US" dirty="0" smtClean="0">
                <a:cs typeface="Courier New" pitchFamily="49" charset="0"/>
              </a:rPr>
              <a:t> method applied to a string formatted as a decimal value</a:t>
            </a:r>
          </a:p>
          <a:p>
            <a:r>
              <a:rPr lang="en-US" dirty="0" smtClean="0">
                <a:cs typeface="Courier New" pitchFamily="49" charset="0"/>
              </a:rPr>
              <a:t>How can this be?</a:t>
            </a:r>
          </a:p>
          <a:p>
            <a:pPr lvl="1"/>
            <a:r>
              <a:rPr lang="en-US" dirty="0" smtClean="0">
                <a:cs typeface="Courier New" pitchFamily="49" charset="0"/>
              </a:rPr>
              <a:t>For every data type defined by .NET there are both </a:t>
            </a:r>
            <a:r>
              <a:rPr lang="en-US" b="1" dirty="0" err="1" smtClean="0">
                <a:latin typeface="Courier New" pitchFamily="49" charset="0"/>
                <a:cs typeface="Courier New" pitchFamily="49" charset="0"/>
              </a:rPr>
              <a:t>ToString</a:t>
            </a:r>
            <a:r>
              <a:rPr lang="en-US" dirty="0" smtClean="0">
                <a:cs typeface="Courier New" pitchFamily="49" charset="0"/>
              </a:rPr>
              <a:t> and </a:t>
            </a:r>
            <a:r>
              <a:rPr lang="en-US" b="1" dirty="0" smtClean="0">
                <a:latin typeface="Courier New" pitchFamily="49" charset="0"/>
                <a:cs typeface="Courier New" pitchFamily="49" charset="0"/>
              </a:rPr>
              <a:t>Parse</a:t>
            </a:r>
            <a:r>
              <a:rPr lang="en-US" dirty="0" smtClean="0">
                <a:cs typeface="Courier New" pitchFamily="49" charset="0"/>
              </a:rPr>
              <a:t> </a:t>
            </a:r>
            <a:r>
              <a:rPr lang="en-US" u="sng" dirty="0" smtClean="0">
                <a:cs typeface="Courier New" pitchFamily="49" charset="0"/>
              </a:rPr>
              <a:t>methods</a:t>
            </a:r>
            <a:r>
              <a:rPr lang="en-US" dirty="0" smtClean="0">
                <a:cs typeface="Courier New" pitchFamily="49" charset="0"/>
              </a:rPr>
              <a:t> (one being the “inverse” of the other)</a:t>
            </a:r>
          </a:p>
          <a:p>
            <a:pPr lvl="1"/>
            <a:r>
              <a:rPr lang="en-US" dirty="0" smtClean="0">
                <a:solidFill>
                  <a:srgbClr val="00B050"/>
                </a:solidFill>
                <a:cs typeface="Courier New" pitchFamily="49" charset="0"/>
              </a:rPr>
              <a:t>So how do we (how does the compiler) know which version of Parse to use?</a:t>
            </a:r>
            <a:endParaRPr lang="en-US" dirty="0">
              <a:solidFill>
                <a:srgbClr val="00B050"/>
              </a:solidFill>
              <a:cs typeface="Courier New" pitchFamily="49" charset="0"/>
            </a:endParaRPr>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r>
              <a:rPr lang="en-US" sz="3200"/>
              <a:t>Declaring a </a:t>
            </a:r>
            <a:r>
              <a:rPr lang="en-US" sz="3200" b="1">
                <a:latin typeface="Courier New" pitchFamily="49" charset="0"/>
              </a:rPr>
              <a:t>DateTime</a:t>
            </a:r>
            <a:r>
              <a:rPr lang="en-US" sz="3200"/>
              <a:t> Variable </a:t>
            </a:r>
            <a:r>
              <a:rPr lang="en-US" sz="2400"/>
              <a:t>(Example)</a:t>
            </a:r>
          </a:p>
        </p:txBody>
      </p:sp>
      <p:sp>
        <p:nvSpPr>
          <p:cNvPr id="478211" name="Rectangle 3"/>
          <p:cNvSpPr>
            <a:spLocks noGrp="1" noChangeArrowheads="1"/>
          </p:cNvSpPr>
          <p:nvPr>
            <p:ph type="body" idx="1"/>
          </p:nvPr>
        </p:nvSpPr>
        <p:spPr/>
        <p:txBody>
          <a:bodyPr/>
          <a:lstStyle/>
          <a:p>
            <a:r>
              <a:rPr lang="en-US" dirty="0"/>
              <a:t>The following statements declare and initialize variables having the </a:t>
            </a:r>
            <a:r>
              <a:rPr lang="en-US" b="1" dirty="0" err="1">
                <a:latin typeface="Courier New" pitchFamily="49" charset="0"/>
              </a:rPr>
              <a:t>DateTime</a:t>
            </a:r>
            <a:r>
              <a:rPr lang="en-US" dirty="0"/>
              <a:t> data type:</a:t>
            </a:r>
          </a:p>
          <a:p>
            <a:pPr lvl="1">
              <a:buFont typeface="Wingdings" pitchFamily="2" charset="2"/>
              <a:buNone/>
            </a:pPr>
            <a:endParaRPr lang="en-US" sz="900" b="1" dirty="0">
              <a:latin typeface="Courier New" pitchFamily="49" charset="0"/>
            </a:endParaRPr>
          </a:p>
          <a:p>
            <a:pPr lvl="1">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smtClean="0">
                <a:latin typeface="Courier New" pitchFamily="49" charset="0"/>
              </a:rPr>
              <a:t>CurrentDate</a:t>
            </a:r>
            <a:r>
              <a:rPr lang="en-US" sz="1800" b="1" dirty="0" smtClean="0">
                <a:latin typeface="Courier New" pitchFamily="49" charset="0"/>
              </a:rPr>
              <a:t>;</a:t>
            </a:r>
            <a:endParaRPr lang="en-US" sz="1800" b="1" dirty="0">
              <a:latin typeface="Courier New" pitchFamily="49" charset="0"/>
            </a:endParaRPr>
          </a:p>
          <a:p>
            <a:pPr lvl="1">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a:latin typeface="Courier New" pitchFamily="49" charset="0"/>
              </a:rPr>
              <a:t>PastDate</a:t>
            </a:r>
            <a:r>
              <a:rPr lang="en-US" sz="1800" b="1" dirty="0">
                <a:latin typeface="Courier New" pitchFamily="49" charset="0"/>
              </a:rPr>
              <a:t>, </a:t>
            </a:r>
            <a:r>
              <a:rPr lang="en-US" sz="1800" b="1" dirty="0" err="1" smtClean="0">
                <a:latin typeface="Courier New" pitchFamily="49" charset="0"/>
              </a:rPr>
              <a:t>FutureDate</a:t>
            </a:r>
            <a:r>
              <a:rPr lang="en-US" sz="1800" b="1" dirty="0">
                <a:latin typeface="Courier New" pitchFamily="49" charset="0"/>
              </a:rPr>
              <a:t>;</a:t>
            </a:r>
          </a:p>
          <a:p>
            <a:pPr lvl="1">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smtClean="0">
                <a:latin typeface="Courier New" pitchFamily="49" charset="0"/>
              </a:rPr>
              <a:t>InitializedDate</a:t>
            </a:r>
            <a:r>
              <a:rPr lang="en-US" sz="1800" b="1" dirty="0" smtClean="0">
                <a:latin typeface="Courier New" pitchFamily="49" charset="0"/>
              </a:rPr>
              <a:t> </a:t>
            </a:r>
            <a:r>
              <a:rPr lang="en-US" sz="1800" b="1" dirty="0">
                <a:latin typeface="Courier New" pitchFamily="49" charset="0"/>
              </a:rPr>
              <a:t>= </a:t>
            </a:r>
            <a:r>
              <a:rPr lang="en-US" sz="1800" b="1" dirty="0" smtClean="0">
                <a:solidFill>
                  <a:srgbClr val="0070C0"/>
                </a:solidFill>
                <a:latin typeface="Courier New" pitchFamily="49" charset="0"/>
              </a:rPr>
              <a:t>new</a:t>
            </a:r>
            <a:r>
              <a:rPr lang="en-US" sz="1800" b="1" dirty="0" smtClean="0">
                <a:latin typeface="Courier New" pitchFamily="49" charset="0"/>
              </a:rPr>
              <a:t> </a:t>
            </a:r>
            <a:r>
              <a:rPr lang="en-US" sz="1800" b="1" dirty="0" err="1" smtClean="0">
                <a:solidFill>
                  <a:srgbClr val="00B0F0"/>
                </a:solidFill>
                <a:latin typeface="Courier New" pitchFamily="49" charset="0"/>
              </a:rPr>
              <a:t>DateTime</a:t>
            </a:r>
            <a:r>
              <a:rPr lang="en-US" sz="1800" b="1" dirty="0" smtClean="0">
                <a:latin typeface="Courier New" pitchFamily="49" charset="0"/>
              </a:rPr>
              <a:t>(2006,3,10);</a:t>
            </a:r>
          </a:p>
          <a:p>
            <a:pPr lvl="1">
              <a:buNone/>
            </a:pPr>
            <a:r>
              <a:rPr lang="en-US" sz="1800" b="1" dirty="0" err="1" smtClean="0">
                <a:solidFill>
                  <a:srgbClr val="00B0F0"/>
                </a:solidFill>
                <a:latin typeface="Courier New" pitchFamily="49" charset="0"/>
              </a:rPr>
              <a:t>DateTime</a:t>
            </a:r>
            <a:r>
              <a:rPr lang="en-US" sz="1800" b="1" dirty="0" smtClean="0">
                <a:latin typeface="Courier New" pitchFamily="49" charset="0"/>
              </a:rPr>
              <a:t> </a:t>
            </a:r>
            <a:r>
              <a:rPr lang="en-US" sz="1800" b="1" dirty="0" err="1" smtClean="0">
                <a:latin typeface="Courier New" pitchFamily="49" charset="0"/>
              </a:rPr>
              <a:t>myStart</a:t>
            </a:r>
            <a:r>
              <a:rPr lang="en-US" sz="1800" b="1" dirty="0" smtClean="0">
                <a:latin typeface="Courier New" pitchFamily="49" charset="0"/>
              </a:rPr>
              <a:t> = </a:t>
            </a:r>
            <a:r>
              <a:rPr lang="en-US" sz="1800" b="1" dirty="0" smtClean="0">
                <a:solidFill>
                  <a:srgbClr val="0070C0"/>
                </a:solidFill>
                <a:latin typeface="Courier New" pitchFamily="49" charset="0"/>
              </a:rPr>
              <a:t>new</a:t>
            </a:r>
            <a:r>
              <a:rPr lang="en-US" sz="1800" b="1" dirty="0" smtClean="0">
                <a:latin typeface="Courier New" pitchFamily="49" charset="0"/>
              </a:rPr>
              <a:t> </a:t>
            </a:r>
            <a:r>
              <a:rPr lang="en-US" sz="1800" b="1" dirty="0" err="1" smtClean="0">
                <a:solidFill>
                  <a:srgbClr val="00B0F0"/>
                </a:solidFill>
                <a:latin typeface="Courier New" pitchFamily="49" charset="0"/>
              </a:rPr>
              <a:t>DateTime</a:t>
            </a:r>
            <a:r>
              <a:rPr lang="en-US" sz="1800" b="1" dirty="0" smtClean="0">
                <a:latin typeface="Courier New" pitchFamily="49" charset="0"/>
              </a:rPr>
              <a:t>(1942,12,9,15,10,0);</a:t>
            </a:r>
          </a:p>
          <a:p>
            <a:pPr lvl="1">
              <a:buNone/>
            </a:pPr>
            <a:endParaRPr lang="en-US" sz="1800" b="1" dirty="0" smtClean="0">
              <a:latin typeface="Courier New" pitchFamily="49" charset="0"/>
            </a:endParaRPr>
          </a:p>
          <a:p>
            <a:pPr lvl="1">
              <a:buNone/>
            </a:pPr>
            <a:r>
              <a:rPr lang="en-US" sz="1800" dirty="0" smtClean="0"/>
              <a:t>The last statement sets a date time value of  </a:t>
            </a:r>
            <a:r>
              <a:rPr lang="en-US" sz="1800" b="1" dirty="0" smtClean="0">
                <a:latin typeface="Courier New" pitchFamily="49" charset="0"/>
              </a:rPr>
              <a:t>12/9/1942  3:10 PM</a:t>
            </a:r>
          </a:p>
          <a:p>
            <a:pPr lvl="1">
              <a:buNone/>
            </a:pPr>
            <a:endParaRPr lang="en-US" sz="1800" b="1" dirty="0">
              <a:latin typeface="Courier New" pitchFamily="49" charset="0"/>
            </a:endParaRPr>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a:t>Members of the </a:t>
            </a:r>
            <a:r>
              <a:rPr lang="en-US" b="1">
                <a:latin typeface="Courier New" pitchFamily="49" charset="0"/>
              </a:rPr>
              <a:t>DateTime</a:t>
            </a:r>
            <a:r>
              <a:rPr lang="en-US"/>
              <a:t> Structure</a:t>
            </a:r>
          </a:p>
        </p:txBody>
      </p:sp>
      <p:sp>
        <p:nvSpPr>
          <p:cNvPr id="479235" name="Rectangle 3"/>
          <p:cNvSpPr>
            <a:spLocks noGrp="1" noChangeArrowheads="1"/>
          </p:cNvSpPr>
          <p:nvPr>
            <p:ph type="body" idx="1"/>
          </p:nvPr>
        </p:nvSpPr>
        <p:spPr/>
        <p:txBody>
          <a:bodyPr/>
          <a:lstStyle/>
          <a:p>
            <a:r>
              <a:rPr lang="en-US" dirty="0"/>
              <a:t>The </a:t>
            </a:r>
            <a:r>
              <a:rPr lang="en-US" b="1" dirty="0" err="1">
                <a:latin typeface="Courier New" pitchFamily="49" charset="0"/>
              </a:rPr>
              <a:t>MinValue</a:t>
            </a:r>
            <a:r>
              <a:rPr lang="en-US" dirty="0"/>
              <a:t> and </a:t>
            </a:r>
            <a:r>
              <a:rPr lang="en-US" b="1" dirty="0" err="1">
                <a:latin typeface="Courier New" pitchFamily="49" charset="0"/>
              </a:rPr>
              <a:t>MaxValue</a:t>
            </a:r>
            <a:r>
              <a:rPr lang="en-US" dirty="0"/>
              <a:t> properties store the minimum and maximum possible date values</a:t>
            </a:r>
          </a:p>
          <a:p>
            <a:pPr lvl="1">
              <a:buNone/>
            </a:pPr>
            <a:r>
              <a:rPr lang="en-US" sz="1800" b="1" dirty="0" smtClean="0">
                <a:latin typeface="Courier New" pitchFamily="49" charset="0"/>
              </a:rPr>
              <a:t>   </a:t>
            </a:r>
          </a:p>
          <a:p>
            <a:pPr lvl="1">
              <a:buNone/>
            </a:pPr>
            <a:r>
              <a:rPr lang="en-US" sz="1800" b="1" dirty="0" smtClean="0">
                <a:latin typeface="Courier New" pitchFamily="49" charset="0"/>
              </a:rPr>
              <a:t>   </a:t>
            </a:r>
            <a:r>
              <a:rPr lang="en-US" sz="1800" b="1" dirty="0" err="1" smtClean="0">
                <a:solidFill>
                  <a:srgbClr val="00B0F0"/>
                </a:solidFill>
                <a:latin typeface="Courier New" pitchFamily="49" charset="0"/>
              </a:rPr>
              <a:t>DateTime</a:t>
            </a:r>
            <a:r>
              <a:rPr lang="en-US" sz="1800" b="1" dirty="0" smtClean="0">
                <a:solidFill>
                  <a:srgbClr val="00B0F0"/>
                </a:solidFill>
                <a:latin typeface="Courier New" pitchFamily="49" charset="0"/>
              </a:rPr>
              <a:t> </a:t>
            </a:r>
            <a:r>
              <a:rPr lang="en-US" sz="1800" b="1" dirty="0" err="1" smtClean="0">
                <a:latin typeface="Courier New" pitchFamily="49" charset="0"/>
              </a:rPr>
              <a:t>MaximumDate</a:t>
            </a:r>
            <a:r>
              <a:rPr lang="en-US" sz="1800" b="1" dirty="0" smtClean="0">
                <a:latin typeface="Courier New" pitchFamily="49" charset="0"/>
              </a:rPr>
              <a:t> </a:t>
            </a:r>
            <a:r>
              <a:rPr lang="en-US" sz="1800" b="1" dirty="0">
                <a:latin typeface="Courier New" pitchFamily="49" charset="0"/>
              </a:rPr>
              <a:t>= </a:t>
            </a:r>
            <a:r>
              <a:rPr lang="en-US" sz="1800" b="1" dirty="0" err="1" smtClean="0">
                <a:latin typeface="Courier New" pitchFamily="49" charset="0"/>
              </a:rPr>
              <a:t>DateTime.MaxValue</a:t>
            </a:r>
            <a:r>
              <a:rPr lang="en-US" sz="1800" b="1" dirty="0" smtClean="0">
                <a:latin typeface="Courier New" pitchFamily="49" charset="0"/>
              </a:rPr>
              <a:t>;</a:t>
            </a:r>
            <a:endParaRPr lang="en-US" sz="1800" b="1" dirty="0">
              <a:latin typeface="Courier New" pitchFamily="49" charset="0"/>
            </a:endParaRPr>
          </a:p>
          <a:p>
            <a:pPr lvl="1">
              <a:buNone/>
            </a:pPr>
            <a:r>
              <a:rPr lang="en-US" sz="1800" b="1" dirty="0" smtClean="0">
                <a:latin typeface="Courier New" pitchFamily="49" charset="0"/>
              </a:rPr>
              <a:t>   </a:t>
            </a:r>
            <a:r>
              <a:rPr lang="en-US" sz="1800" b="1" dirty="0" err="1" smtClean="0">
                <a:solidFill>
                  <a:srgbClr val="00B0F0"/>
                </a:solidFill>
                <a:latin typeface="Courier New" pitchFamily="49" charset="0"/>
              </a:rPr>
              <a:t>DateTime</a:t>
            </a:r>
            <a:r>
              <a:rPr lang="en-US" sz="1800" b="1" dirty="0" smtClean="0">
                <a:solidFill>
                  <a:srgbClr val="00B0F0"/>
                </a:solidFill>
                <a:latin typeface="Courier New" pitchFamily="49" charset="0"/>
              </a:rPr>
              <a:t> </a:t>
            </a:r>
            <a:r>
              <a:rPr lang="en-US" sz="1800" b="1" dirty="0" err="1" smtClean="0">
                <a:latin typeface="Courier New" pitchFamily="49" charset="0"/>
              </a:rPr>
              <a:t>MinimumDate</a:t>
            </a:r>
            <a:r>
              <a:rPr lang="en-US" sz="1800" b="1" dirty="0" smtClean="0">
                <a:latin typeface="Courier New" pitchFamily="49" charset="0"/>
              </a:rPr>
              <a:t> </a:t>
            </a:r>
            <a:r>
              <a:rPr lang="en-US" sz="1800" b="1" dirty="0">
                <a:latin typeface="Courier New" pitchFamily="49" charset="0"/>
              </a:rPr>
              <a:t>= </a:t>
            </a:r>
            <a:r>
              <a:rPr lang="en-US" sz="1800" b="1" dirty="0" err="1" smtClean="0">
                <a:latin typeface="Courier New" pitchFamily="49" charset="0"/>
              </a:rPr>
              <a:t>DateTime.MinValue</a:t>
            </a:r>
            <a:r>
              <a:rPr lang="en-US" sz="1800" b="1" dirty="0" smtClean="0">
                <a:latin typeface="Courier New" pitchFamily="49" charset="0"/>
              </a:rPr>
              <a:t>;</a:t>
            </a:r>
          </a:p>
          <a:p>
            <a:pPr lvl="1">
              <a:buNone/>
            </a:pPr>
            <a:endParaRPr lang="en-US" sz="1800" b="1" dirty="0">
              <a:latin typeface="Courier New" pitchFamily="49" charset="0"/>
            </a:endParaRPr>
          </a:p>
          <a:p>
            <a:r>
              <a:rPr lang="en-US" dirty="0">
                <a:solidFill>
                  <a:srgbClr val="00B050"/>
                </a:solidFill>
              </a:rPr>
              <a:t>What are these values?  How do you know?</a:t>
            </a:r>
          </a:p>
          <a:p>
            <a:pPr lvl="1">
              <a:buFont typeface="Wingdings" pitchFamily="2" charset="2"/>
              <a:buNone/>
            </a:pPr>
            <a:endParaRPr lang="en-US" dirty="0"/>
          </a:p>
        </p:txBody>
      </p:sp>
      <p:sp>
        <p:nvSpPr>
          <p:cNvPr id="4" name="Rectangle 3"/>
          <p:cNvSpPr/>
          <p:nvPr/>
        </p:nvSpPr>
        <p:spPr>
          <a:xfrm>
            <a:off x="7652886" y="6581001"/>
            <a:ext cx="1491114" cy="276999"/>
          </a:xfrm>
          <a:prstGeom prst="rect">
            <a:avLst/>
          </a:prstGeom>
        </p:spPr>
        <p:txBody>
          <a:bodyPr wrap="none">
            <a:spAutoFit/>
          </a:bodyPr>
          <a:lstStyle/>
          <a:p>
            <a:fld id="{0C715440-C01A-4526-9269-A4554BEB0A1A}" type="datetime8">
              <a:rPr lang="en-US" sz="1200" smtClean="0"/>
              <a:pPr/>
              <a:t>8/8/2013 1:12 PM</a:t>
            </a:fld>
            <a:endParaRPr lang="en-US" sz="1200" dirty="0"/>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30284</TotalTime>
  <Words>1279</Words>
  <Application>Microsoft Office PowerPoint</Application>
  <PresentationFormat>On-screen Show (4:3)</PresentationFormat>
  <Paragraphs>202</Paragraphs>
  <Slides>24</Slides>
  <Notes>23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1" baseType="lpstr">
      <vt:lpstr>Arial</vt:lpstr>
      <vt:lpstr>Courier New</vt:lpstr>
      <vt:lpstr>Tahoma</vt:lpstr>
      <vt:lpstr>Wingdings</vt:lpstr>
      <vt:lpstr>Blends</vt:lpstr>
      <vt:lpstr>Document</vt:lpstr>
      <vt:lpstr>Microsoft Word 97 - 2003 Document</vt:lpstr>
      <vt:lpstr>Lecture Set 6</vt:lpstr>
      <vt:lpstr>Objectives</vt:lpstr>
      <vt:lpstr>Introduction</vt:lpstr>
      <vt:lpstr>The Epoch</vt:lpstr>
      <vt:lpstr>Representing a Point in Time</vt:lpstr>
      <vt:lpstr>The System.DateTime Data Type</vt:lpstr>
      <vt:lpstr>See How Parse Works</vt:lpstr>
      <vt:lpstr>Declaring a DateTime Variable (Example)</vt:lpstr>
      <vt:lpstr>Members of the DateTime Structure</vt:lpstr>
      <vt:lpstr>DateTime Structure Members (continued)</vt:lpstr>
      <vt:lpstr> DateTime Structure Properties (continued)</vt:lpstr>
      <vt:lpstr> DateTime Structure Members (continued)</vt:lpstr>
      <vt:lpstr>Converting Dates to Strings</vt:lpstr>
      <vt:lpstr>Converting Dates to Strings (continued)</vt:lpstr>
      <vt:lpstr>Performing Calculations on Dates</vt:lpstr>
      <vt:lpstr>Calculations on Dates (Example) </vt:lpstr>
      <vt:lpstr>Introduction to the TimeSpan Structure</vt:lpstr>
      <vt:lpstr>The TimeSpan Structure (Examples)</vt:lpstr>
      <vt:lpstr>The DateTimePicker Control</vt:lpstr>
      <vt:lpstr>DateTimePicker Control Instance with Calendar Exposed</vt:lpstr>
      <vt:lpstr>The DateTimePicker Control (Members)</vt:lpstr>
      <vt:lpstr>The Timer Control</vt:lpstr>
      <vt:lpstr>Timer Control (Example)</vt:lpstr>
      <vt:lpstr>The Timer Control (Example)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Course Technology</dc:creator>
  <cp:lastModifiedBy>Frank Friedman</cp:lastModifiedBy>
  <cp:revision>986</cp:revision>
  <cp:lastPrinted>2009-04-22T19:24:48Z</cp:lastPrinted>
  <dcterms:created xsi:type="dcterms:W3CDTF">2001-01-01T00:26:29Z</dcterms:created>
  <dcterms:modified xsi:type="dcterms:W3CDTF">2013-08-08T17:24:32Z</dcterms:modified>
</cp:coreProperties>
</file>