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74" r:id="rId5"/>
    <p:sldId id="260" r:id="rId6"/>
    <p:sldId id="261" r:id="rId7"/>
    <p:sldId id="262" r:id="rId8"/>
    <p:sldId id="275" r:id="rId9"/>
    <p:sldId id="313" r:id="rId10"/>
    <p:sldId id="276" r:id="rId11"/>
    <p:sldId id="337" r:id="rId12"/>
    <p:sldId id="277" r:id="rId13"/>
    <p:sldId id="314" r:id="rId14"/>
    <p:sldId id="315" r:id="rId15"/>
    <p:sldId id="278" r:id="rId16"/>
    <p:sldId id="280" r:id="rId17"/>
    <p:sldId id="282" r:id="rId18"/>
    <p:sldId id="284" r:id="rId19"/>
    <p:sldId id="286" r:id="rId20"/>
    <p:sldId id="288" r:id="rId21"/>
    <p:sldId id="318" r:id="rId22"/>
    <p:sldId id="319" r:id="rId23"/>
    <p:sldId id="289" r:id="rId24"/>
    <p:sldId id="323" r:id="rId25"/>
    <p:sldId id="320" r:id="rId26"/>
    <p:sldId id="290" r:id="rId27"/>
    <p:sldId id="291" r:id="rId28"/>
    <p:sldId id="292" r:id="rId29"/>
    <p:sldId id="324" r:id="rId30"/>
    <p:sldId id="293" r:id="rId31"/>
    <p:sldId id="294" r:id="rId32"/>
    <p:sldId id="325" r:id="rId33"/>
    <p:sldId id="322" r:id="rId34"/>
    <p:sldId id="326" r:id="rId35"/>
    <p:sldId id="321" r:id="rId36"/>
    <p:sldId id="295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6E05"/>
    <a:srgbClr val="66CCFF"/>
    <a:srgbClr val="66FFFF"/>
    <a:srgbClr val="CCFFFF"/>
    <a:srgbClr val="CCECFF"/>
    <a:srgbClr val="E2B3FF"/>
    <a:srgbClr val="FF5050"/>
    <a:srgbClr val="00FFFF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92164" autoAdjust="0"/>
  </p:normalViewPr>
  <p:slideViewPr>
    <p:cSldViewPr>
      <p:cViewPr varScale="1">
        <p:scale>
          <a:sx n="63" d="100"/>
          <a:sy n="63" d="100"/>
        </p:scale>
        <p:origin x="-202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D3F831F-8CA2-450A-8FCD-B505BB252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363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E38F9C1-E643-4C31-B9E1-09A0E71ED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45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0513" y="2546350"/>
            <a:ext cx="2300287" cy="47466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477000" y="914400"/>
            <a:ext cx="2667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>
            <a:off x="1066800" y="0"/>
            <a:ext cx="80772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4572000" y="457200"/>
            <a:ext cx="4572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 userDrawn="1"/>
        </p:nvSpPr>
        <p:spPr bwMode="auto">
          <a:xfrm>
            <a:off x="5334000" y="685800"/>
            <a:ext cx="3810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 userDrawn="1"/>
        </p:nvSpPr>
        <p:spPr bwMode="auto">
          <a:xfrm>
            <a:off x="2895600" y="228600"/>
            <a:ext cx="62484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2895600"/>
            <a:ext cx="4114800" cy="422275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152400" y="3200400"/>
            <a:ext cx="5638800" cy="474663"/>
            <a:chOff x="912" y="2640"/>
            <a:chExt cx="672" cy="432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248" y="2640"/>
              <a:ext cx="336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09600" y="2438400"/>
            <a:ext cx="36513" cy="36576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696200" cy="1143000"/>
          </a:xfrm>
        </p:spPr>
        <p:txBody>
          <a:bodyPr/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2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8/18/2008 10:49 PM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1D693-D382-4083-BA21-80B93D555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28600"/>
            <a:ext cx="1951038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28600"/>
            <a:ext cx="5700712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62A0-9544-444C-A71C-6E1732FB2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Clr>
                <a:srgbClr val="FB6E05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646A7-A4FB-4066-9C1D-58D010095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295400"/>
            <a:ext cx="381000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295400"/>
            <a:ext cx="3810000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2E89-195F-4383-A717-D8B17033F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1FC5E-FD1F-40EE-A39C-6F1D779A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10F4-8342-47FF-BF6B-3C37AFF95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D0E22-2D5A-4A64-A2D6-6FD912BDF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1D30-4CCA-42BE-87E0-870CDB07B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1C36-59A1-484B-A216-D1E62F89C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295400"/>
            <a:ext cx="777240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r>
              <a:rPr lang="en-US" dirty="0" smtClean="0"/>
              <a:t>8/18/2008 10:49 PM</a:t>
            </a:r>
            <a:endParaRPr lang="en-US" dirty="0"/>
          </a:p>
        </p:txBody>
      </p:sp>
      <p:sp>
        <p:nvSpPr>
          <p:cNvPr id="6452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63246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3" name="Rectangle 21"/>
          <p:cNvSpPr>
            <a:spLocks noChangeArrowheads="1"/>
          </p:cNvSpPr>
          <p:nvPr userDrawn="1"/>
        </p:nvSpPr>
        <p:spPr bwMode="auto">
          <a:xfrm>
            <a:off x="7848600" y="914400"/>
            <a:ext cx="12954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 userDrawn="1"/>
        </p:nvSpPr>
        <p:spPr bwMode="auto">
          <a:xfrm>
            <a:off x="4953000" y="0"/>
            <a:ext cx="4191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 userDrawn="1"/>
        </p:nvSpPr>
        <p:spPr bwMode="auto">
          <a:xfrm>
            <a:off x="6096000" y="457200"/>
            <a:ext cx="3048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6" name="Rectangle 24"/>
          <p:cNvSpPr>
            <a:spLocks noChangeArrowheads="1"/>
          </p:cNvSpPr>
          <p:nvPr userDrawn="1"/>
        </p:nvSpPr>
        <p:spPr bwMode="auto">
          <a:xfrm>
            <a:off x="7239000" y="685800"/>
            <a:ext cx="1905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CC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7" name="Rectangle 25"/>
          <p:cNvSpPr>
            <a:spLocks noChangeArrowheads="1"/>
          </p:cNvSpPr>
          <p:nvPr userDrawn="1"/>
        </p:nvSpPr>
        <p:spPr bwMode="auto">
          <a:xfrm>
            <a:off x="5715000" y="228600"/>
            <a:ext cx="3429000" cy="228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39" name="Text Box 27"/>
          <p:cNvSpPr txBox="1">
            <a:spLocks noChangeArrowheads="1"/>
          </p:cNvSpPr>
          <p:nvPr userDrawn="1"/>
        </p:nvSpPr>
        <p:spPr bwMode="auto">
          <a:xfrm rot="41549">
            <a:off x="0" y="6583363"/>
            <a:ext cx="106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kumimoji="0" lang="en-US" sz="1200" b="1">
                <a:solidFill>
                  <a:schemeClr val="tx2"/>
                </a:solidFill>
              </a:rPr>
              <a:t>Slide </a:t>
            </a:r>
            <a:fld id="{F38007F1-D169-45B6-851C-C04A277ED9B4}" type="slidenum">
              <a:rPr kumimoji="0" lang="en-US" sz="1200" b="1">
                <a:solidFill>
                  <a:schemeClr val="tx2"/>
                </a:solidFill>
              </a:rPr>
              <a:pPr algn="l">
                <a:defRPr/>
              </a:pPr>
              <a:t>‹#›</a:t>
            </a:fld>
            <a:endParaRPr kumimoji="0" lang="en-US" sz="1200" b="1">
              <a:solidFill>
                <a:schemeClr val="tx2"/>
              </a:solidFill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723900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381000" y="9906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228600" y="1905000"/>
            <a:ext cx="533400" cy="45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7930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 flipH="1">
            <a:off x="685800" y="228600"/>
            <a:ext cx="26988" cy="6019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Lecture Set 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7010400" cy="1752600"/>
          </a:xfrm>
        </p:spPr>
        <p:txBody>
          <a:bodyPr/>
          <a:lstStyle/>
          <a:p>
            <a:r>
              <a:rPr lang="en-US" sz="2800" dirty="0" smtClean="0"/>
              <a:t>The String and </a:t>
            </a:r>
            <a:r>
              <a:rPr lang="en-US" sz="2800" dirty="0" err="1" smtClean="0"/>
              <a:t>DateTime</a:t>
            </a:r>
            <a:r>
              <a:rPr lang="en-US" sz="2800" dirty="0" smtClean="0"/>
              <a:t> Data Types</a:t>
            </a:r>
          </a:p>
          <a:p>
            <a:r>
              <a:rPr lang="en-US" sz="2800" dirty="0" smtClean="0"/>
              <a:t>Part B – Characters and Strings</a:t>
            </a:r>
          </a:p>
          <a:p>
            <a:r>
              <a:rPr lang="en-US" sz="2800" dirty="0" smtClean="0"/>
              <a:t>String Properties and Methods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Declaring a </a:t>
            </a:r>
            <a:r>
              <a:rPr lang="en-US" b="1" dirty="0">
                <a:latin typeface="Courier New" pitchFamily="49" charset="0"/>
              </a:rPr>
              <a:t>s</a:t>
            </a:r>
            <a:r>
              <a:rPr lang="en-US" b="1" dirty="0" smtClean="0">
                <a:latin typeface="Courier New" pitchFamily="49" charset="0"/>
              </a:rPr>
              <a:t>tring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syntax to declare a string is the same as the syntax to declare any other variable</a:t>
            </a:r>
          </a:p>
          <a:p>
            <a:pPr lvl="1" eaLnBrk="1" hangingPunct="1"/>
            <a:r>
              <a:rPr lang="en-US" smtClean="0"/>
              <a:t>Multiple variables can be declared in the same statement</a:t>
            </a:r>
          </a:p>
          <a:p>
            <a:pPr eaLnBrk="1" hangingPunct="1"/>
            <a:r>
              <a:rPr lang="en-US" smtClean="0"/>
              <a:t>Double quotation marks surround literal initialization values</a:t>
            </a:r>
          </a:p>
          <a:p>
            <a:pPr eaLnBrk="1" hangingPunct="1">
              <a:buFont typeface="Wingdings" pitchFamily="2" charset="2"/>
              <a:buNone/>
            </a:pPr>
            <a:endParaRPr lang="en-US" b="1" smtClean="0">
              <a:latin typeface="Courier New" pitchFamily="49" charset="0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Declaring a </a:t>
            </a:r>
            <a:r>
              <a:rPr lang="en-US" sz="3200" b="1" dirty="0">
                <a:latin typeface="Courier New" pitchFamily="49" charset="0"/>
              </a:rPr>
              <a:t>s</a:t>
            </a:r>
            <a:r>
              <a:rPr lang="en-US" sz="3200" b="1" dirty="0" smtClean="0">
                <a:latin typeface="Courier New" pitchFamily="49" charset="0"/>
              </a:rPr>
              <a:t>tring</a:t>
            </a:r>
            <a:r>
              <a:rPr lang="en-US" sz="3200" dirty="0" smtClean="0"/>
              <a:t> </a:t>
            </a:r>
            <a:r>
              <a:rPr lang="en-US" sz="1600" dirty="0" smtClean="0"/>
              <a:t>(Example)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Declare and initialize variables having a data type of </a:t>
            </a:r>
            <a:r>
              <a:rPr lang="en-US" sz="3000" b="1" dirty="0" smtClean="0">
                <a:latin typeface="Courier New" pitchFamily="49" charset="0"/>
              </a:rPr>
              <a:t>String</a:t>
            </a: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b="1" dirty="0" smtClean="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p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rivate string </a:t>
            </a:r>
            <a:r>
              <a:rPr lang="en-US" sz="2000" b="1" dirty="0" smtClean="0">
                <a:latin typeface="Courier New" pitchFamily="49" charset="0"/>
              </a:rPr>
              <a:t>prefix;</a:t>
            </a:r>
          </a:p>
          <a:p>
            <a:pPr lvl="1" eaLnBrk="1" hangingPunct="1"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private string </a:t>
            </a:r>
            <a:r>
              <a:rPr lang="en-US" sz="2000" b="1" dirty="0" err="1">
                <a:latin typeface="Courier New" pitchFamily="49" charset="0"/>
              </a:rPr>
              <a:t>f</a:t>
            </a:r>
            <a:r>
              <a:rPr lang="en-US" sz="2000" b="1" dirty="0" err="1" smtClean="0">
                <a:latin typeface="Courier New" pitchFamily="49" charset="0"/>
              </a:rPr>
              <a:t>irstName</a:t>
            </a:r>
            <a:r>
              <a:rPr lang="en-US" sz="2000" b="1" dirty="0" smtClean="0">
                <a:latin typeface="Courier New" pitchFamily="49" charset="0"/>
              </a:rPr>
              <a:t>, </a:t>
            </a:r>
            <a:r>
              <a:rPr lang="en-US" sz="2000" b="1" dirty="0" err="1" smtClean="0">
                <a:latin typeface="Courier New" pitchFamily="49" charset="0"/>
              </a:rPr>
              <a:t>lastName</a:t>
            </a:r>
            <a:r>
              <a:rPr lang="en-US" sz="20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p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rivate string </a:t>
            </a:r>
            <a:r>
              <a:rPr lang="en-US" sz="2000" b="1" dirty="0" err="1" smtClean="0">
                <a:latin typeface="Courier New" pitchFamily="49" charset="0"/>
              </a:rPr>
              <a:t>currentName</a:t>
            </a:r>
            <a:r>
              <a:rPr lang="en-US" sz="2000" b="1" dirty="0" smtClean="0">
                <a:latin typeface="Courier New" pitchFamily="49" charset="0"/>
              </a:rPr>
              <a:t> = "Joe Smith“;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i="1" dirty="0" smtClean="0">
                <a:latin typeface="Courier New" pitchFamily="49" charset="0"/>
              </a:rPr>
              <a:t>   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Strings and Assignment Statements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Strings can be assigned just as numeric variables can be assigned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Double quotation marks surround literal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data types of both sides of an assignment statement must be the same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s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tring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</a:rPr>
              <a:t>personName</a:t>
            </a:r>
            <a:r>
              <a:rPr lang="en-US" sz="2200" b="1" dirty="0">
                <a:latin typeface="Courier New" pitchFamily="49" charset="0"/>
              </a:rPr>
              <a:t>;</a:t>
            </a:r>
            <a:endParaRPr lang="en-US" sz="2200" b="1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s</a:t>
            </a: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tring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r>
              <a:rPr lang="en-US" sz="2200" b="1" dirty="0" err="1" smtClean="0">
                <a:latin typeface="Courier New" pitchFamily="49" charset="0"/>
              </a:rPr>
              <a:t>currentName</a:t>
            </a:r>
            <a:r>
              <a:rPr lang="en-US" sz="2200" b="1" dirty="0" smtClean="0">
                <a:latin typeface="Courier New" pitchFamily="49" charset="0"/>
              </a:rPr>
              <a:t> = "Joe Smith“;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err="1">
                <a:latin typeface="Courier New" pitchFamily="49" charset="0"/>
              </a:rPr>
              <a:t>p</a:t>
            </a:r>
            <a:r>
              <a:rPr lang="en-US" sz="2200" b="1" dirty="0" err="1" smtClean="0">
                <a:latin typeface="Courier New" pitchFamily="49" charset="0"/>
              </a:rPr>
              <a:t>ersonName</a:t>
            </a:r>
            <a:r>
              <a:rPr lang="en-US" sz="2200" b="1" dirty="0" smtClean="0">
                <a:latin typeface="Courier New" pitchFamily="49" charset="0"/>
              </a:rPr>
              <a:t> = </a:t>
            </a:r>
            <a:r>
              <a:rPr lang="en-US" sz="2200" b="1" dirty="0" err="1">
                <a:latin typeface="Courier New" pitchFamily="49" charset="0"/>
              </a:rPr>
              <a:t>c</a:t>
            </a:r>
            <a:r>
              <a:rPr lang="en-US" sz="2200" b="1" dirty="0" err="1" smtClean="0">
                <a:latin typeface="Courier New" pitchFamily="49" charset="0"/>
              </a:rPr>
              <a:t>urrentName</a:t>
            </a:r>
            <a:r>
              <a:rPr lang="en-US" sz="2200" b="1" dirty="0" smtClean="0">
                <a:latin typeface="Courier New" pitchFamily="49" charset="0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err="1">
                <a:latin typeface="Courier New" pitchFamily="49" charset="0"/>
              </a:rPr>
              <a:t>p</a:t>
            </a:r>
            <a:r>
              <a:rPr lang="en-US" sz="2200" b="1" dirty="0" err="1" smtClean="0">
                <a:latin typeface="Courier New" pitchFamily="49" charset="0"/>
              </a:rPr>
              <a:t>ersonName</a:t>
            </a:r>
            <a:r>
              <a:rPr lang="en-US" sz="2200" b="1" dirty="0" smtClean="0">
                <a:latin typeface="Courier New" pitchFamily="49" charset="0"/>
              </a:rPr>
              <a:t> = </a:t>
            </a:r>
            <a:r>
              <a:rPr lang="en-US" sz="2200" b="1" dirty="0" err="1" smtClean="0">
                <a:latin typeface="Courier New" pitchFamily="49" charset="0"/>
              </a:rPr>
              <a:t>txtName.Text</a:t>
            </a:r>
            <a:r>
              <a:rPr lang="en-US" sz="2200" b="1" dirty="0" smtClean="0">
                <a:latin typeface="Courier New" pitchFamily="49" charset="0"/>
              </a:rPr>
              <a:t>;</a:t>
            </a:r>
            <a:endParaRPr lang="en-US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Strings and Type Conversion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Numeric data must often be converted to a </a:t>
            </a:r>
            <a:r>
              <a:rPr lang="en-US" sz="2400" b="1" dirty="0" smtClean="0">
                <a:latin typeface="Courier New" pitchFamily="49" charset="0"/>
              </a:rPr>
              <a:t>String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Call the </a:t>
            </a:r>
            <a:r>
              <a:rPr lang="en-US" sz="2400" b="1" dirty="0" err="1" smtClean="0">
                <a:latin typeface="Courier New" pitchFamily="49" charset="0"/>
              </a:rPr>
              <a:t>ToString</a:t>
            </a:r>
            <a:r>
              <a:rPr lang="en-US" sz="2400" dirty="0" smtClean="0"/>
              <a:t> method on any data type to convert a value to a string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For numeric data types, a format </a:t>
            </a:r>
            <a:r>
              <a:rPr lang="en-US" sz="2400" dirty="0" err="1" smtClean="0"/>
              <a:t>specifier</a:t>
            </a:r>
            <a:r>
              <a:rPr lang="en-US" sz="2400" dirty="0" smtClean="0"/>
              <a:t> can be passed as an argument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Example to convert a value and format it as currency: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b="1" dirty="0">
                <a:solidFill>
                  <a:srgbClr val="0070C0"/>
                </a:solidFill>
                <a:latin typeface="Courier New" pitchFamily="49" charset="0"/>
              </a:rPr>
              <a:t>d</a:t>
            </a:r>
            <a:r>
              <a:rPr lang="en-US" sz="2100" b="1" dirty="0" smtClean="0">
                <a:solidFill>
                  <a:srgbClr val="0070C0"/>
                </a:solidFill>
                <a:latin typeface="Courier New" pitchFamily="49" charset="0"/>
              </a:rPr>
              <a:t>ouble </a:t>
            </a:r>
            <a:r>
              <a:rPr lang="en-US" sz="2100" b="1" dirty="0" err="1" smtClean="0">
                <a:latin typeface="Courier New" pitchFamily="49" charset="0"/>
              </a:rPr>
              <a:t>dataValue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= 1234.56;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b="1" dirty="0">
                <a:solidFill>
                  <a:srgbClr val="0070C0"/>
                </a:solidFill>
                <a:latin typeface="Courier New" pitchFamily="49" charset="0"/>
              </a:rPr>
              <a:t>s</a:t>
            </a:r>
            <a:r>
              <a:rPr lang="en-US" sz="2100" b="1" dirty="0" smtClean="0">
                <a:solidFill>
                  <a:srgbClr val="0070C0"/>
                </a:solidFill>
                <a:latin typeface="Courier New" pitchFamily="49" charset="0"/>
              </a:rPr>
              <a:t>tring </a:t>
            </a:r>
            <a:r>
              <a:rPr lang="en-US" sz="2100" b="1" dirty="0" err="1" smtClean="0">
                <a:latin typeface="Courier New" pitchFamily="49" charset="0"/>
              </a:rPr>
              <a:t>formattedOutputValue</a:t>
            </a:r>
            <a:r>
              <a:rPr lang="en-US" sz="2100" b="1" dirty="0">
                <a:latin typeface="Courier New" pitchFamily="49" charset="0"/>
              </a:rPr>
              <a:t>;</a:t>
            </a:r>
            <a:endParaRPr lang="en-US" sz="2100" b="1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b="1" dirty="0" err="1">
                <a:latin typeface="Courier New" pitchFamily="49" charset="0"/>
              </a:rPr>
              <a:t>f</a:t>
            </a:r>
            <a:r>
              <a:rPr lang="en-US" sz="2100" b="1" dirty="0" err="1" smtClean="0">
                <a:latin typeface="Courier New" pitchFamily="49" charset="0"/>
              </a:rPr>
              <a:t>ormattedOutputValue</a:t>
            </a:r>
            <a:r>
              <a:rPr lang="en-US" sz="2100" b="1" dirty="0" smtClean="0">
                <a:latin typeface="Courier New" pitchFamily="49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b="1" dirty="0" smtClean="0">
                <a:latin typeface="Courier New" pitchFamily="49" charset="0"/>
              </a:rPr>
              <a:t>    = </a:t>
            </a:r>
            <a:r>
              <a:rPr lang="en-US" sz="2100" b="1" dirty="0" err="1">
                <a:latin typeface="Courier New" pitchFamily="49" charset="0"/>
              </a:rPr>
              <a:t>d</a:t>
            </a:r>
            <a:r>
              <a:rPr lang="en-US" sz="2100" b="1" dirty="0" err="1" smtClean="0">
                <a:latin typeface="Courier New" pitchFamily="49" charset="0"/>
              </a:rPr>
              <a:t>ataValue.ToString</a:t>
            </a:r>
            <a:r>
              <a:rPr lang="en-US" sz="2100" b="1" dirty="0" smtClean="0">
                <a:latin typeface="Courier New" pitchFamily="49" charset="0"/>
              </a:rPr>
              <a:t>("C"); </a:t>
            </a:r>
            <a:r>
              <a:rPr lang="en-US" sz="2100" b="1" dirty="0" smtClean="0">
                <a:solidFill>
                  <a:srgbClr val="00B050"/>
                </a:solidFill>
                <a:latin typeface="Courier New" pitchFamily="49" charset="0"/>
              </a:rPr>
              <a:t>// Currency</a:t>
            </a:r>
            <a:endParaRPr lang="en-US" sz="2100" dirty="0" smtClean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Converting Strings to Numeric Types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methods of the </a:t>
            </a:r>
            <a:r>
              <a:rPr lang="en-US" sz="2400" b="1" dirty="0" err="1" smtClean="0">
                <a:latin typeface="Courier New" pitchFamily="49" charset="0"/>
              </a:rPr>
              <a:t>System.Convert</a:t>
            </a:r>
            <a:r>
              <a:rPr lang="en-US" sz="2400" dirty="0" smtClean="0"/>
              <a:t> class convert strings to numeric data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An exception will occur if the value cannot be converted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Example to convert the </a:t>
            </a:r>
            <a:r>
              <a:rPr lang="en-US" sz="2400" b="1" dirty="0" smtClean="0">
                <a:latin typeface="Courier New" pitchFamily="49" charset="0"/>
              </a:rPr>
              <a:t>Text</a:t>
            </a:r>
            <a:r>
              <a:rPr lang="en-US" sz="2400" dirty="0" smtClean="0"/>
              <a:t> property of a text box: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integerDataValue</a:t>
            </a:r>
            <a:r>
              <a:rPr lang="en-US" sz="2000" b="1" dirty="0" smtClean="0">
                <a:latin typeface="Courier New" pitchFamily="49" charset="0"/>
              </a:rPr>
              <a:t>;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f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loat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floatDataValue</a:t>
            </a:r>
            <a:r>
              <a:rPr lang="en-US" sz="2000" b="1" dirty="0">
                <a:latin typeface="Courier New" pitchFamily="49" charset="0"/>
              </a:rPr>
              <a:t>;</a:t>
            </a:r>
            <a:endParaRPr lang="en-US" sz="2000" b="1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 err="1" smtClean="0">
                <a:latin typeface="Courier New" pitchFamily="49" charset="0"/>
              </a:rPr>
              <a:t>ntegerDataValue</a:t>
            </a:r>
            <a:r>
              <a:rPr lang="en-US" sz="2000" b="1" dirty="0" smtClean="0">
                <a:latin typeface="Courier New" pitchFamily="49" charset="0"/>
              </a:rPr>
              <a:t> =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    System.Convert.ToInt32(</a:t>
            </a:r>
            <a:r>
              <a:rPr lang="en-US" sz="2000" b="1" dirty="0" err="1" smtClean="0">
                <a:latin typeface="Courier New" pitchFamily="49" charset="0"/>
              </a:rPr>
              <a:t>txtInput.Text</a:t>
            </a:r>
            <a:r>
              <a:rPr lang="en-US" sz="2000" b="1" dirty="0" smtClean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err="1" smtClean="0">
                <a:latin typeface="Courier New" pitchFamily="49" charset="0"/>
              </a:rPr>
              <a:t>floatDataValue</a:t>
            </a:r>
            <a:r>
              <a:rPr lang="en-US" sz="2000" b="1" dirty="0" smtClean="0">
                <a:latin typeface="Courier New" pitchFamily="49" charset="0"/>
              </a:rPr>
              <a:t> =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ourier New" pitchFamily="49" charset="0"/>
              </a:rPr>
              <a:t>    </a:t>
            </a:r>
            <a:r>
              <a:rPr lang="en-US" sz="2000" b="1" dirty="0" err="1" smtClean="0">
                <a:latin typeface="Courier New" pitchFamily="49" charset="0"/>
              </a:rPr>
              <a:t>System.Convert.ToFloat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txtInput.Text</a:t>
            </a:r>
            <a:r>
              <a:rPr lang="en-US" sz="2000" b="1" dirty="0" smtClean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10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String Operations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Strings can be appended together (concatenated)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plus (+) operator is the concatenation operator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s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tring</a:t>
            </a:r>
            <a:r>
              <a:rPr lang="en-US" sz="1800" b="1" dirty="0" smtClean="0">
                <a:solidFill>
                  <a:srgbClr val="00206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firstName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= "John“;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string </a:t>
            </a:r>
            <a:r>
              <a:rPr lang="en-US" sz="1800" b="1" dirty="0" err="1" smtClean="0">
                <a:latin typeface="Courier New" pitchFamily="49" charset="0"/>
              </a:rPr>
              <a:t>lastName</a:t>
            </a:r>
            <a:r>
              <a:rPr lang="en-US" sz="1800" b="1" dirty="0" smtClean="0">
                <a:latin typeface="Courier New" pitchFamily="49" charset="0"/>
              </a:rPr>
              <a:t> = "Brown“;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string </a:t>
            </a:r>
            <a:r>
              <a:rPr lang="en-US" sz="1800" b="1" dirty="0" err="1" smtClean="0">
                <a:latin typeface="Courier New" pitchFamily="49" charset="0"/>
              </a:rPr>
              <a:t>fullName</a:t>
            </a:r>
            <a:r>
              <a:rPr lang="en-US" sz="1800" b="1" dirty="0">
                <a:latin typeface="Courier New" pitchFamily="49" charset="0"/>
              </a:rPr>
              <a:t>;</a:t>
            </a:r>
            <a:endParaRPr lang="en-US" sz="1800" b="1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err="1">
                <a:latin typeface="Courier New" pitchFamily="49" charset="0"/>
              </a:rPr>
              <a:t>f</a:t>
            </a:r>
            <a:r>
              <a:rPr lang="en-US" sz="1800" b="1" dirty="0" err="1" smtClean="0">
                <a:latin typeface="Courier New" pitchFamily="49" charset="0"/>
              </a:rPr>
              <a:t>ullName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f</a:t>
            </a:r>
            <a:r>
              <a:rPr lang="en-US" sz="1800" b="1" dirty="0" err="1" smtClean="0">
                <a:latin typeface="Courier New" pitchFamily="49" charset="0"/>
              </a:rPr>
              <a:t>irstName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+</a:t>
            </a:r>
            <a:r>
              <a:rPr lang="en-US" sz="1800" b="1" dirty="0" smtClean="0">
                <a:latin typeface="Courier New" pitchFamily="49" charset="0"/>
              </a:rPr>
              <a:t> " " + </a:t>
            </a:r>
            <a:r>
              <a:rPr lang="en-US" sz="1800" b="1" dirty="0" err="1" smtClean="0">
                <a:latin typeface="Courier New" pitchFamily="49" charset="0"/>
              </a:rPr>
              <a:t>LastName</a:t>
            </a:r>
            <a:r>
              <a:rPr lang="en-US" sz="1800" b="1" dirty="0" smtClean="0">
                <a:latin typeface="Courier New" pitchFamily="49" charset="0"/>
              </a:rPr>
              <a:t>;</a:t>
            </a:r>
            <a:endParaRPr lang="en-US" sz="180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Using Control Characters </a:t>
            </a:r>
            <a:r>
              <a:rPr lang="en-US" sz="1800" dirty="0" smtClean="0"/>
              <a:t>(Example)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Embed a carriage return in a string</a:t>
            </a:r>
          </a:p>
          <a:p>
            <a:pPr eaLnBrk="1" hangingPunct="1"/>
            <a:r>
              <a:rPr lang="en-US" dirty="0" smtClean="0"/>
              <a:t>The string John and Brown will appear on separate lines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800" b="1" dirty="0" smtClean="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err="1" smtClean="0">
                <a:latin typeface="Courier New" pitchFamily="49" charset="0"/>
              </a:rPr>
              <a:t>txtOutput.Text</a:t>
            </a:r>
            <a:r>
              <a:rPr lang="en-US" sz="1800" b="1" dirty="0" smtClean="0">
                <a:latin typeface="Courier New" pitchFamily="49" charset="0"/>
              </a:rPr>
              <a:t> = "John" + “\n” + "Brown“;</a:t>
            </a:r>
            <a:endParaRPr lang="en-US" sz="180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Working with Multiline Text Boxes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Text appears on multiple lines when the </a:t>
            </a:r>
            <a:r>
              <a:rPr lang="en-US" sz="2400" b="1" smtClean="0">
                <a:latin typeface="Courier New" pitchFamily="49" charset="0"/>
              </a:rPr>
              <a:t>MultiLine</a:t>
            </a:r>
            <a:r>
              <a:rPr lang="en-US" sz="2400" smtClean="0"/>
              <a:t> property is set to </a:t>
            </a:r>
            <a:r>
              <a:rPr lang="en-US" sz="2400" b="1" smtClean="0">
                <a:latin typeface="Courier New" pitchFamily="49" charset="0"/>
              </a:rPr>
              <a:t>True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Scroll bars appear based on the following settings for the </a:t>
            </a:r>
            <a:r>
              <a:rPr lang="en-US" sz="2400" b="1" smtClean="0">
                <a:latin typeface="Courier New" pitchFamily="49" charset="0"/>
              </a:rPr>
              <a:t>ScrollBars</a:t>
            </a:r>
            <a:r>
              <a:rPr lang="en-US" sz="2400" smtClean="0"/>
              <a:t> textbox property: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b="1" smtClean="0">
                <a:latin typeface="Courier New" pitchFamily="49" charset="0"/>
              </a:rPr>
              <a:t>None</a:t>
            </a:r>
            <a:r>
              <a:rPr lang="en-US" sz="2100" smtClean="0"/>
              <a:t> – no scroll bars appear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b="1" smtClean="0">
                <a:latin typeface="Courier New" pitchFamily="49" charset="0"/>
              </a:rPr>
              <a:t>Horizontal</a:t>
            </a:r>
            <a:r>
              <a:rPr lang="en-US" sz="2100" smtClean="0"/>
              <a:t> – a horizontal scroll bar appears across the bottom of the text box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b="1" smtClean="0">
                <a:latin typeface="Courier New" pitchFamily="49" charset="0"/>
              </a:rPr>
              <a:t>Vertical</a:t>
            </a:r>
            <a:r>
              <a:rPr lang="en-US" sz="2100" smtClean="0"/>
              <a:t> – a vertical scroll bar appears along the right side of the text box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latin typeface="Courier New" pitchFamily="49" charset="0"/>
              </a:rPr>
              <a:t>WordWrap</a:t>
            </a:r>
            <a:r>
              <a:rPr lang="en-US" sz="2400" smtClean="0"/>
              <a:t> property defines whether lines wrap on word boundaries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Effect of the </a:t>
            </a:r>
            <a:r>
              <a:rPr lang="en-US" sz="3200" b="1" dirty="0" err="1" smtClean="0">
                <a:latin typeface="Courier New" pitchFamily="49" charset="0"/>
              </a:rPr>
              <a:t>WordWrap</a:t>
            </a:r>
            <a:r>
              <a:rPr lang="en-US" sz="3200" dirty="0" smtClean="0"/>
              <a:t> Property</a:t>
            </a:r>
          </a:p>
        </p:txBody>
      </p:sp>
      <p:pic>
        <p:nvPicPr>
          <p:cNvPr id="26627" name="Picture 5" descr="C05F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24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String Manipulation Methods </a:t>
            </a:r>
            <a:r>
              <a:rPr lang="en-US" sz="1800" dirty="0" smtClean="0"/>
              <a:t>(Introduction)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7772400" cy="4837113"/>
          </a:xfrm>
        </p:spPr>
        <p:txBody>
          <a:bodyPr/>
          <a:lstStyle/>
          <a:p>
            <a:pPr eaLnBrk="1" hangingPunct="1"/>
            <a:r>
              <a:rPr lang="en-US" dirty="0" smtClean="0"/>
              <a:t>Determine the length of a string (</a:t>
            </a:r>
            <a:r>
              <a:rPr lang="en-US" b="1" dirty="0" smtClean="0">
                <a:latin typeface="Courier New" pitchFamily="49" charset="0"/>
              </a:rPr>
              <a:t>Length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Convert the case of a string (</a:t>
            </a:r>
            <a:r>
              <a:rPr lang="en-US" b="1" dirty="0" err="1" smtClean="0">
                <a:latin typeface="Courier New" pitchFamily="49" charset="0"/>
              </a:rPr>
              <a:t>ToUpper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</a:rPr>
              <a:t>ToLower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Work with parts of a string (</a:t>
            </a:r>
            <a:r>
              <a:rPr lang="en-US" b="1" dirty="0" err="1" smtClean="0">
                <a:latin typeface="Courier New" pitchFamily="49" charset="0"/>
              </a:rPr>
              <a:t>IndexOf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</a:rPr>
              <a:t>Substring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</a:rPr>
              <a:t>Insert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</a:rPr>
              <a:t>Remove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</a:rPr>
              <a:t>Replace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Delete leading and trailing spaces (</a:t>
            </a:r>
            <a:r>
              <a:rPr lang="en-US" b="1" dirty="0" smtClean="0">
                <a:latin typeface="Courier New" pitchFamily="49" charset="0"/>
              </a:rPr>
              <a:t>Trim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>
                <a:solidFill>
                  <a:srgbClr val="FF5050"/>
                </a:solidFill>
              </a:rPr>
              <a:t>Some of these are a bit tricky to use – you have to read the interface descriptions </a:t>
            </a:r>
            <a:r>
              <a:rPr lang="en-US" dirty="0" smtClean="0">
                <a:solidFill>
                  <a:srgbClr val="FF5050"/>
                </a:solidFill>
              </a:rPr>
              <a:t>in the text carefully</a:t>
            </a:r>
            <a:endParaRPr lang="en-US" dirty="0" smtClean="0">
              <a:solidFill>
                <a:srgbClr val="FF5050"/>
              </a:solidFill>
            </a:endParaRPr>
          </a:p>
          <a:p>
            <a:pPr eaLnBrk="1" hangingPunct="1"/>
            <a:endParaRPr lang="en-US" dirty="0" smtClean="0">
              <a:solidFill>
                <a:srgbClr val="FF505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Understand more advanced uses of characters and strings (more than their representations, but lots of methods defined on strings)</a:t>
            </a:r>
          </a:p>
          <a:p>
            <a:pPr lvl="1" eaLnBrk="1" hangingPunct="1"/>
            <a:r>
              <a:rPr lang="en-US" dirty="0" smtClean="0"/>
              <a:t>Understand character encoding systems and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dirty="0" smtClean="0"/>
              <a:t> data type</a:t>
            </a:r>
          </a:p>
          <a:p>
            <a:pPr lvl="1" eaLnBrk="1" hangingPunct="1"/>
            <a:r>
              <a:rPr lang="en-US" dirty="0" smtClean="0"/>
              <a:t>Use the </a:t>
            </a:r>
            <a:r>
              <a:rPr lang="en-US" b="1" dirty="0" smtClean="0">
                <a:latin typeface="Courier New" pitchFamily="49" charset="0"/>
              </a:rPr>
              <a:t>String</a:t>
            </a:r>
            <a:r>
              <a:rPr lang="en-US" dirty="0" smtClean="0"/>
              <a:t> data type</a:t>
            </a:r>
          </a:p>
          <a:p>
            <a:pPr lvl="1" eaLnBrk="1" hangingPunct="1"/>
            <a:r>
              <a:rPr lang="en-US" dirty="0" smtClean="0"/>
              <a:t>Call members of the </a:t>
            </a:r>
            <a:r>
              <a:rPr lang="en-US" b="1" dirty="0" smtClean="0">
                <a:latin typeface="Courier New" pitchFamily="49" charset="0"/>
              </a:rPr>
              <a:t>String</a:t>
            </a:r>
            <a:r>
              <a:rPr lang="en-US" dirty="0" smtClean="0"/>
              <a:t> class to manipulate string data</a:t>
            </a:r>
          </a:p>
          <a:p>
            <a:pPr eaLnBrk="1" hangingPunct="1"/>
            <a:r>
              <a:rPr lang="en-US" dirty="0" smtClean="0"/>
              <a:t>Use strings and dates to create a form letter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Determining Length of a String </a:t>
            </a:r>
            <a:r>
              <a:rPr lang="en-US" sz="2400" smtClean="0"/>
              <a:t>(</a:t>
            </a:r>
            <a:r>
              <a:rPr lang="en-US" sz="2400" b="1" smtClean="0">
                <a:latin typeface="Courier New" pitchFamily="49" charset="0"/>
              </a:rPr>
              <a:t>Length</a:t>
            </a:r>
            <a:r>
              <a:rPr lang="en-US" sz="2400" smtClean="0"/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Length</a:t>
            </a:r>
            <a:r>
              <a:rPr lang="en-US" dirty="0" smtClean="0"/>
              <a:t> method of the </a:t>
            </a:r>
            <a:r>
              <a:rPr lang="en-US" b="1" dirty="0" smtClean="0">
                <a:latin typeface="Courier New" pitchFamily="49" charset="0"/>
              </a:rPr>
              <a:t>String</a:t>
            </a:r>
            <a:r>
              <a:rPr lang="en-US" dirty="0" smtClean="0"/>
              <a:t> class returns the length of a string</a:t>
            </a:r>
          </a:p>
          <a:p>
            <a:pPr lvl="1" eaLnBrk="1" hangingPunct="1"/>
            <a:r>
              <a:rPr lang="en-US" dirty="0" smtClean="0"/>
              <a:t>The method is one-based so a string with one character has a length of one</a:t>
            </a:r>
          </a:p>
          <a:p>
            <a:pPr lvl="1" eaLnBrk="1" hangingPunct="1"/>
            <a:r>
              <a:rPr lang="en-US" dirty="0" smtClean="0"/>
              <a:t>An empty string has a length of zero</a:t>
            </a:r>
          </a:p>
          <a:p>
            <a:pPr eaLnBrk="1" hangingPunct="1"/>
            <a:r>
              <a:rPr lang="en-US" dirty="0" smtClean="0"/>
              <a:t>Example (The string is 14 characters long):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b="1" dirty="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string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f</a:t>
            </a:r>
            <a:r>
              <a:rPr lang="en-US" sz="1800" b="1" dirty="0" err="1" smtClean="0">
                <a:latin typeface="Courier New" pitchFamily="49" charset="0"/>
              </a:rPr>
              <a:t>ullName</a:t>
            </a:r>
            <a:r>
              <a:rPr lang="en-US" sz="1800" b="1" dirty="0" smtClean="0">
                <a:latin typeface="Courier New" pitchFamily="49" charset="0"/>
              </a:rPr>
              <a:t> = "Mr. Ed (Jones)“;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s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tring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lengthOfString</a:t>
            </a:r>
            <a:r>
              <a:rPr lang="en-US" sz="1800" b="1" dirty="0">
                <a:latin typeface="Courier New" pitchFamily="49" charset="0"/>
              </a:rPr>
              <a:t>;</a:t>
            </a:r>
            <a:endParaRPr lang="en-US" sz="1800" b="1" dirty="0" smtClean="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err="1">
                <a:latin typeface="Courier New" pitchFamily="49" charset="0"/>
              </a:rPr>
              <a:t>l</a:t>
            </a:r>
            <a:r>
              <a:rPr lang="en-US" sz="1800" b="1" dirty="0" err="1" smtClean="0">
                <a:latin typeface="Courier New" pitchFamily="49" charset="0"/>
              </a:rPr>
              <a:t>engthOfString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f</a:t>
            </a:r>
            <a:r>
              <a:rPr lang="en-US" sz="1800" b="1" dirty="0" err="1" smtClean="0">
                <a:latin typeface="Courier New" pitchFamily="49" charset="0"/>
              </a:rPr>
              <a:t>ullName.Length</a:t>
            </a:r>
            <a:r>
              <a:rPr lang="en-US" sz="1800" b="1" dirty="0" smtClean="0">
                <a:latin typeface="Courier New" pitchFamily="49" charset="0"/>
              </a:rPr>
              <a:t>();  </a:t>
            </a:r>
            <a:endParaRPr lang="en-US" sz="180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Converting the Case of a String (</a:t>
            </a:r>
            <a:r>
              <a:rPr lang="en-US" sz="2400" b="1" smtClean="0">
                <a:latin typeface="Courier New" pitchFamily="49" charset="0"/>
              </a:rPr>
              <a:t>ToUpper</a:t>
            </a:r>
            <a:r>
              <a:rPr lang="en-US" sz="2400" smtClean="0"/>
              <a:t>, </a:t>
            </a:r>
            <a:r>
              <a:rPr lang="en-US" sz="2400" b="1" smtClean="0">
                <a:latin typeface="Courier New" pitchFamily="49" charset="0"/>
              </a:rPr>
              <a:t>ToLower</a:t>
            </a:r>
            <a:r>
              <a:rPr lang="en-US" sz="2400" smtClean="0"/>
              <a:t>)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ToUpper</a:t>
            </a:r>
            <a:r>
              <a:rPr lang="en-US" smtClean="0"/>
              <a:t> method converts all characters to upper case</a:t>
            </a:r>
          </a:p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ToLower</a:t>
            </a:r>
            <a:r>
              <a:rPr lang="en-US" smtClean="0"/>
              <a:t> method converts all characters to lower case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29575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Converting the Case of a String (Example)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</a:rPr>
              <a:t>tring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c</a:t>
            </a:r>
            <a:r>
              <a:rPr lang="en-US" sz="2400" b="1" dirty="0" err="1" smtClean="0">
                <a:latin typeface="Courier New" pitchFamily="49" charset="0"/>
              </a:rPr>
              <a:t>urrentString</a:t>
            </a:r>
            <a:r>
              <a:rPr lang="en-US" sz="2400" b="1" dirty="0" smtClean="0">
                <a:latin typeface="Courier New" pitchFamily="49" charset="0"/>
              </a:rPr>
              <a:t> = "John Brown“;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  <a:latin typeface="Courier New" pitchFamily="49" charset="0"/>
              </a:rPr>
              <a:t>tring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u</a:t>
            </a:r>
            <a:r>
              <a:rPr lang="en-US" sz="2400" b="1" dirty="0" err="1" smtClean="0">
                <a:latin typeface="Courier New" pitchFamily="49" charset="0"/>
              </a:rPr>
              <a:t>pperString</a:t>
            </a:r>
            <a:r>
              <a:rPr lang="en-US" sz="2400" b="1" dirty="0" smtClean="0">
                <a:latin typeface="Courier New" pitchFamily="49" charset="0"/>
              </a:rPr>
              <a:t>, </a:t>
            </a:r>
            <a:r>
              <a:rPr lang="en-US" sz="2400" b="1" dirty="0" err="1" smtClean="0">
                <a:latin typeface="Courier New" pitchFamily="49" charset="0"/>
              </a:rPr>
              <a:t>LowerString</a:t>
            </a:r>
            <a:r>
              <a:rPr lang="en-US" sz="2400" b="1" dirty="0">
                <a:latin typeface="Courier New" pitchFamily="49" charset="0"/>
              </a:rPr>
              <a:t>;</a:t>
            </a:r>
            <a:endParaRPr lang="en-US" sz="2400" b="1" dirty="0" smtClean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err="1">
                <a:latin typeface="Courier New" pitchFamily="49" charset="0"/>
              </a:rPr>
              <a:t>u</a:t>
            </a:r>
            <a:r>
              <a:rPr lang="en-US" sz="2400" b="1" dirty="0" err="1" smtClean="0">
                <a:latin typeface="Courier New" pitchFamily="49" charset="0"/>
              </a:rPr>
              <a:t>pperString</a:t>
            </a:r>
            <a:r>
              <a:rPr lang="en-US" sz="2400" b="1" dirty="0" smtClean="0">
                <a:latin typeface="Courier New" pitchFamily="49" charset="0"/>
              </a:rPr>
              <a:t> = </a:t>
            </a:r>
            <a:r>
              <a:rPr lang="en-US" sz="2400" b="1" dirty="0" err="1">
                <a:latin typeface="Courier New" pitchFamily="49" charset="0"/>
              </a:rPr>
              <a:t>c</a:t>
            </a:r>
            <a:r>
              <a:rPr lang="en-US" sz="2400" b="1" dirty="0" err="1" smtClean="0">
                <a:latin typeface="Courier New" pitchFamily="49" charset="0"/>
              </a:rPr>
              <a:t>urrentString.ToUpper</a:t>
            </a:r>
            <a:r>
              <a:rPr lang="en-US" sz="2400" b="1" dirty="0" smtClean="0">
                <a:latin typeface="Courier New" pitchFamily="49" charset="0"/>
              </a:rPr>
              <a:t>();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err="1">
                <a:latin typeface="Courier New" pitchFamily="49" charset="0"/>
              </a:rPr>
              <a:t>l</a:t>
            </a:r>
            <a:r>
              <a:rPr lang="en-US" sz="2400" b="1" dirty="0" err="1" smtClean="0">
                <a:latin typeface="Courier New" pitchFamily="49" charset="0"/>
              </a:rPr>
              <a:t>owerString</a:t>
            </a:r>
            <a:r>
              <a:rPr lang="en-US" sz="2400" b="1" dirty="0" smtClean="0">
                <a:latin typeface="Courier New" pitchFamily="49" charset="0"/>
              </a:rPr>
              <a:t> = </a:t>
            </a:r>
            <a:r>
              <a:rPr lang="en-US" sz="2400" b="1" dirty="0" err="1">
                <a:latin typeface="Courier New" pitchFamily="49" charset="0"/>
              </a:rPr>
              <a:t>c</a:t>
            </a:r>
            <a:r>
              <a:rPr lang="en-US" sz="2400" b="1" dirty="0" err="1" smtClean="0">
                <a:latin typeface="Courier New" pitchFamily="49" charset="0"/>
              </a:rPr>
              <a:t>urrentString.ToLower</a:t>
            </a:r>
            <a:r>
              <a:rPr lang="en-US" sz="2400" b="1" dirty="0" smtClean="0">
                <a:latin typeface="Courier New" pitchFamily="49" charset="0"/>
              </a:rPr>
              <a:t>();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Example Output: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b="1" dirty="0" smtClean="0">
                <a:latin typeface="Courier New" pitchFamily="49" charset="0"/>
              </a:rPr>
              <a:t>JOHN BROWN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b="1" dirty="0" smtClean="0">
                <a:latin typeface="Courier New" pitchFamily="49" charset="0"/>
              </a:rPr>
              <a:t>john brown</a:t>
            </a:r>
            <a:endParaRPr lang="en-US" sz="210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err="1" smtClean="0">
                <a:latin typeface="Courier New" pitchFamily="49" charset="0"/>
              </a:rPr>
              <a:t>IndexOf</a:t>
            </a:r>
            <a:r>
              <a:rPr lang="en-US" dirty="0" smtClean="0"/>
              <a:t> Method </a:t>
            </a:r>
            <a:r>
              <a:rPr lang="en-US" sz="2400" dirty="0" smtClean="0"/>
              <a:t>(Syntax)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8229600" cy="48371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Courier New" pitchFamily="49" charset="0"/>
              </a:rPr>
              <a:t>Powerful, but tricky</a:t>
            </a:r>
          </a:p>
          <a:p>
            <a:pPr eaLnBrk="1" hangingPunct="1"/>
            <a:r>
              <a:rPr lang="en-US" b="1" dirty="0" smtClean="0">
                <a:latin typeface="Courier New" pitchFamily="49" charset="0"/>
              </a:rPr>
              <a:t>Headers …</a:t>
            </a:r>
          </a:p>
          <a:p>
            <a:pPr marL="0" indent="0" eaLnBrk="1" hangingPunct="1">
              <a:buNone/>
            </a:pPr>
            <a:endParaRPr lang="en-US" sz="1200" b="1" dirty="0" smtClean="0">
              <a:solidFill>
                <a:srgbClr val="0070C0"/>
              </a:solidFill>
              <a:latin typeface="Courier New" pitchFamily="49" charset="0"/>
            </a:endParaRPr>
          </a:p>
          <a:p>
            <a:pPr marL="0" indent="0" eaLnBrk="1" hangingPunct="1"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public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IndexOf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string </a:t>
            </a:r>
            <a:r>
              <a:rPr lang="en-US" sz="1800" b="1" i="1" dirty="0" smtClean="0">
                <a:latin typeface="Courier New" pitchFamily="49" charset="0"/>
              </a:rPr>
              <a:t>value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public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IndexOf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string </a:t>
            </a:r>
            <a:r>
              <a:rPr lang="en-US" sz="1800" b="1" i="1" dirty="0" smtClean="0">
                <a:latin typeface="Courier New" pitchFamily="49" charset="0"/>
              </a:rPr>
              <a:t>value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i="1" dirty="0" err="1" smtClean="0">
                <a:latin typeface="Courier New" pitchFamily="49" charset="0"/>
              </a:rPr>
              <a:t>startIndex</a:t>
            </a:r>
            <a:r>
              <a:rPr lang="en-US" sz="1800" b="1" dirty="0" smtClean="0">
                <a:latin typeface="Courier New" pitchFamily="49" charset="0"/>
              </a:rPr>
              <a:t>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public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IndexOf</a:t>
            </a:r>
            <a:r>
              <a:rPr lang="en-US" sz="1800" b="1" dirty="0" smtClean="0">
                <a:latin typeface="Courier New" pitchFamily="49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          (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string </a:t>
            </a:r>
            <a:r>
              <a:rPr lang="en-US" sz="1800" b="1" i="1" dirty="0" smtClean="0">
                <a:latin typeface="Courier New" pitchFamily="49" charset="0"/>
              </a:rPr>
              <a:t>value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i="1" dirty="0" err="1" smtClean="0">
                <a:latin typeface="Courier New" pitchFamily="49" charset="0"/>
              </a:rPr>
              <a:t>startIndex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i="1" dirty="0" smtClean="0">
                <a:latin typeface="Courier New" pitchFamily="49" charset="0"/>
              </a:rPr>
              <a:t>count)</a:t>
            </a:r>
            <a:endParaRPr lang="en-US" sz="1800" b="1" dirty="0" smtClean="0">
              <a:latin typeface="Courier New" pitchFamily="49" charset="0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err="1" smtClean="0">
                <a:latin typeface="Courier New" pitchFamily="49" charset="0"/>
              </a:rPr>
              <a:t>IndexOf</a:t>
            </a:r>
            <a:r>
              <a:rPr lang="en-US" dirty="0" smtClean="0"/>
              <a:t> Method </a:t>
            </a:r>
            <a:r>
              <a:rPr lang="en-US" sz="2400" dirty="0" smtClean="0"/>
              <a:t>(Syntax, continued)</a:t>
            </a:r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</a:t>
            </a:r>
            <a:r>
              <a:rPr lang="en-US" sz="2400" b="1" smtClean="0">
                <a:latin typeface="Courier New" pitchFamily="49" charset="0"/>
              </a:rPr>
              <a:t>IndexOf</a:t>
            </a:r>
            <a:r>
              <a:rPr lang="en-US" sz="2400" smtClean="0"/>
              <a:t> method searches for a substring within a string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The method returns the character position of the first character in the string where the substring was found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The method returns -1 if the substring was not found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first argument named </a:t>
            </a:r>
            <a:r>
              <a:rPr lang="en-US" sz="2400" i="1" smtClean="0"/>
              <a:t>value </a:t>
            </a:r>
            <a:r>
              <a:rPr lang="en-US" sz="2400" smtClean="0"/>
              <a:t>contains the substring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optional second argument contains the starting position in the string where the search begins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optional third argument contains the number of characters to search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</a:t>
            </a:r>
            <a:r>
              <a:rPr lang="en-US" sz="3200" b="1" dirty="0" err="1" smtClean="0">
                <a:latin typeface="Courier New" pitchFamily="49" charset="0"/>
              </a:rPr>
              <a:t>IndexOf</a:t>
            </a:r>
            <a:r>
              <a:rPr lang="en-US" sz="3200" dirty="0" smtClean="0"/>
              <a:t> Method </a:t>
            </a:r>
            <a:r>
              <a:rPr lang="en-US" sz="1800" dirty="0" smtClean="0"/>
              <a:t>(Examples)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Search for a substring within a string</a:t>
            </a:r>
          </a:p>
          <a:p>
            <a:pPr eaLnBrk="1" hangingPunct="1">
              <a:buFont typeface="Wingdings" pitchFamily="2" charset="2"/>
              <a:buNone/>
            </a:pPr>
            <a:endParaRPr lang="en-US" sz="1200" b="1" dirty="0" smtClean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position;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string </a:t>
            </a:r>
            <a:r>
              <a:rPr lang="en-US" sz="2000" b="1" dirty="0" smtClean="0">
                <a:latin typeface="Courier New" pitchFamily="49" charset="0"/>
              </a:rPr>
              <a:t>states = "Arizona California Nevada“;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p</a:t>
            </a:r>
            <a:r>
              <a:rPr lang="en-US" sz="2000" b="1" dirty="0" smtClean="0">
                <a:latin typeface="Courier New" pitchFamily="49" charset="0"/>
              </a:rPr>
              <a:t>osition = </a:t>
            </a:r>
            <a:r>
              <a:rPr lang="en-US" sz="2000" b="1" dirty="0" err="1">
                <a:latin typeface="Courier New" pitchFamily="49" charset="0"/>
              </a:rPr>
              <a:t>s</a:t>
            </a:r>
            <a:r>
              <a:rPr lang="en-US" sz="2000" b="1" dirty="0" err="1" smtClean="0">
                <a:latin typeface="Courier New" pitchFamily="49" charset="0"/>
              </a:rPr>
              <a:t>tates.IndexOf</a:t>
            </a:r>
            <a:r>
              <a:rPr lang="en-US" sz="2000" b="1" dirty="0" smtClean="0">
                <a:latin typeface="Courier New" pitchFamily="49" charset="0"/>
              </a:rPr>
              <a:t>("California") 	  </a:t>
            </a:r>
            <a:r>
              <a:rPr lang="en-US" sz="2000" b="1" dirty="0" smtClean="0">
                <a:latin typeface="Courier New" pitchFamily="49" charset="0"/>
              </a:rPr>
              <a:t>// </a:t>
            </a:r>
            <a:r>
              <a:rPr lang="en-US" sz="2000" b="1" dirty="0" smtClean="0">
                <a:latin typeface="Courier New" pitchFamily="49" charset="0"/>
              </a:rPr>
              <a:t>8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p</a:t>
            </a:r>
            <a:r>
              <a:rPr lang="en-US" sz="2000" b="1" dirty="0" smtClean="0">
                <a:latin typeface="Courier New" pitchFamily="49" charset="0"/>
              </a:rPr>
              <a:t>osition = </a:t>
            </a:r>
            <a:r>
              <a:rPr lang="en-US" sz="2000" b="1" dirty="0" err="1">
                <a:latin typeface="Courier New" pitchFamily="49" charset="0"/>
              </a:rPr>
              <a:t>s</a:t>
            </a:r>
            <a:r>
              <a:rPr lang="en-US" sz="2000" b="1" dirty="0" err="1" smtClean="0">
                <a:latin typeface="Courier New" pitchFamily="49" charset="0"/>
              </a:rPr>
              <a:t>tates.IndexOf</a:t>
            </a:r>
            <a:r>
              <a:rPr lang="en-US" sz="2000" b="1" dirty="0" smtClean="0">
                <a:latin typeface="Courier New" pitchFamily="49" charset="0"/>
              </a:rPr>
              <a:t>("California", 10) </a:t>
            </a:r>
            <a:r>
              <a:rPr lang="en-US" sz="2000" b="1" dirty="0" smtClean="0">
                <a:latin typeface="Courier New" pitchFamily="49" charset="0"/>
              </a:rPr>
              <a:t>// </a:t>
            </a:r>
            <a:r>
              <a:rPr lang="en-US" sz="2000" b="1" dirty="0" smtClean="0">
                <a:latin typeface="Courier New" pitchFamily="49" charset="0"/>
              </a:rPr>
              <a:t>–1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p</a:t>
            </a:r>
            <a:r>
              <a:rPr lang="en-US" sz="2000" b="1" dirty="0" smtClean="0">
                <a:latin typeface="Courier New" pitchFamily="49" charset="0"/>
              </a:rPr>
              <a:t>osition = </a:t>
            </a:r>
            <a:r>
              <a:rPr lang="en-US" sz="2000" b="1" dirty="0" err="1">
                <a:latin typeface="Courier New" pitchFamily="49" charset="0"/>
              </a:rPr>
              <a:t>s</a:t>
            </a:r>
            <a:r>
              <a:rPr lang="en-US" sz="2000" b="1" dirty="0" err="1" smtClean="0">
                <a:latin typeface="Courier New" pitchFamily="49" charset="0"/>
              </a:rPr>
              <a:t>tates.IndexOf</a:t>
            </a:r>
            <a:r>
              <a:rPr lang="en-US" sz="2000" b="1" dirty="0" smtClean="0">
                <a:latin typeface="Courier New" pitchFamily="49" charset="0"/>
              </a:rPr>
              <a:t>("Arizona", 0 , 5) </a:t>
            </a:r>
            <a:r>
              <a:rPr lang="en-US" sz="2000" b="1" dirty="0" smtClean="0">
                <a:latin typeface="Courier New" pitchFamily="49" charset="0"/>
              </a:rPr>
              <a:t>// </a:t>
            </a:r>
            <a:r>
              <a:rPr lang="en-US" sz="2000" b="1" dirty="0" smtClean="0">
                <a:latin typeface="Courier New" pitchFamily="49" charset="0"/>
              </a:rPr>
              <a:t>–1</a:t>
            </a:r>
            <a:endParaRPr lang="en-US" sz="2300" b="1" dirty="0" smtClean="0">
              <a:latin typeface="Courier New" pitchFamily="49" charset="0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</a:t>
            </a:r>
            <a:r>
              <a:rPr lang="en-US" sz="3200" b="1" dirty="0" smtClean="0">
                <a:latin typeface="Courier New" pitchFamily="49" charset="0"/>
              </a:rPr>
              <a:t>Substring</a:t>
            </a:r>
            <a:r>
              <a:rPr lang="en-US" sz="3200" dirty="0" smtClean="0"/>
              <a:t> Method (Syntax)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066800"/>
            <a:ext cx="7772400" cy="5065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>
                <a:latin typeface="Courier New" pitchFamily="49" charset="0"/>
              </a:rPr>
              <a:t>Substring</a:t>
            </a:r>
            <a:r>
              <a:rPr lang="en-US" sz="2400" dirty="0" smtClean="0"/>
              <a:t> method selects one or more characters from a string</a:t>
            </a:r>
          </a:p>
          <a:p>
            <a:pPr eaLnBrk="1" hangingPunct="1">
              <a:lnSpc>
                <a:spcPct val="90000"/>
              </a:lnSpc>
            </a:pPr>
            <a:endParaRPr lang="en-US" sz="1200" dirty="0" smtClean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ublic string </a:t>
            </a:r>
            <a:r>
              <a:rPr lang="en-US" sz="1800" b="1" dirty="0" smtClean="0">
                <a:latin typeface="Courier New" pitchFamily="49" charset="0"/>
              </a:rPr>
              <a:t>Substring(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i="1" dirty="0" err="1" smtClean="0">
                <a:latin typeface="Courier New" pitchFamily="49" charset="0"/>
              </a:rPr>
              <a:t>startIndex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ublic string </a:t>
            </a:r>
            <a:r>
              <a:rPr lang="en-US" sz="1800" b="1" dirty="0" smtClean="0">
                <a:latin typeface="Courier New" pitchFamily="49" charset="0"/>
              </a:rPr>
              <a:t>Substring(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i="1" dirty="0" err="1" smtClean="0">
                <a:latin typeface="Courier New" pitchFamily="49" charset="0"/>
              </a:rPr>
              <a:t>startIndex</a:t>
            </a:r>
            <a:r>
              <a:rPr lang="en-US" sz="1800" b="1" i="1" dirty="0" smtClean="0">
                <a:latin typeface="Courier New" pitchFamily="49" charset="0"/>
              </a:rPr>
              <a:t>,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i="1" dirty="0" smtClean="0">
                <a:latin typeface="Courier New" pitchFamily="49" charset="0"/>
              </a:rPr>
              <a:t>length)</a:t>
            </a:r>
            <a:br>
              <a:rPr lang="en-US" sz="1800" b="1" i="1" dirty="0" smtClean="0">
                <a:latin typeface="Courier New" pitchFamily="49" charset="0"/>
              </a:rPr>
            </a:br>
            <a:endParaRPr lang="en-US" sz="1200" b="1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i="1" dirty="0" err="1" smtClean="0"/>
              <a:t>startIndex</a:t>
            </a:r>
            <a:r>
              <a:rPr lang="en-US" sz="2400" dirty="0" smtClean="0"/>
              <a:t> argument contains the character position where searching will begin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i="1" dirty="0" smtClean="0"/>
              <a:t>length</a:t>
            </a:r>
            <a:r>
              <a:rPr lang="en-US" sz="2400" dirty="0" smtClean="0"/>
              <a:t> argument contains the number of characters to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FB6E05"/>
                </a:solidFill>
              </a:rPr>
              <a:t>How can we have two functions with same name?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FB6E05"/>
                </a:solidFill>
              </a:rPr>
              <a:t>How does the compiler tell them apart?  What would the </a:t>
            </a:r>
            <a:r>
              <a:rPr lang="en-US" sz="2100" i="1" dirty="0" err="1" smtClean="0">
                <a:solidFill>
                  <a:srgbClr val="FB6E05"/>
                </a:solidFill>
              </a:rPr>
              <a:t>Intellisense</a:t>
            </a:r>
            <a:r>
              <a:rPr lang="en-US" sz="2100" dirty="0" smtClean="0">
                <a:solidFill>
                  <a:srgbClr val="FB6E05"/>
                </a:solidFill>
              </a:rPr>
              <a:t> descriptions look like?</a:t>
            </a:r>
            <a:endParaRPr lang="en-US" sz="2100" dirty="0" smtClean="0">
              <a:solidFill>
                <a:srgbClr val="FB6E05"/>
              </a:solidFill>
              <a:latin typeface="Courier New" pitchFamily="49" charset="0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73914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</a:t>
            </a:r>
            <a:r>
              <a:rPr lang="en-US" sz="3200" b="1" dirty="0" smtClean="0">
                <a:latin typeface="Courier New" pitchFamily="49" charset="0"/>
              </a:rPr>
              <a:t>Substring</a:t>
            </a:r>
            <a:r>
              <a:rPr lang="en-US" sz="3200" dirty="0" smtClean="0"/>
              <a:t> Method </a:t>
            </a:r>
            <a:r>
              <a:rPr lang="en-US" sz="1800" dirty="0" smtClean="0"/>
              <a:t>(Example)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Select the numeric parts of a Social Security number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b="1" dirty="0" smtClean="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string</a:t>
            </a:r>
            <a:r>
              <a:rPr lang="en-US" sz="1800" b="1" dirty="0" smtClean="0">
                <a:latin typeface="Courier New" pitchFamily="49" charset="0"/>
              </a:rPr>
              <a:t> SSN = "555-12-3456“;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string </a:t>
            </a:r>
            <a:r>
              <a:rPr lang="en-US" sz="1800" b="1" dirty="0" smtClean="0">
                <a:latin typeface="Courier New" pitchFamily="49" charset="0"/>
              </a:rPr>
              <a:t>Part1, Part2, Part3;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Part1 = </a:t>
            </a:r>
            <a:r>
              <a:rPr lang="en-US" sz="1800" b="1" dirty="0" err="1" smtClean="0">
                <a:latin typeface="Courier New" pitchFamily="49" charset="0"/>
              </a:rPr>
              <a:t>SSN.Substring</a:t>
            </a:r>
            <a:r>
              <a:rPr lang="en-US" sz="1800" b="1" dirty="0" smtClean="0">
                <a:latin typeface="Courier New" pitchFamily="49" charset="0"/>
              </a:rPr>
              <a:t>(0, 3); 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// 555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Part2 = </a:t>
            </a:r>
            <a:r>
              <a:rPr lang="en-US" sz="1800" b="1" dirty="0" err="1" smtClean="0">
                <a:latin typeface="Courier New" pitchFamily="49" charset="0"/>
              </a:rPr>
              <a:t>SSN.Substring</a:t>
            </a:r>
            <a:r>
              <a:rPr lang="en-US" sz="1800" b="1" dirty="0" smtClean="0">
                <a:latin typeface="Courier New" pitchFamily="49" charset="0"/>
              </a:rPr>
              <a:t>(4, 2); 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// 12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Part3 = </a:t>
            </a:r>
            <a:r>
              <a:rPr lang="en-US" sz="1800" b="1" dirty="0" err="1" smtClean="0">
                <a:latin typeface="Courier New" pitchFamily="49" charset="0"/>
              </a:rPr>
              <a:t>SSN.Substring</a:t>
            </a:r>
            <a:r>
              <a:rPr lang="en-US" sz="1800" b="1" dirty="0" smtClean="0">
                <a:latin typeface="Courier New" pitchFamily="49" charset="0"/>
              </a:rPr>
              <a:t>(7, 4); </a:t>
            </a:r>
            <a:r>
              <a:rPr lang="en-US" sz="1800" b="1" dirty="0" smtClean="0">
                <a:solidFill>
                  <a:srgbClr val="00B050"/>
                </a:solidFill>
                <a:latin typeface="Courier New" pitchFamily="49" charset="0"/>
              </a:rPr>
              <a:t>// 3456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73914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Operation of the Substring Method</a:t>
            </a:r>
          </a:p>
        </p:txBody>
      </p:sp>
      <p:pic>
        <p:nvPicPr>
          <p:cNvPr id="36867" name="Picture 5" descr="C05F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</a:t>
            </a:r>
            <a:r>
              <a:rPr lang="en-US" sz="3200" b="1" dirty="0" smtClean="0">
                <a:latin typeface="Courier New" pitchFamily="49" charset="0"/>
              </a:rPr>
              <a:t>Insert</a:t>
            </a:r>
            <a:r>
              <a:rPr lang="en-US" sz="3200" dirty="0" smtClean="0"/>
              <a:t> Method (Syntax)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Insert</a:t>
            </a:r>
            <a:r>
              <a:rPr lang="en-US" dirty="0" smtClean="0"/>
              <a:t> method inserts one string into another string </a:t>
            </a:r>
          </a:p>
          <a:p>
            <a:pPr marL="0" indent="0" eaLnBrk="1" hangingPunct="1"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  public string </a:t>
            </a:r>
            <a:r>
              <a:rPr lang="en-US" sz="2000" b="1" dirty="0" smtClean="0">
                <a:latin typeface="Courier New" pitchFamily="49" charset="0"/>
              </a:rPr>
              <a:t>Insert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2000" b="1" i="1" dirty="0" err="1" smtClean="0">
                <a:latin typeface="Courier New" pitchFamily="49" charset="0"/>
              </a:rPr>
              <a:t>startIndex</a:t>
            </a:r>
            <a:r>
              <a:rPr lang="en-US" sz="2000" b="1" i="1" dirty="0">
                <a:latin typeface="Courier New" pitchFamily="49" charset="0"/>
              </a:rPr>
              <a:t>,</a:t>
            </a:r>
            <a:r>
              <a:rPr lang="en-US" sz="2000" b="1" dirty="0" smtClean="0">
                <a:latin typeface="Courier New" pitchFamily="49" charset="0"/>
              </a:rPr>
              <a:t> </a:t>
            </a:r>
          </a:p>
          <a:p>
            <a:pPr marL="457200" lvl="1" indent="0" eaLnBrk="1" hangingPunct="1">
              <a:buNone/>
            </a:pPr>
            <a:r>
              <a:rPr lang="en-US" sz="2000" b="1" i="1" dirty="0">
                <a:latin typeface="Courier New" pitchFamily="49" charset="0"/>
              </a:rPr>
              <a:t> </a:t>
            </a:r>
            <a:r>
              <a:rPr lang="en-US" sz="2000" b="1" i="1" dirty="0" smtClean="0">
                <a:latin typeface="Courier New" pitchFamily="49" charset="0"/>
              </a:rPr>
              <a:t>                    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string</a:t>
            </a:r>
            <a:r>
              <a:rPr lang="en-US" sz="2000" b="1" i="1" dirty="0" smtClean="0">
                <a:latin typeface="Courier New" pitchFamily="49" charset="0"/>
              </a:rPr>
              <a:t> value)</a:t>
            </a:r>
            <a:endParaRPr lang="en-US" sz="2000" b="1" dirty="0" smtClean="0">
              <a:latin typeface="Courier New" pitchFamily="49" charset="0"/>
            </a:endParaRPr>
          </a:p>
          <a:p>
            <a:pPr eaLnBrk="1" hangingPunct="1"/>
            <a:r>
              <a:rPr lang="en-US" dirty="0" smtClean="0"/>
              <a:t>The </a:t>
            </a:r>
            <a:r>
              <a:rPr lang="en-US" i="1" dirty="0" err="1" smtClean="0"/>
              <a:t>startIndex</a:t>
            </a:r>
            <a:r>
              <a:rPr lang="en-US" dirty="0" smtClean="0"/>
              <a:t> argument contains the character position in the existing string where the new string will be inserted</a:t>
            </a:r>
          </a:p>
          <a:p>
            <a:pPr lvl="1" eaLnBrk="1" hangingPunct="1"/>
            <a:r>
              <a:rPr lang="en-US" dirty="0" smtClean="0"/>
              <a:t>The value is 0-based</a:t>
            </a:r>
          </a:p>
          <a:p>
            <a:pPr eaLnBrk="1" hangingPunct="1"/>
            <a:r>
              <a:rPr lang="en-US" i="1" dirty="0" smtClean="0"/>
              <a:t>value</a:t>
            </a:r>
            <a:r>
              <a:rPr lang="en-US" dirty="0" smtClean="0"/>
              <a:t> contains the string to be inserted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Introduction to Character Encodings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English character set is relatively small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Letters, digits, and a few special characters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International character sets are more complex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German has umlauts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French has grave accents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Many other diacritical marks exist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Some languages have entirely unique character sets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</a:t>
            </a:r>
            <a:r>
              <a:rPr lang="en-US" sz="3200" b="1" dirty="0" smtClean="0">
                <a:latin typeface="Courier New" pitchFamily="49" charset="0"/>
              </a:rPr>
              <a:t>Insert</a:t>
            </a:r>
            <a:r>
              <a:rPr lang="en-US" sz="3200" dirty="0" smtClean="0"/>
              <a:t> Method </a:t>
            </a:r>
            <a:r>
              <a:rPr lang="en-US" sz="1800" dirty="0" smtClean="0"/>
              <a:t>(Example)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Insert dashes into a Social Security number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200" b="1" dirty="0" smtClean="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string </a:t>
            </a:r>
            <a:r>
              <a:rPr lang="en-US" sz="1800" b="1" dirty="0" smtClean="0">
                <a:latin typeface="Courier New" pitchFamily="49" charset="0"/>
              </a:rPr>
              <a:t>SSN = "590123456“;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SSN = </a:t>
            </a:r>
            <a:r>
              <a:rPr lang="en-US" sz="1800" b="1" dirty="0" err="1" smtClean="0">
                <a:latin typeface="Courier New" pitchFamily="49" charset="0"/>
              </a:rPr>
              <a:t>SSN.Insert</a:t>
            </a:r>
            <a:r>
              <a:rPr lang="en-US" sz="1800" b="1" dirty="0" smtClean="0">
                <a:latin typeface="Courier New" pitchFamily="49" charset="0"/>
              </a:rPr>
              <a:t>(5, "-");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SSN = </a:t>
            </a:r>
            <a:r>
              <a:rPr lang="en-US" sz="1800" b="1" dirty="0" err="1" smtClean="0">
                <a:latin typeface="Courier New" pitchFamily="49" charset="0"/>
              </a:rPr>
              <a:t>SSN.Insert</a:t>
            </a:r>
            <a:r>
              <a:rPr lang="en-US" sz="1800" b="1" dirty="0" smtClean="0">
                <a:latin typeface="Courier New" pitchFamily="49" charset="0"/>
              </a:rPr>
              <a:t>(3, "-");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953375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Operation of the Insert Method</a:t>
            </a:r>
          </a:p>
        </p:txBody>
      </p:sp>
      <p:pic>
        <p:nvPicPr>
          <p:cNvPr id="39939" name="Picture 5" descr="C05F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75438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Remove</a:t>
            </a:r>
            <a:r>
              <a:rPr lang="en-US" dirty="0" smtClean="0"/>
              <a:t> Method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>
                <a:latin typeface="Courier New" pitchFamily="49" charset="0"/>
              </a:rPr>
              <a:t>Remove</a:t>
            </a:r>
            <a:r>
              <a:rPr lang="en-US" sz="2400" dirty="0" smtClean="0"/>
              <a:t> method deletes one or more characters from a string</a:t>
            </a:r>
          </a:p>
          <a:p>
            <a:pPr marL="457200" lvl="1" indent="0" eaLnBrk="1" hangingPunct="1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ublic string </a:t>
            </a:r>
            <a:r>
              <a:rPr lang="en-US" sz="1800" b="1" dirty="0" smtClean="0">
                <a:latin typeface="Courier New" pitchFamily="49" charset="0"/>
              </a:rPr>
              <a:t>Remove(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i="1" dirty="0" err="1" smtClean="0">
                <a:latin typeface="Courier New" pitchFamily="49" charset="0"/>
              </a:rPr>
              <a:t>startIndex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 marL="457200" lvl="1" indent="0" eaLnBrk="1" hangingPunct="1"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ublic string </a:t>
            </a:r>
            <a:r>
              <a:rPr lang="en-US" sz="1800" b="1" dirty="0" smtClean="0">
                <a:latin typeface="Courier New" pitchFamily="49" charset="0"/>
              </a:rPr>
              <a:t>Remove(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i="1" dirty="0" err="1" smtClean="0">
                <a:latin typeface="Courier New" pitchFamily="49" charset="0"/>
              </a:rPr>
              <a:t>startIndex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itchFamily="49" charset="0"/>
              </a:rPr>
              <a:t>int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 </a:t>
            </a:r>
            <a:r>
              <a:rPr lang="en-US" sz="1800" b="1" i="1" dirty="0" smtClean="0">
                <a:latin typeface="Courier New" pitchFamily="49" charset="0"/>
              </a:rPr>
              <a:t>count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 eaLnBrk="1" hangingPunct="1"/>
            <a:r>
              <a:rPr lang="en-US" sz="2600" dirty="0" smtClean="0"/>
              <a:t>The first method removes all characters from </a:t>
            </a:r>
            <a:r>
              <a:rPr lang="en-US" sz="2600" i="1" dirty="0" err="1" smtClean="0"/>
              <a:t>startIndex</a:t>
            </a:r>
            <a:r>
              <a:rPr lang="en-US" sz="2600" dirty="0" smtClean="0"/>
              <a:t> to the end of the string</a:t>
            </a:r>
          </a:p>
          <a:p>
            <a:pPr eaLnBrk="1" hangingPunct="1"/>
            <a:r>
              <a:rPr lang="en-US" sz="2600" dirty="0" smtClean="0"/>
              <a:t>The second method removes </a:t>
            </a:r>
            <a:r>
              <a:rPr lang="en-US" sz="2600" i="1" dirty="0" smtClean="0"/>
              <a:t>count</a:t>
            </a:r>
            <a:r>
              <a:rPr lang="en-US" sz="2600" dirty="0" smtClean="0"/>
              <a:t> characters starting at </a:t>
            </a:r>
            <a:r>
              <a:rPr lang="en-US" sz="2600" i="1" dirty="0" err="1" smtClean="0"/>
              <a:t>startIndex</a:t>
            </a:r>
            <a:endParaRPr lang="en-US" sz="2600" dirty="0" smtClean="0"/>
          </a:p>
          <a:p>
            <a:pPr lvl="1" eaLnBrk="1" hangingPunct="1"/>
            <a:endParaRPr lang="en-US" sz="210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The </a:t>
            </a:r>
            <a:r>
              <a:rPr lang="en-US" sz="3200" b="1" dirty="0" smtClean="0">
                <a:latin typeface="Courier New" pitchFamily="49" charset="0"/>
              </a:rPr>
              <a:t>Remove</a:t>
            </a:r>
            <a:r>
              <a:rPr lang="en-US" sz="3200" dirty="0" smtClean="0"/>
              <a:t> Method </a:t>
            </a:r>
            <a:r>
              <a:rPr lang="en-US" sz="1800" dirty="0" smtClean="0"/>
              <a:t>(Example)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Remove the area code from a telephone number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000" b="1" dirty="0" smtClean="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string </a:t>
            </a:r>
            <a:r>
              <a:rPr lang="en-US" sz="2000" b="1" dirty="0" smtClean="0">
                <a:latin typeface="Courier New" pitchFamily="49" charset="0"/>
              </a:rPr>
              <a:t>Telephone = "702-555-1212“;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</a:rPr>
              <a:t>s</a:t>
            </a:r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tring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TelephoneNoAreaCode</a:t>
            </a:r>
            <a:r>
              <a:rPr lang="en-US" sz="2000" b="1" dirty="0">
                <a:latin typeface="Courier New" pitchFamily="49" charset="0"/>
              </a:rPr>
              <a:t>;</a:t>
            </a:r>
            <a:endParaRPr lang="en-US" sz="2000" b="1" dirty="0" smtClean="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urier New" pitchFamily="49" charset="0"/>
              </a:rPr>
              <a:t>TelephoneNoAreaCode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</a:rPr>
              <a:t>Telephone.Remove</a:t>
            </a:r>
            <a:r>
              <a:rPr lang="en-US" sz="2000" b="1" dirty="0" smtClean="0">
                <a:latin typeface="Courier New" pitchFamily="49" charset="0"/>
              </a:rPr>
              <a:t>(0, 4);</a:t>
            </a:r>
            <a:endParaRPr lang="en-US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Operation of the Remove Method</a:t>
            </a:r>
          </a:p>
        </p:txBody>
      </p:sp>
      <p:pic>
        <p:nvPicPr>
          <p:cNvPr id="43011" name="Picture 1029" descr="C05F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76200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Replace</a:t>
            </a:r>
            <a:r>
              <a:rPr lang="en-US" smtClean="0"/>
              <a:t> Method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Replace</a:t>
            </a:r>
            <a:r>
              <a:rPr lang="en-US" dirty="0" smtClean="0"/>
              <a:t> method replaces one character with another character or one string pattern with another string pattern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itchFamily="49" charset="0"/>
              </a:rPr>
              <a:t>p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ublic string </a:t>
            </a:r>
            <a:r>
              <a:rPr lang="en-US" sz="1800" b="1" dirty="0" smtClean="0">
                <a:latin typeface="Courier New" pitchFamily="49" charset="0"/>
              </a:rPr>
              <a:t>Replace(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char </a:t>
            </a:r>
            <a:r>
              <a:rPr lang="en-US" sz="1800" b="1" i="1" dirty="0" err="1" smtClean="0">
                <a:latin typeface="Courier New" pitchFamily="49" charset="0"/>
              </a:rPr>
              <a:t>oldChar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char </a:t>
            </a:r>
            <a:r>
              <a:rPr lang="en-US" sz="1800" b="1" i="1" dirty="0" err="1" smtClean="0">
                <a:latin typeface="Courier New" pitchFamily="49" charset="0"/>
              </a:rPr>
              <a:t>newChar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public string </a:t>
            </a:r>
            <a:r>
              <a:rPr lang="en-US" sz="1800" b="1" dirty="0" smtClean="0">
                <a:latin typeface="Courier New" pitchFamily="49" charset="0"/>
              </a:rPr>
              <a:t>Replace(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string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i="1" dirty="0" err="1" smtClean="0">
                <a:latin typeface="Courier New" pitchFamily="49" charset="0"/>
              </a:rPr>
              <a:t>oldVal</a:t>
            </a:r>
            <a:r>
              <a:rPr lang="en-US" sz="1800" b="1" i="1" dirty="0" smtClean="0"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0070C0"/>
                </a:solidFill>
                <a:latin typeface="Courier New" pitchFamily="49" charset="0"/>
              </a:rPr>
              <a:t>string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i="1" dirty="0" err="1" smtClean="0">
                <a:latin typeface="Courier New" pitchFamily="49" charset="0"/>
              </a:rPr>
              <a:t>newVal</a:t>
            </a:r>
            <a:r>
              <a:rPr lang="en-US" sz="1800" b="1" dirty="0" smtClean="0"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In the first method, the character in </a:t>
            </a:r>
            <a:r>
              <a:rPr lang="en-US" sz="2600" i="1" dirty="0" err="1" smtClean="0"/>
              <a:t>oldChar</a:t>
            </a:r>
            <a:r>
              <a:rPr lang="en-US" sz="2600" dirty="0" smtClean="0"/>
              <a:t> is replaced by </a:t>
            </a:r>
            <a:r>
              <a:rPr lang="en-US" sz="2600" i="1" dirty="0" err="1" smtClean="0"/>
              <a:t>newChar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In the second method, the string in </a:t>
            </a:r>
            <a:r>
              <a:rPr lang="en-US" sz="2600" i="1" dirty="0" err="1" smtClean="0"/>
              <a:t>oldVal</a:t>
            </a:r>
            <a:r>
              <a:rPr lang="en-US" sz="2600" i="1" dirty="0" smtClean="0"/>
              <a:t> </a:t>
            </a:r>
            <a:r>
              <a:rPr lang="en-US" sz="2600" dirty="0" smtClean="0"/>
              <a:t>is replaced by the string in </a:t>
            </a:r>
            <a:r>
              <a:rPr lang="en-US" sz="2600" i="1" dirty="0" err="1" smtClean="0"/>
              <a:t>newVal</a:t>
            </a:r>
            <a:endParaRPr lang="en-US" sz="2600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b="1" smtClean="0">
                <a:latin typeface="Courier New" pitchFamily="49" charset="0"/>
              </a:rPr>
              <a:t>Replace</a:t>
            </a:r>
            <a:r>
              <a:rPr lang="en-US" sz="3200" smtClean="0"/>
              <a:t> Method </a:t>
            </a:r>
            <a:r>
              <a:rPr lang="en-US" sz="1800" smtClean="0"/>
              <a:t>(Example)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8040688" cy="4837113"/>
          </a:xfrm>
        </p:spPr>
        <p:txBody>
          <a:bodyPr/>
          <a:lstStyle/>
          <a:p>
            <a:pPr eaLnBrk="1" hangingPunct="1"/>
            <a:r>
              <a:rPr lang="en-US" dirty="0" smtClean="0"/>
              <a:t>Replace a space with no character (nothing)</a:t>
            </a:r>
            <a:br>
              <a:rPr lang="en-US" dirty="0" smtClean="0"/>
            </a:br>
            <a:endParaRPr lang="en-US" sz="11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Courier New" pitchFamily="49" charset="0"/>
              </a:rPr>
              <a:t>string </a:t>
            </a:r>
            <a:r>
              <a:rPr lang="en-US" sz="2200" b="1" dirty="0" err="1">
                <a:latin typeface="Courier New" pitchFamily="49" charset="0"/>
              </a:rPr>
              <a:t>i</a:t>
            </a:r>
            <a:r>
              <a:rPr lang="en-US" sz="2200" b="1" dirty="0" err="1" smtClean="0">
                <a:latin typeface="Courier New" pitchFamily="49" charset="0"/>
              </a:rPr>
              <a:t>nputString</a:t>
            </a:r>
            <a:r>
              <a:rPr lang="en-US" sz="2200" b="1" dirty="0" smtClean="0">
                <a:latin typeface="Courier New" pitchFamily="49" charset="0"/>
              </a:rPr>
              <a:t> As String = "A B C D E“;</a:t>
            </a:r>
            <a:endParaRPr lang="en-US" sz="2200" b="1" dirty="0"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200" b="1" dirty="0" err="1" smtClean="0">
                <a:latin typeface="Courier New" pitchFamily="49" charset="0"/>
              </a:rPr>
              <a:t>inputString</a:t>
            </a:r>
            <a:r>
              <a:rPr lang="en-US" sz="2200" b="1" dirty="0" smtClean="0">
                <a:latin typeface="Courier New" pitchFamily="49" charset="0"/>
              </a:rPr>
              <a:t> = </a:t>
            </a:r>
            <a:r>
              <a:rPr lang="en-US" sz="2200" b="1" dirty="0" err="1">
                <a:latin typeface="Courier New" pitchFamily="49" charset="0"/>
              </a:rPr>
              <a:t>i</a:t>
            </a:r>
            <a:r>
              <a:rPr lang="en-US" sz="2200" b="1" dirty="0" err="1" smtClean="0">
                <a:latin typeface="Courier New" pitchFamily="49" charset="0"/>
              </a:rPr>
              <a:t>nputString.Replace</a:t>
            </a:r>
            <a:r>
              <a:rPr lang="en-US" sz="2200" b="1" dirty="0" smtClean="0">
                <a:latin typeface="Courier New" pitchFamily="49" charset="0"/>
              </a:rPr>
              <a:t>(" ", "");</a:t>
            </a:r>
          </a:p>
          <a:p>
            <a:pPr lvl="1" eaLnBrk="1" hangingPunct="1"/>
            <a:endParaRPr lang="en-US" sz="2200" b="1" dirty="0" smtClean="0">
              <a:latin typeface="Courier New" pitchFamily="49" charset="0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73914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601663"/>
          </a:xfrm>
        </p:spPr>
        <p:txBody>
          <a:bodyPr/>
          <a:lstStyle/>
          <a:p>
            <a:pPr eaLnBrk="1" hangingPunct="1"/>
            <a:r>
              <a:rPr lang="en-US" smtClean="0"/>
              <a:t>The ASCII Character Set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82688" y="1219200"/>
            <a:ext cx="7772400" cy="4913313"/>
          </a:xfrm>
        </p:spPr>
        <p:txBody>
          <a:bodyPr/>
          <a:lstStyle/>
          <a:p>
            <a:pPr eaLnBrk="1" hangingPunct="1"/>
            <a:r>
              <a:rPr lang="en-US" sz="2400" smtClean="0"/>
              <a:t>Early computers used different character sets making data communication between computers difficult or impossible</a:t>
            </a:r>
          </a:p>
          <a:p>
            <a:pPr eaLnBrk="1" hangingPunct="1"/>
            <a:r>
              <a:rPr lang="en-US" sz="2400" smtClean="0"/>
              <a:t>ASCII was created in 1961 to supply a standard character set shared among computers</a:t>
            </a:r>
          </a:p>
          <a:p>
            <a:pPr eaLnBrk="1" hangingPunct="1"/>
            <a:r>
              <a:rPr lang="en-US" sz="2400" smtClean="0"/>
              <a:t>An encoding scheme is a way of uniquely representing every character in a language with a unique binary value</a:t>
            </a:r>
          </a:p>
          <a:p>
            <a:pPr lvl="1" eaLnBrk="1" hangingPunct="1"/>
            <a:r>
              <a:rPr lang="en-US" sz="2100" smtClean="0"/>
              <a:t>ASCII is but one encoding scheme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93038" cy="609600"/>
          </a:xfrm>
        </p:spPr>
        <p:txBody>
          <a:bodyPr/>
          <a:lstStyle/>
          <a:p>
            <a:pPr eaLnBrk="1" hangingPunct="1"/>
            <a:r>
              <a:rPr lang="en-US" smtClean="0"/>
              <a:t>The Unicode Character Set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143000"/>
            <a:ext cx="7772400" cy="4989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ASCII cannot effectively represent the characters of international languages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Unicode (“Unification code”) is an international character set, which stores a character in an unsigned 2-byte value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Each unique character is called a </a:t>
            </a:r>
            <a:r>
              <a:rPr lang="en-US" sz="2400" b="1" smtClean="0"/>
              <a:t>code point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65,536 characters (code points) are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The first 128 code points store ASCII characters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The second 128 code points store special characters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The remaining code points store symbols and diacritical marks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Unicode allows us to represent multi-lingual character encoding systems 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 to the </a:t>
            </a:r>
            <a:r>
              <a:rPr lang="en-US" b="1" dirty="0">
                <a:latin typeface="Courier New" pitchFamily="49" charset="0"/>
              </a:rPr>
              <a:t>c</a:t>
            </a:r>
            <a:r>
              <a:rPr lang="en-US" b="1" dirty="0" smtClean="0">
                <a:latin typeface="Courier New" pitchFamily="49" charset="0"/>
              </a:rPr>
              <a:t>har</a:t>
            </a:r>
            <a:r>
              <a:rPr lang="en-US" dirty="0" smtClean="0"/>
              <a:t> Data Type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>
                <a:latin typeface="Courier New" pitchFamily="49" charset="0"/>
              </a:rPr>
              <a:t>c</a:t>
            </a:r>
            <a:r>
              <a:rPr lang="en-US" b="1" dirty="0" smtClean="0">
                <a:latin typeface="Courier New" pitchFamily="49" charset="0"/>
              </a:rPr>
              <a:t>har</a:t>
            </a:r>
            <a:r>
              <a:rPr lang="en-US" dirty="0" smtClean="0"/>
              <a:t> data type stores a single Unicode character in one 16-bit (2-byte) value</a:t>
            </a:r>
          </a:p>
          <a:p>
            <a:pPr eaLnBrk="1" hangingPunct="1"/>
            <a:r>
              <a:rPr lang="en-US" dirty="0" smtClean="0"/>
              <a:t>The same syntax is used to declare a </a:t>
            </a:r>
            <a:r>
              <a:rPr lang="en-US" b="1" dirty="0">
                <a:latin typeface="Courier New" pitchFamily="49" charset="0"/>
              </a:rPr>
              <a:t>c</a:t>
            </a:r>
            <a:r>
              <a:rPr lang="en-US" b="1" dirty="0" smtClean="0">
                <a:latin typeface="Courier New" pitchFamily="49" charset="0"/>
              </a:rPr>
              <a:t>har</a:t>
            </a:r>
            <a:r>
              <a:rPr lang="en-US" dirty="0" smtClean="0"/>
              <a:t> as any other data type</a:t>
            </a:r>
          </a:p>
          <a:p>
            <a:pPr eaLnBrk="1" hangingPunct="1"/>
            <a:r>
              <a:rPr lang="en-US" b="1" dirty="0">
                <a:latin typeface="Courier New" pitchFamily="49" charset="0"/>
              </a:rPr>
              <a:t>c</a:t>
            </a:r>
            <a:r>
              <a:rPr lang="en-US" b="1" dirty="0" smtClean="0">
                <a:latin typeface="Courier New" pitchFamily="49" charset="0"/>
              </a:rPr>
              <a:t>har</a:t>
            </a:r>
            <a:r>
              <a:rPr lang="en-US" dirty="0" smtClean="0"/>
              <a:t> is a primitive data type</a:t>
            </a:r>
          </a:p>
          <a:p>
            <a:pPr eaLnBrk="1" hangingPunct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/>
              <a:t> and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dirty="0" smtClean="0">
                <a:cs typeface="Courier New" panose="02070309020205020404" pitchFamily="49" charset="0"/>
              </a:rPr>
              <a:t>are not the same</a:t>
            </a:r>
          </a:p>
          <a:p>
            <a:pPr marL="0" indent="0" eaLnBrk="1" hangingPunct="1">
              <a:buNone/>
            </a:pP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ourier New" panose="02070309020205020404" pitchFamily="49" charset="0"/>
              </a:rPr>
              <a:t>       </a:t>
            </a:r>
            <a:r>
              <a:rPr lang="en-US" dirty="0" smtClean="0">
                <a:solidFill>
                  <a:srgbClr val="0070C0"/>
                </a:solidFill>
                <a:cs typeface="Courier New" panose="02070309020205020404" pitchFamily="49" charset="0"/>
              </a:rPr>
              <a:t>char </a:t>
            </a:r>
            <a:r>
              <a:rPr lang="en-US" dirty="0" smtClean="0">
                <a:cs typeface="Courier New" panose="02070309020205020404" pitchFamily="49" charset="0"/>
              </a:rPr>
              <a:t>c = “A”;     </a:t>
            </a:r>
            <a:r>
              <a:rPr lang="en-US" dirty="0" smtClean="0">
                <a:solidFill>
                  <a:srgbClr val="00B050"/>
                </a:solidFill>
                <a:cs typeface="Courier New" panose="02070309020205020404" pitchFamily="49" charset="0"/>
              </a:rPr>
              <a:t>// conversion error</a:t>
            </a:r>
          </a:p>
          <a:p>
            <a:pPr marL="0" indent="0" eaLnBrk="1" hangingPunct="1">
              <a:buNone/>
            </a:pP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ourier New" panose="02070309020205020404" pitchFamily="49" charset="0"/>
              </a:rPr>
              <a:t>       </a:t>
            </a:r>
            <a:r>
              <a:rPr lang="en-US" dirty="0" smtClean="0">
                <a:solidFill>
                  <a:srgbClr val="0070C0"/>
                </a:solidFill>
                <a:cs typeface="Courier New" panose="02070309020205020404" pitchFamily="49" charset="0"/>
              </a:rPr>
              <a:t>string</a:t>
            </a:r>
            <a:r>
              <a:rPr lang="en-US" dirty="0" smtClean="0">
                <a:cs typeface="Courier New" panose="02070309020205020404" pitchFamily="49" charset="0"/>
              </a:rPr>
              <a:t> s = ‘A’;    </a:t>
            </a:r>
            <a:r>
              <a:rPr lang="en-US" dirty="0" smtClean="0">
                <a:solidFill>
                  <a:srgbClr val="00B050"/>
                </a:solidFill>
                <a:cs typeface="Courier New" panose="02070309020205020404" pitchFamily="49" charset="0"/>
              </a:rPr>
              <a:t>// conversion error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Conversions to the </a:t>
            </a:r>
            <a:r>
              <a:rPr lang="en-US" b="1" smtClean="0">
                <a:latin typeface="Courier New" pitchFamily="49" charset="0"/>
              </a:rPr>
              <a:t>Char</a:t>
            </a:r>
            <a:r>
              <a:rPr lang="en-US" smtClean="0"/>
              <a:t> Data Type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772400" cy="5141913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err="1" smtClean="0">
                <a:latin typeface="Courier New" pitchFamily="49" charset="0"/>
              </a:rPr>
              <a:t>System.Convert.ToChar</a:t>
            </a:r>
            <a:r>
              <a:rPr lang="en-US" dirty="0" smtClean="0"/>
              <a:t> method converts a </a:t>
            </a:r>
            <a:r>
              <a:rPr lang="en-US" b="1" dirty="0" smtClean="0">
                <a:latin typeface="Courier New" pitchFamily="49" charset="0"/>
              </a:rPr>
              <a:t>String</a:t>
            </a:r>
            <a:r>
              <a:rPr lang="en-US" dirty="0" smtClean="0"/>
              <a:t> or an </a:t>
            </a:r>
            <a:r>
              <a:rPr lang="en-US" b="1" dirty="0" smtClean="0">
                <a:latin typeface="Courier New" pitchFamily="49" charset="0"/>
              </a:rPr>
              <a:t>Integer</a:t>
            </a:r>
            <a:r>
              <a:rPr lang="en-US" dirty="0" smtClean="0"/>
              <a:t> to a </a:t>
            </a:r>
            <a:r>
              <a:rPr lang="en-US" b="1" dirty="0" smtClean="0">
                <a:latin typeface="Courier New" pitchFamily="49" charset="0"/>
              </a:rPr>
              <a:t>Char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Integer</a:t>
            </a:r>
            <a:r>
              <a:rPr lang="en-US" dirty="0" smtClean="0"/>
              <a:t> value corresponds to the Unicode code point</a:t>
            </a:r>
          </a:p>
          <a:p>
            <a:pPr lvl="1" eaLnBrk="1" hangingPunct="1"/>
            <a:r>
              <a:rPr lang="en-US" dirty="0" smtClean="0"/>
              <a:t>For example, the letter “A” has an integer value 65.  What is the value of “Z”;  of “0”;  of “@”?</a:t>
            </a:r>
          </a:p>
          <a:p>
            <a:pPr eaLnBrk="1" hangingPunct="1"/>
            <a:r>
              <a:rPr lang="en-US" dirty="0" smtClean="0"/>
              <a:t>Examples: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urier New" pitchFamily="49" charset="0"/>
              </a:rPr>
              <a:t>LetterA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</a:rPr>
              <a:t>System.Convert.ToChar</a:t>
            </a:r>
            <a:r>
              <a:rPr lang="en-US" sz="2000" b="1" dirty="0" smtClean="0">
                <a:latin typeface="Courier New" pitchFamily="49" charset="0"/>
              </a:rPr>
              <a:t>(65);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b="1" dirty="0" err="1" smtClean="0">
                <a:latin typeface="Courier New" pitchFamily="49" charset="0"/>
              </a:rPr>
              <a:t>LetterA</a:t>
            </a:r>
            <a:r>
              <a:rPr lang="en-US" sz="2000" b="1" dirty="0" smtClean="0">
                <a:latin typeface="Courier New" pitchFamily="49" charset="0"/>
              </a:rPr>
              <a:t> = </a:t>
            </a:r>
            <a:r>
              <a:rPr lang="en-US" sz="2000" b="1" dirty="0" err="1" smtClean="0">
                <a:latin typeface="Courier New" pitchFamily="49" charset="0"/>
              </a:rPr>
              <a:t>System.Convert.ToChar</a:t>
            </a:r>
            <a:r>
              <a:rPr lang="en-US" sz="2000" b="1" dirty="0" smtClean="0">
                <a:latin typeface="Courier New" pitchFamily="49" charset="0"/>
              </a:rPr>
              <a:t>("A");</a:t>
            </a:r>
          </a:p>
          <a:p>
            <a:pPr lvl="1" eaLnBrk="1" hangingPunct="1"/>
            <a:r>
              <a:rPr lang="en-US" sz="2400" dirty="0" smtClean="0"/>
              <a:t>In these examples the result is the storing of the Unicode character A in the variable </a:t>
            </a:r>
            <a:r>
              <a:rPr lang="en-US" sz="2400" b="1" dirty="0" err="1" smtClean="0">
                <a:latin typeface="Courier New" pitchFamily="49" charset="0"/>
              </a:rPr>
              <a:t>LetterA</a:t>
            </a:r>
            <a:endParaRPr lang="en-US" sz="2400" b="1" dirty="0" smtClean="0">
              <a:latin typeface="Courier New" pitchFamily="49" charset="0"/>
            </a:endParaRPr>
          </a:p>
          <a:p>
            <a:pPr eaLnBrk="1" hangingPunct="1"/>
            <a:r>
              <a:rPr lang="en-US" sz="2700" b="1" dirty="0" smtClean="0">
                <a:solidFill>
                  <a:srgbClr val="00B050"/>
                </a:solidFill>
                <a:latin typeface="Courier New" pitchFamily="49" charset="0"/>
              </a:rPr>
              <a:t>How is this </a:t>
            </a:r>
            <a:r>
              <a:rPr lang="en-US" sz="3200" b="1" dirty="0" smtClean="0">
                <a:solidFill>
                  <a:srgbClr val="00B050"/>
                </a:solidFill>
                <a:latin typeface="Courier New" pitchFamily="49" charset="0"/>
              </a:rPr>
              <a:t>handled</a:t>
            </a:r>
            <a:r>
              <a:rPr lang="en-US" sz="2700" b="1" dirty="0" smtClean="0">
                <a:solidFill>
                  <a:srgbClr val="00B050"/>
                </a:solidFill>
                <a:latin typeface="Courier New" pitchFamily="49" charset="0"/>
              </a:rPr>
              <a:t> in Java?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More on the </a:t>
            </a:r>
            <a:r>
              <a:rPr lang="en-US" sz="3200" b="1" dirty="0" smtClean="0">
                <a:latin typeface="Courier New" pitchFamily="49" charset="0"/>
              </a:rPr>
              <a:t>String</a:t>
            </a:r>
            <a:r>
              <a:rPr lang="en-US" sz="3200" dirty="0" smtClean="0"/>
              <a:t> Data Type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8153400" cy="4837113"/>
          </a:xfrm>
        </p:spPr>
        <p:txBody>
          <a:bodyPr/>
          <a:lstStyle/>
          <a:p>
            <a:pPr eaLnBrk="1" hangingPunct="1"/>
            <a:r>
              <a:rPr lang="en-US" dirty="0" smtClean="0"/>
              <a:t>A string is a class with  an indexer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[index], </a:t>
            </a:r>
            <a:r>
              <a:rPr lang="en-US" dirty="0" smtClean="0"/>
              <a:t>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dirty="0" smtClean="0"/>
              <a:t> property and lots of methods </a:t>
            </a:r>
            <a:r>
              <a:rPr lang="en-US" dirty="0" smtClean="0"/>
              <a:t>(see text for details)</a:t>
            </a:r>
          </a:p>
          <a:p>
            <a:pPr eaLnBrk="1" hangingPunct="1"/>
            <a:r>
              <a:rPr lang="en-US" b="1" dirty="0" smtClean="0"/>
              <a:t>NOTE</a:t>
            </a:r>
            <a:r>
              <a:rPr lang="en-US" dirty="0" smtClean="0"/>
              <a:t>: Strings created from the string class are immutable </a:t>
            </a:r>
          </a:p>
          <a:p>
            <a:pPr lvl="1" eaLnBrk="1" hangingPunct="1"/>
            <a:r>
              <a:rPr lang="en-US" sz="2000" dirty="0" smtClean="0"/>
              <a:t>That is they are of fixed length and value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If you reassign a string value to a string variable, the original string is </a:t>
            </a:r>
            <a:r>
              <a:rPr lang="en-US" sz="2000" dirty="0" err="1" smtClean="0"/>
              <a:t>deallocated</a:t>
            </a:r>
            <a:r>
              <a:rPr lang="en-US" sz="2000" dirty="0" smtClean="0"/>
              <a:t> and a new one is created 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b="1" dirty="0" smtClean="0">
                <a:latin typeface="Courier New" pitchFamily="49" charset="0"/>
              </a:rPr>
              <a:t>Text</a:t>
            </a:r>
            <a:r>
              <a:rPr lang="en-US" dirty="0" smtClean="0"/>
              <a:t> property of a </a:t>
            </a:r>
            <a:r>
              <a:rPr lang="en-US" b="1" dirty="0" err="1" smtClean="0">
                <a:latin typeface="Courier New" pitchFamily="49" charset="0"/>
              </a:rPr>
              <a:t>TextBox</a:t>
            </a:r>
            <a:r>
              <a:rPr lang="en-US" dirty="0" smtClean="0"/>
              <a:t> stores a string, for example</a:t>
            </a:r>
          </a:p>
          <a:p>
            <a:pPr eaLnBrk="1" hangingPunct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 smtClean="0"/>
              <a:t> data type is a reference </a:t>
            </a:r>
            <a:r>
              <a:rPr lang="en-US" dirty="0" smtClean="0"/>
              <a:t>type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7" cy="609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Storing Data in a String (VB)</a:t>
            </a:r>
          </a:p>
        </p:txBody>
      </p:sp>
      <p:pic>
        <p:nvPicPr>
          <p:cNvPr id="14339" name="Picture 5" descr="C05F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93420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51EBB02-AEBA-4473-9388-F96D1083C184}" type="datetime8">
              <a:rPr lang="en-US" smtClean="0"/>
              <a:pPr>
                <a:defRPr/>
              </a:pPr>
              <a:t>1/3/2016 8:59 PM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30447</TotalTime>
  <Words>1662</Words>
  <Application>Microsoft Office PowerPoint</Application>
  <PresentationFormat>On-screen Show (4:3)</PresentationFormat>
  <Paragraphs>258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Blends</vt:lpstr>
      <vt:lpstr>Lecture Set 6</vt:lpstr>
      <vt:lpstr>Objectives</vt:lpstr>
      <vt:lpstr>Introduction to Character Encodings</vt:lpstr>
      <vt:lpstr>The ASCII Character Set</vt:lpstr>
      <vt:lpstr>The Unicode Character Set</vt:lpstr>
      <vt:lpstr>Introduction to the char Data Type</vt:lpstr>
      <vt:lpstr>Conversions to the Char Data Type</vt:lpstr>
      <vt:lpstr>More on the String Data Type</vt:lpstr>
      <vt:lpstr>Storing Data in a String (VB)</vt:lpstr>
      <vt:lpstr>Declaring a string</vt:lpstr>
      <vt:lpstr>Declaring a string (Example)</vt:lpstr>
      <vt:lpstr>Strings and Assignment Statements</vt:lpstr>
      <vt:lpstr>Strings and Type Conversion</vt:lpstr>
      <vt:lpstr>Converting Strings to Numeric Types</vt:lpstr>
      <vt:lpstr>String Operations</vt:lpstr>
      <vt:lpstr>Using Control Characters (Example)</vt:lpstr>
      <vt:lpstr>Working with Multiline Text Boxes</vt:lpstr>
      <vt:lpstr>Effect of the WordWrap Property</vt:lpstr>
      <vt:lpstr>String Manipulation Methods (Introduction)</vt:lpstr>
      <vt:lpstr>Determining Length of a String (Length)</vt:lpstr>
      <vt:lpstr>Converting the Case of a String (ToUpper, ToLower)</vt:lpstr>
      <vt:lpstr>Converting the Case of a String (Example)</vt:lpstr>
      <vt:lpstr>The IndexOf Method (Syntax)</vt:lpstr>
      <vt:lpstr>The IndexOf Method (Syntax, continued)</vt:lpstr>
      <vt:lpstr>The IndexOf Method (Examples)</vt:lpstr>
      <vt:lpstr>The Substring Method (Syntax)</vt:lpstr>
      <vt:lpstr>The Substring Method (Example)</vt:lpstr>
      <vt:lpstr>Operation of the Substring Method</vt:lpstr>
      <vt:lpstr>The Insert Method (Syntax)</vt:lpstr>
      <vt:lpstr>The Insert Method (Example)</vt:lpstr>
      <vt:lpstr>Operation of the Insert Method</vt:lpstr>
      <vt:lpstr>The Remove Method</vt:lpstr>
      <vt:lpstr>The Remove Method (Example)</vt:lpstr>
      <vt:lpstr>Operation of the Remove Method</vt:lpstr>
      <vt:lpstr>The Replace Method</vt:lpstr>
      <vt:lpstr>The Replace Method (Example)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Course Technology</dc:creator>
  <cp:lastModifiedBy>Frank L Friedman</cp:lastModifiedBy>
  <cp:revision>979</cp:revision>
  <cp:lastPrinted>2009-04-22T19:24:48Z</cp:lastPrinted>
  <dcterms:created xsi:type="dcterms:W3CDTF">2001-01-01T00:26:29Z</dcterms:created>
  <dcterms:modified xsi:type="dcterms:W3CDTF">2016-01-04T02:15:01Z</dcterms:modified>
</cp:coreProperties>
</file>