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Default Extension="doc" ContentType="application/msword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361" r:id="rId3"/>
    <p:sldId id="321" r:id="rId4"/>
    <p:sldId id="360" r:id="rId5"/>
    <p:sldId id="359" r:id="rId6"/>
    <p:sldId id="363" r:id="rId7"/>
    <p:sldId id="373" r:id="rId8"/>
    <p:sldId id="372" r:id="rId9"/>
    <p:sldId id="364" r:id="rId10"/>
    <p:sldId id="365" r:id="rId11"/>
    <p:sldId id="366" r:id="rId12"/>
    <p:sldId id="367" r:id="rId13"/>
    <p:sldId id="368" r:id="rId14"/>
    <p:sldId id="362" r:id="rId15"/>
    <p:sldId id="358" r:id="rId16"/>
    <p:sldId id="322" r:id="rId17"/>
    <p:sldId id="369" r:id="rId18"/>
    <p:sldId id="323" r:id="rId19"/>
    <p:sldId id="324" r:id="rId20"/>
    <p:sldId id="370" r:id="rId21"/>
    <p:sldId id="371" r:id="rId22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umimoji="1" sz="2400" b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umimoji="1" sz="2400" b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umimoji="1" sz="2400" b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umimoji="1" sz="2400" b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00"/>
    <a:srgbClr val="66CCFF"/>
    <a:srgbClr val="66FFFF"/>
    <a:srgbClr val="CCFFFF"/>
    <a:srgbClr val="CCECFF"/>
    <a:srgbClr val="E2B3FF"/>
    <a:srgbClr val="FF5050"/>
    <a:srgbClr val="00FFFF"/>
    <a:srgbClr val="00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 autoAdjust="0"/>
    <p:restoredTop sz="94710" autoAdjust="0"/>
  </p:normalViewPr>
  <p:slideViewPr>
    <p:cSldViewPr>
      <p:cViewPr varScale="1">
        <p:scale>
          <a:sx n="65" d="100"/>
          <a:sy n="65" d="100"/>
        </p:scale>
        <p:origin x="-198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64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8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8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6335BC69-DAEC-4A92-8F21-1451A62D77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7488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FE8835D7-D423-4917-90A1-2F0C2882B2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70638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652E47-6DB7-4BC9-B830-270C1839ADC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40991728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246DED-9F8A-4C1C-ABF7-9C8D6EC154BB}" type="slidenum">
              <a:rPr lang="en-US" smtClean="0"/>
              <a:pPr/>
              <a:t>12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2224772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88D338-99E6-4F9D-AC58-0EA89D2FC926}" type="slidenum">
              <a:rPr lang="en-US" smtClean="0"/>
              <a:pPr/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36207061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AFDBB7-F8D2-49FF-96B3-1F35882EF9F7}" type="slidenum">
              <a:rPr lang="en-US" smtClean="0"/>
              <a:pPr/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36943662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A76EC8-DB79-4EEB-BF17-054414A63E41}" type="slidenum">
              <a:rPr lang="en-US" smtClean="0"/>
              <a:pPr/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9263845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B3FB4B-EB8D-41F3-B765-8B93F4FA4960}" type="slidenum">
              <a:rPr lang="en-US" smtClean="0"/>
              <a:pPr/>
              <a:t>16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0267535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DAA9C2-1C0D-42F6-A489-A238272AAB23}" type="slidenum">
              <a:rPr lang="en-US" smtClean="0"/>
              <a:pPr/>
              <a:t>18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38132429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610CB3-B108-445A-ADB8-BA052DDA4DB8}" type="slidenum">
              <a:rPr lang="en-US" smtClean="0"/>
              <a:pPr/>
              <a:t>19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4176892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D7F466-0200-4967-A519-EE29D63F8B26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082065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314524-CE70-492B-AAA7-629733EB24E8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9917994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B6C219-CFC6-4E7D-ADF5-F12A970FBA76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3822271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E4C2FB-41C9-4CBC-B89E-2A6F54FC5EFD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0598693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62C2E3-B0BD-4CF3-AB4C-5AA32BBAC3D1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9264463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EB44DA-420D-42D6-B51C-90CF90FAD638}" type="slidenum">
              <a:rPr lang="en-US" smtClean="0"/>
              <a:pPr/>
              <a:t>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8912341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FB93D6-50F7-4E7C-9378-50D8EF910953}" type="slidenum">
              <a:rPr lang="en-US" smtClean="0"/>
              <a:pPr/>
              <a:t>10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9534415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DBD359-D0FA-46A8-8805-79C0EE5CCECC}" type="slidenum">
              <a:rPr lang="en-US" smtClean="0"/>
              <a:pPr/>
              <a:t>11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3023940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90513" y="2546350"/>
            <a:ext cx="2300287" cy="474663"/>
          </a:xfrm>
          <a:prstGeom prst="rect">
            <a:avLst/>
          </a:prstGeom>
          <a:gradFill rotWithShape="0">
            <a:gsLst>
              <a:gs pos="0">
                <a:srgbClr val="6699FF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0"/>
            <a:ext cx="457200" cy="632460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6477000" y="914400"/>
            <a:ext cx="2667000" cy="228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1066800" y="0"/>
            <a:ext cx="80772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4572000" y="457200"/>
            <a:ext cx="4572000" cy="228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5334000" y="685800"/>
            <a:ext cx="38100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CC6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2895600" y="228600"/>
            <a:ext cx="62484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FF33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2895600"/>
            <a:ext cx="4114800" cy="422275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pSp>
        <p:nvGrpSpPr>
          <p:cNvPr id="12" name="Group 6"/>
          <p:cNvGrpSpPr>
            <a:grpSpLocks/>
          </p:cNvGrpSpPr>
          <p:nvPr/>
        </p:nvGrpSpPr>
        <p:grpSpPr bwMode="auto">
          <a:xfrm>
            <a:off x="152400" y="3200400"/>
            <a:ext cx="5638800" cy="474663"/>
            <a:chOff x="912" y="2640"/>
            <a:chExt cx="672" cy="432"/>
          </a:xfrm>
        </p:grpSpPr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912" y="2640"/>
              <a:ext cx="384" cy="43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1248" y="2640"/>
              <a:ext cx="336" cy="432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5" name="Rectangle 11"/>
          <p:cNvSpPr>
            <a:spLocks noChangeArrowheads="1"/>
          </p:cNvSpPr>
          <p:nvPr/>
        </p:nvSpPr>
        <p:spPr bwMode="auto">
          <a:xfrm flipV="1">
            <a:off x="315913" y="3260725"/>
            <a:ext cx="8693150" cy="555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609600" y="2438400"/>
            <a:ext cx="36513" cy="36576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696200" cy="1143000"/>
          </a:xfrm>
        </p:spPr>
        <p:txBody>
          <a:bodyPr/>
          <a:lstStyle>
            <a:lvl1pPr algn="r">
              <a:defRPr sz="4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200"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7" name="Rectangle 1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0" sz="1200" b="0">
                <a:solidFill>
                  <a:schemeClr val="bg2"/>
                </a:solidFill>
              </a:defRPr>
            </a:lvl1pPr>
          </a:lstStyle>
          <a:p>
            <a:pPr algn="r">
              <a:defRPr/>
            </a:pPr>
            <a:r>
              <a:rPr lang="en-US" smtClean="0"/>
              <a:t>        </a:t>
            </a:r>
            <a:fld id="{6D4FAE27-6089-4EDD-8553-8E47A3E9BF85}" type="datetime8">
              <a:rPr lang="en-US" smtClean="0"/>
              <a:pPr algn="r">
                <a:defRPr/>
              </a:pPr>
              <a:t>1/4/2016 9:02 PM</a:t>
            </a:fld>
            <a:endParaRPr lang="en-US" dirty="0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0" y="64008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AFAA700C-9061-4759-825E-5EF8AB40CB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0A6C3-7493-48F1-B3EC-8D73E6036F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2463" y="304800"/>
            <a:ext cx="1952625" cy="58277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304800"/>
            <a:ext cx="5707063" cy="58277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F3886-CC04-434D-9A8C-0E25E723C0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4pPr>
              <a:buClr>
                <a:srgbClr val="FD8603"/>
              </a:buClr>
              <a:defRPr/>
            </a:lvl4pPr>
            <a:lvl5pPr>
              <a:buClr>
                <a:schemeClr val="accent2">
                  <a:lumMod val="50000"/>
                </a:schemeClr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7239000" y="6477000"/>
            <a:ext cx="19050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b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FBE60BF5-6B81-4DE4-B4FE-ECF41FF5BAE9}" type="datetime8">
              <a:rPr lang="en-US" smtClean="0"/>
              <a:pPr>
                <a:defRPr/>
              </a:pPr>
              <a:t>1/4/2016 9:02 PM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265A9-1588-4539-B3A0-1000A741BD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371600"/>
            <a:ext cx="3810000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371600"/>
            <a:ext cx="3810000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CF056-DF8D-44EF-A5D1-377DF68E93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00B7B-6E60-4668-BA81-E5EF7C1C00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1F1089-358B-43FA-A389-AF9F472BD2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73457C-89FA-4397-8866-80D9B4A6E7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AE717-1FE3-43E2-8CC9-1E53239139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3DD69-BAB4-48BD-A307-B57655630F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371600"/>
            <a:ext cx="7772400" cy="476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45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b="0"/>
            </a:lvl1pPr>
          </a:lstStyle>
          <a:p>
            <a:pPr>
              <a:defRPr/>
            </a:pPr>
            <a:fld id="{6838C70F-39C5-44D1-AA21-3A2DC69E3F93}" type="datetime8">
              <a:rPr lang="en-US" smtClean="0"/>
              <a:pPr>
                <a:defRPr/>
              </a:pPr>
              <a:t>1/4/2016 9:02 PM</a:t>
            </a:fld>
            <a:endParaRPr lang="en-US" dirty="0"/>
          </a:p>
        </p:txBody>
      </p:sp>
      <p:sp>
        <p:nvSpPr>
          <p:cNvPr id="64529" name="Rectangle 17"/>
          <p:cNvSpPr>
            <a:spLocks noChangeArrowheads="1"/>
          </p:cNvSpPr>
          <p:nvPr userDrawn="1"/>
        </p:nvSpPr>
        <p:spPr bwMode="auto">
          <a:xfrm>
            <a:off x="0" y="0"/>
            <a:ext cx="457200" cy="632460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33" name="Rectangle 21"/>
          <p:cNvSpPr>
            <a:spLocks noChangeArrowheads="1"/>
          </p:cNvSpPr>
          <p:nvPr userDrawn="1"/>
        </p:nvSpPr>
        <p:spPr bwMode="auto">
          <a:xfrm>
            <a:off x="7848600" y="914400"/>
            <a:ext cx="1295400" cy="228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34" name="Rectangle 22"/>
          <p:cNvSpPr>
            <a:spLocks noChangeArrowheads="1"/>
          </p:cNvSpPr>
          <p:nvPr userDrawn="1"/>
        </p:nvSpPr>
        <p:spPr bwMode="auto">
          <a:xfrm>
            <a:off x="4953000" y="0"/>
            <a:ext cx="41910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35" name="Rectangle 23"/>
          <p:cNvSpPr>
            <a:spLocks noChangeArrowheads="1"/>
          </p:cNvSpPr>
          <p:nvPr userDrawn="1"/>
        </p:nvSpPr>
        <p:spPr bwMode="auto">
          <a:xfrm>
            <a:off x="6096000" y="457200"/>
            <a:ext cx="3048000" cy="228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36" name="Rectangle 24"/>
          <p:cNvSpPr>
            <a:spLocks noChangeArrowheads="1"/>
          </p:cNvSpPr>
          <p:nvPr userDrawn="1"/>
        </p:nvSpPr>
        <p:spPr bwMode="auto">
          <a:xfrm>
            <a:off x="7239000" y="685800"/>
            <a:ext cx="19050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CC6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37" name="Rectangle 25"/>
          <p:cNvSpPr>
            <a:spLocks noChangeArrowheads="1"/>
          </p:cNvSpPr>
          <p:nvPr userDrawn="1"/>
        </p:nvSpPr>
        <p:spPr bwMode="auto">
          <a:xfrm>
            <a:off x="5715000" y="228600"/>
            <a:ext cx="34290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FF99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39" name="Text Box 27"/>
          <p:cNvSpPr txBox="1">
            <a:spLocks noChangeArrowheads="1"/>
          </p:cNvSpPr>
          <p:nvPr userDrawn="1"/>
        </p:nvSpPr>
        <p:spPr bwMode="auto">
          <a:xfrm rot="41549">
            <a:off x="0" y="6583363"/>
            <a:ext cx="1066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kumimoji="0" lang="en-US" sz="1200">
                <a:solidFill>
                  <a:schemeClr val="tx2"/>
                </a:solidFill>
              </a:rPr>
              <a:t>Slide </a:t>
            </a:r>
            <a:fld id="{EA45F5F2-73A6-4B5F-8D7C-3B44A1924F65}" type="slidenum">
              <a:rPr kumimoji="0" lang="en-US" sz="1200">
                <a:solidFill>
                  <a:schemeClr val="tx2"/>
                </a:solidFill>
              </a:rPr>
              <a:pPr algn="l">
                <a:defRPr/>
              </a:pPr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6451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ltGray">
          <a:xfrm>
            <a:off x="800100" y="1098550"/>
            <a:ext cx="723900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gray">
          <a:xfrm>
            <a:off x="457200" y="11430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ltGray">
          <a:xfrm>
            <a:off x="228600" y="1905000"/>
            <a:ext cx="533400" cy="4572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206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304800"/>
            <a:ext cx="779303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gray">
          <a:xfrm flipH="1">
            <a:off x="685800" y="228600"/>
            <a:ext cx="26988" cy="60198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00"/>
        </a:buClr>
        <a:buSzPct val="50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9A307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Set 8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886200"/>
            <a:ext cx="8458200" cy="2209800"/>
          </a:xfrm>
        </p:spPr>
        <p:txBody>
          <a:bodyPr/>
          <a:lstStyle/>
          <a:p>
            <a:pPr eaLnBrk="1" hangingPunct="1"/>
            <a:r>
              <a:rPr lang="en-US" smtClean="0"/>
              <a:t>Validating Data </a:t>
            </a:r>
            <a:r>
              <a:rPr lang="en-US" sz="2400" smtClean="0"/>
              <a:t>and</a:t>
            </a:r>
            <a:r>
              <a:rPr lang="en-US" smtClean="0"/>
              <a:t> Handling Exceptions</a:t>
            </a:r>
            <a:endParaRPr lang="en-US" b="0" smtClean="0"/>
          </a:p>
          <a:p>
            <a:pPr eaLnBrk="1" hangingPunct="1"/>
            <a:r>
              <a:rPr lang="en-US" smtClean="0"/>
              <a:t>Part A – Doing Your Own Input Validation with Simple VB Tools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</a:t>
            </a:r>
            <a:r>
              <a:rPr lang="en-US" b="1" smtClean="0">
                <a:latin typeface="Courier New" pitchFamily="49" charset="0"/>
              </a:rPr>
              <a:t>MessageBox Show</a:t>
            </a:r>
            <a:r>
              <a:rPr lang="en-US" smtClean="0"/>
              <a:t> Method </a:t>
            </a:r>
            <a:r>
              <a:rPr lang="en-US" sz="1600" smtClean="0"/>
              <a:t>(Syntax)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8534400" cy="4684713"/>
          </a:xfrm>
        </p:spPr>
        <p:txBody>
          <a:bodyPr/>
          <a:lstStyle/>
          <a:p>
            <a:pPr eaLnBrk="1" hangingPunct="1">
              <a:buNone/>
            </a:pP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</a:rPr>
              <a:t>public shared </a:t>
            </a:r>
            <a:r>
              <a:rPr lang="en-US" sz="1800" b="1" dirty="0" err="1" smtClean="0">
                <a:latin typeface="Courier New" pitchFamily="49" charset="0"/>
              </a:rPr>
              <a:t>DialogResult</a:t>
            </a:r>
            <a:r>
              <a:rPr lang="en-US" sz="1800" b="1" dirty="0" smtClean="0">
                <a:latin typeface="Courier New" pitchFamily="49" charset="0"/>
              </a:rPr>
              <a:t> Show(</a:t>
            </a:r>
          </a:p>
          <a:p>
            <a:pPr eaLnBrk="1" hangingPunct="1">
              <a:buNone/>
            </a:pPr>
            <a:r>
              <a:rPr lang="en-US" sz="1800" b="1" dirty="0" smtClean="0">
                <a:latin typeface="Courier New" pitchFamily="49" charset="0"/>
              </a:rPr>
              <a:t>     string </a:t>
            </a:r>
            <a:r>
              <a:rPr lang="en-US" sz="1800" b="1" i="1" dirty="0" smtClean="0">
                <a:latin typeface="Courier New" pitchFamily="49" charset="0"/>
              </a:rPr>
              <a:t>text</a:t>
            </a:r>
            <a:r>
              <a:rPr lang="en-US" sz="1800" b="1" dirty="0" smtClean="0">
                <a:latin typeface="Courier New" pitchFamily="49" charset="0"/>
              </a:rPr>
              <a:t>, string </a:t>
            </a:r>
            <a:r>
              <a:rPr lang="en-US" sz="1800" b="1" i="1" dirty="0" smtClean="0">
                <a:latin typeface="Courier New" pitchFamily="49" charset="0"/>
              </a:rPr>
              <a:t>caption</a:t>
            </a:r>
            <a:r>
              <a:rPr lang="en-US" sz="1800" b="1" dirty="0" smtClean="0">
                <a:latin typeface="Courier New" pitchFamily="49" charset="0"/>
              </a:rPr>
              <a:t>, </a:t>
            </a:r>
          </a:p>
          <a:p>
            <a:pPr eaLnBrk="1" hangingPunct="1">
              <a:buNone/>
            </a:pPr>
            <a:r>
              <a:rPr lang="en-US" sz="1800" b="1" dirty="0" smtClean="0">
                <a:latin typeface="Courier New" pitchFamily="49" charset="0"/>
              </a:rPr>
              <a:t>     </a:t>
            </a:r>
            <a:r>
              <a:rPr lang="en-US" sz="1800" b="1" dirty="0" err="1" smtClean="0">
                <a:latin typeface="Courier New" pitchFamily="49" charset="0"/>
              </a:rPr>
              <a:t>MessageBoxButtons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i="1" dirty="0" smtClean="0">
                <a:latin typeface="Courier New" pitchFamily="49" charset="0"/>
              </a:rPr>
              <a:t>buttons</a:t>
            </a:r>
            <a:r>
              <a:rPr lang="en-US" sz="1800" b="1" dirty="0" smtClean="0">
                <a:latin typeface="Courier New" pitchFamily="49" charset="0"/>
              </a:rPr>
              <a:t>, </a:t>
            </a:r>
          </a:p>
          <a:p>
            <a:pPr eaLnBrk="1" hangingPunct="1">
              <a:buNone/>
            </a:pPr>
            <a:r>
              <a:rPr lang="en-US" sz="1800" b="1" dirty="0" smtClean="0">
                <a:latin typeface="Courier New" pitchFamily="49" charset="0"/>
              </a:rPr>
              <a:t>     </a:t>
            </a:r>
            <a:r>
              <a:rPr lang="en-US" sz="1800" b="1" dirty="0" err="1" smtClean="0">
                <a:latin typeface="Courier New" pitchFamily="49" charset="0"/>
              </a:rPr>
              <a:t>MessageBoxIcon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i="1" dirty="0" smtClean="0">
                <a:latin typeface="Courier New" pitchFamily="49" charset="0"/>
              </a:rPr>
              <a:t>icon</a:t>
            </a:r>
            <a:r>
              <a:rPr lang="en-US" sz="1800" b="1" dirty="0" smtClean="0">
                <a:latin typeface="Courier New" pitchFamily="49" charset="0"/>
              </a:rPr>
              <a:t>); </a:t>
            </a:r>
            <a:endParaRPr lang="en-US" sz="1800" b="1" dirty="0" smtClean="0"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</a:t>
            </a:r>
          </a:p>
          <a:p>
            <a:pPr lvl="1" eaLnBrk="1" hangingPunct="1"/>
            <a:r>
              <a:rPr lang="en-US" sz="2400" i="1" dirty="0" smtClean="0"/>
              <a:t>text</a:t>
            </a:r>
            <a:r>
              <a:rPr lang="en-US" sz="2400" dirty="0" smtClean="0"/>
              <a:t> appears in the title bar</a:t>
            </a:r>
          </a:p>
          <a:p>
            <a:pPr lvl="1" eaLnBrk="1" hangingPunct="1"/>
            <a:r>
              <a:rPr lang="en-US" sz="2400" i="1" dirty="0" smtClean="0"/>
              <a:t>caption</a:t>
            </a:r>
            <a:r>
              <a:rPr lang="en-US" sz="2400" dirty="0" smtClean="0"/>
              <a:t> contains the message</a:t>
            </a:r>
          </a:p>
          <a:p>
            <a:pPr lvl="1" eaLnBrk="1" hangingPunct="1"/>
            <a:r>
              <a:rPr lang="en-US" sz="2400" i="1" dirty="0" smtClean="0"/>
              <a:t>buttons</a:t>
            </a:r>
            <a:r>
              <a:rPr lang="en-US" sz="2400" dirty="0" smtClean="0"/>
              <a:t> defines the button(s)</a:t>
            </a:r>
          </a:p>
          <a:p>
            <a:pPr lvl="1" eaLnBrk="1" hangingPunct="1"/>
            <a:r>
              <a:rPr lang="en-US" sz="2400" i="1" dirty="0" smtClean="0"/>
              <a:t>icon</a:t>
            </a:r>
            <a:r>
              <a:rPr lang="en-US" sz="2400" dirty="0" smtClean="0"/>
              <a:t> defines the icon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891001-4EEC-4D18-B02E-8F7D5E39CF05}" type="datetime8">
              <a:rPr lang="en-US" smtClean="0"/>
              <a:pPr>
                <a:defRPr/>
              </a:pPr>
              <a:t>1/4/2016 9:02 PM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The </a:t>
            </a:r>
            <a:r>
              <a:rPr lang="en-US" sz="3200" b="1" smtClean="0">
                <a:latin typeface="Courier New" pitchFamily="49" charset="0"/>
              </a:rPr>
              <a:t>MessageBox.Show</a:t>
            </a:r>
            <a:r>
              <a:rPr lang="en-US" sz="3200" smtClean="0"/>
              <a:t> Method </a:t>
            </a:r>
            <a:r>
              <a:rPr lang="en-US" sz="2400" smtClean="0"/>
              <a:t>(Example)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600" dirty="0" smtClean="0"/>
              <a:t>Display a message box with Yes and No buttons</a:t>
            </a:r>
            <a:endParaRPr lang="en-US" sz="2400" dirty="0" smtClean="0"/>
          </a:p>
          <a:p>
            <a:pPr lvl="1" eaLnBrk="1" hangingPunct="1">
              <a:buFont typeface="Wingdings" pitchFamily="2" charset="2"/>
              <a:buNone/>
            </a:pPr>
            <a:endParaRPr lang="en-US" sz="2100" b="1" dirty="0" smtClean="0">
              <a:latin typeface="Courier New" pitchFamily="49" charset="0"/>
            </a:endParaRPr>
          </a:p>
          <a:p>
            <a:pPr lvl="1" eaLnBrk="1" hangingPunct="1">
              <a:buNone/>
            </a:pPr>
            <a:r>
              <a:rPr lang="en-US" sz="1800" b="1" dirty="0" err="1" smtClean="0">
                <a:latin typeface="Courier New" pitchFamily="49" charset="0"/>
              </a:rPr>
              <a:t>DialogResult</a:t>
            </a:r>
            <a:r>
              <a:rPr lang="en-US" sz="1800" b="1" dirty="0" smtClean="0">
                <a:latin typeface="Courier New" pitchFamily="49" charset="0"/>
              </a:rPr>
              <a:t> result;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result = </a:t>
            </a:r>
            <a:r>
              <a:rPr lang="en-US" sz="1800" b="1" dirty="0" err="1" smtClean="0">
                <a:latin typeface="Courier New" pitchFamily="49" charset="0"/>
              </a:rPr>
              <a:t>MessageBox.Show</a:t>
            </a:r>
            <a:r>
              <a:rPr lang="en-US" sz="1800" b="1" dirty="0" smtClean="0">
                <a:latin typeface="Courier New" pitchFamily="49" charset="0"/>
              </a:rPr>
              <a:t>(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  "Do you want to quit?", "Exit",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</a:rPr>
              <a:t>MessageBoxButtons.YesNo</a:t>
            </a:r>
            <a:r>
              <a:rPr lang="en-US" sz="1800" b="1" dirty="0" smtClean="0">
                <a:latin typeface="Courier New" pitchFamily="49" charset="0"/>
              </a:rPr>
              <a:t>,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</a:rPr>
              <a:t>MessageBoxIcon.Question</a:t>
            </a:r>
            <a:r>
              <a:rPr lang="en-US" sz="1800" b="1" dirty="0" smtClean="0">
                <a:latin typeface="Courier New" pitchFamily="49" charset="0"/>
              </a:rPr>
              <a:t>);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</a:rPr>
              <a:t>if</a:t>
            </a:r>
            <a:r>
              <a:rPr lang="en-US" sz="1800" b="1" dirty="0" smtClean="0">
                <a:latin typeface="Courier New" pitchFamily="49" charset="0"/>
              </a:rPr>
              <a:t> (result == </a:t>
            </a:r>
            <a:r>
              <a:rPr lang="en-US" sz="1800" b="1" dirty="0" err="1" smtClean="0">
                <a:latin typeface="Courier New" pitchFamily="49" charset="0"/>
              </a:rPr>
              <a:t>DialogResult.Yes</a:t>
            </a:r>
            <a:r>
              <a:rPr lang="en-US" sz="1800" b="1" dirty="0" smtClean="0">
                <a:latin typeface="Courier New" pitchFamily="49" charset="0"/>
              </a:rPr>
              <a:t>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{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  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</a:rPr>
              <a:t>this</a:t>
            </a:r>
            <a:r>
              <a:rPr lang="en-US" sz="1800" b="1" dirty="0" err="1" smtClean="0">
                <a:latin typeface="Courier New" pitchFamily="49" charset="0"/>
              </a:rPr>
              <a:t>.Close</a:t>
            </a:r>
            <a:r>
              <a:rPr lang="en-US" sz="1800" b="1" dirty="0" smtClean="0">
                <a:latin typeface="Courier New" pitchFamily="49" charset="0"/>
              </a:rPr>
              <a:t>();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3570CC-5313-4525-A6E8-C4E194572807}" type="datetime8">
              <a:rPr lang="en-US" smtClean="0"/>
              <a:pPr>
                <a:defRPr/>
              </a:pPr>
              <a:t>1/4/2016 9:02 PM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Message Box </a:t>
            </a:r>
            <a:r>
              <a:rPr lang="en-US" sz="1800" smtClean="0"/>
              <a:t>(sample)</a:t>
            </a:r>
          </a:p>
        </p:txBody>
      </p:sp>
      <p:pic>
        <p:nvPicPr>
          <p:cNvPr id="13315" name="Picture 5" descr="C07F00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2667000"/>
            <a:ext cx="4114800" cy="279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EF2303-06DC-41BA-92DE-87C3D7C5AF89}" type="datetime8">
              <a:rPr lang="en-US" smtClean="0"/>
              <a:pPr>
                <a:defRPr/>
              </a:pPr>
              <a:t>1/4/2016 9:02 PM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Message Box Enumerations</a:t>
            </a:r>
          </a:p>
        </p:txBody>
      </p:sp>
      <p:pic>
        <p:nvPicPr>
          <p:cNvPr id="14339" name="Picture 5" descr="Table7-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295400"/>
            <a:ext cx="5562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45CA38-3174-46A1-B474-39D2C5CAE452}" type="datetime8">
              <a:rPr lang="en-US" smtClean="0"/>
              <a:pPr>
                <a:defRPr/>
              </a:pPr>
              <a:t>1/4/2016 9:02 PM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Input Validation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All these tools still leave plenty for us to do</a:t>
            </a:r>
          </a:p>
          <a:p>
            <a:pPr eaLnBrk="1" hangingPunct="1"/>
            <a:r>
              <a:rPr lang="en-US" smtClean="0"/>
              <a:t>Learn about the tools and how to choose the best ones</a:t>
            </a:r>
          </a:p>
          <a:p>
            <a:pPr eaLnBrk="1" hangingPunct="1"/>
            <a:r>
              <a:rPr lang="en-US" smtClean="0"/>
              <a:t>Learn how to protect client (or our own) data stores by ensuring these stores cannot be corrupted by bad data</a:t>
            </a:r>
          </a:p>
          <a:p>
            <a:pPr eaLnBrk="1" hangingPunct="1"/>
            <a:r>
              <a:rPr lang="en-US" smtClean="0"/>
              <a:t>Learn how to use structured exception handling and, when necessary, our own input validation code in writing our own validation software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B7E0D3-17D8-44BE-AEFE-CDD3B05527C3}" type="datetime8">
              <a:rPr lang="en-US" smtClean="0"/>
              <a:pPr>
                <a:defRPr/>
              </a:pPr>
              <a:t>1/4/2016 9:02 PM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793038" cy="762000"/>
          </a:xfrm>
        </p:spPr>
        <p:txBody>
          <a:bodyPr/>
          <a:lstStyle/>
          <a:p>
            <a:pPr eaLnBrk="1" hangingPunct="1"/>
            <a:r>
              <a:rPr lang="en-US" sz="3200" smtClean="0"/>
              <a:t>Decision-making and Input Validation Guidelines -1</a:t>
            </a:r>
            <a:endParaRPr lang="en-US" sz="2800" smtClean="0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 range checking to determine whether a value falls between a range of values</a:t>
            </a:r>
          </a:p>
          <a:p>
            <a:pPr lvl="1" eaLnBrk="1" hangingPunct="1"/>
            <a:r>
              <a:rPr lang="en-US" smtClean="0"/>
              <a:t>A person's age, for example</a:t>
            </a:r>
          </a:p>
          <a:p>
            <a:pPr eaLnBrk="1" hangingPunct="1"/>
            <a:r>
              <a:rPr lang="en-US" smtClean="0"/>
              <a:t>The format of some data can be validated</a:t>
            </a:r>
          </a:p>
          <a:p>
            <a:pPr lvl="1" eaLnBrk="1" hangingPunct="1"/>
            <a:r>
              <a:rPr lang="en-US" smtClean="0"/>
              <a:t>Social Security numbers</a:t>
            </a:r>
          </a:p>
          <a:p>
            <a:pPr lvl="1" eaLnBrk="1" hangingPunct="1"/>
            <a:r>
              <a:rPr lang="en-US" smtClean="0"/>
              <a:t>Telephone numbers</a:t>
            </a:r>
          </a:p>
          <a:p>
            <a:pPr lvl="1" eaLnBrk="1" hangingPunct="1"/>
            <a:r>
              <a:rPr lang="en-US" smtClean="0"/>
              <a:t>Zip codes</a:t>
            </a:r>
          </a:p>
          <a:p>
            <a:pPr eaLnBrk="1" hangingPunct="1"/>
            <a:r>
              <a:rPr lang="en-US" smtClean="0"/>
              <a:t>Either force the data into the right format or check the format at entry (or both)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61C181-C6AC-466A-9D87-C6EDD506278A}" type="datetime8">
              <a:rPr lang="en-US" smtClean="0"/>
              <a:pPr>
                <a:defRPr/>
              </a:pPr>
              <a:t>1/4/2016 9:02 PM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Input Validation Events </a:t>
            </a:r>
            <a:r>
              <a:rPr lang="en-US" sz="1400" dirty="0" smtClean="0">
                <a:solidFill>
                  <a:srgbClr val="FF0000"/>
                </a:solidFill>
              </a:rPr>
              <a:t>(optional)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95400"/>
            <a:ext cx="83058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Most controls support </a:t>
            </a:r>
            <a:r>
              <a:rPr lang="en-US" sz="2000" b="1" dirty="0" smtClean="0">
                <a:latin typeface="Courier New" pitchFamily="49" charset="0"/>
              </a:rPr>
              <a:t>Validating, Validated,</a:t>
            </a:r>
            <a:r>
              <a:rPr lang="en-US" sz="2000" dirty="0" smtClean="0"/>
              <a:t> and </a:t>
            </a:r>
            <a:r>
              <a:rPr lang="en-US" sz="2000" b="1" dirty="0" smtClean="0">
                <a:latin typeface="Courier New" pitchFamily="49" charset="0"/>
              </a:rPr>
              <a:t>Enter</a:t>
            </a:r>
            <a:r>
              <a:rPr lang="en-US" sz="2000" dirty="0" smtClean="0"/>
              <a:t> Events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You can find these in the Events list of the relevant controls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The </a:t>
            </a:r>
            <a:r>
              <a:rPr lang="en-US" sz="2000" b="1" dirty="0" smtClean="0">
                <a:latin typeface="Courier New" pitchFamily="49" charset="0"/>
              </a:rPr>
              <a:t>Enter</a:t>
            </a:r>
            <a:r>
              <a:rPr lang="en-US" sz="2000" dirty="0" smtClean="0"/>
              <a:t> Event fires when the control gets focus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When you tab to the control or otherwise select 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dirty="0" smtClean="0"/>
              <a:t>The </a:t>
            </a:r>
            <a:r>
              <a:rPr lang="en-US" sz="1900" b="1" dirty="0" smtClean="0">
                <a:latin typeface="Courier New" pitchFamily="49" charset="0"/>
              </a:rPr>
              <a:t>Validating</a:t>
            </a:r>
            <a:r>
              <a:rPr lang="en-US" sz="1900" dirty="0" smtClean="0"/>
              <a:t> event fires just before a control instance loses focus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When you tab to or otherwise select another control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When do we validate input?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dirty="0" smtClean="0"/>
              <a:t>When it is entered the first time?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dirty="0" smtClean="0"/>
              <a:t>Just before the data us used (in a computation)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dirty="0" smtClean="0"/>
              <a:t>Just before a control instance loses focus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The </a:t>
            </a:r>
            <a:r>
              <a:rPr lang="en-US" sz="2000" b="1" dirty="0" smtClean="0">
                <a:latin typeface="Courier New" pitchFamily="49" charset="0"/>
              </a:rPr>
              <a:t>validating</a:t>
            </a:r>
            <a:r>
              <a:rPr lang="en-US" sz="2000" dirty="0" smtClean="0"/>
              <a:t> event can be canceled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dirty="0" smtClean="0"/>
              <a:t>The </a:t>
            </a:r>
            <a:r>
              <a:rPr lang="en-US" sz="1900" b="1" dirty="0" smtClean="0">
                <a:latin typeface="Courier New" pitchFamily="49" charset="0"/>
              </a:rPr>
              <a:t>Validated</a:t>
            </a:r>
            <a:r>
              <a:rPr lang="en-US" sz="1900" dirty="0" smtClean="0"/>
              <a:t> event does not fire in this case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If the </a:t>
            </a:r>
            <a:r>
              <a:rPr lang="en-US" sz="2000" b="1" dirty="0" smtClean="0">
                <a:latin typeface="Courier New" pitchFamily="49" charset="0"/>
              </a:rPr>
              <a:t>Validating</a:t>
            </a:r>
            <a:r>
              <a:rPr lang="en-US" sz="2000" dirty="0" smtClean="0"/>
              <a:t> event is not canceled, the </a:t>
            </a:r>
            <a:r>
              <a:rPr lang="en-US" sz="2000" b="1" dirty="0" smtClean="0">
                <a:latin typeface="Courier New" pitchFamily="49" charset="0"/>
              </a:rPr>
              <a:t>Validated</a:t>
            </a:r>
            <a:r>
              <a:rPr lang="en-US" sz="2000" dirty="0" smtClean="0"/>
              <a:t> event fires.  In a real sense – these events fire according to their names.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1519CB-43DE-4215-BF81-B3EDFD2748EC}" type="datetime8">
              <a:rPr lang="en-US" smtClean="0"/>
              <a:pPr>
                <a:defRPr/>
              </a:pPr>
              <a:t>1/4/2016 9:02 PM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Input Validation Events </a:t>
            </a:r>
            <a:r>
              <a:rPr lang="en-US" sz="1400" dirty="0" smtClean="0">
                <a:solidFill>
                  <a:srgbClr val="FF0000"/>
                </a:solidFill>
              </a:rPr>
              <a:t>(optional)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These are very convenient for structuring the handling of the validation and entry events, but …</a:t>
            </a:r>
          </a:p>
          <a:p>
            <a:r>
              <a:rPr lang="en-US" smtClean="0"/>
              <a:t>They are not all easy to understand</a:t>
            </a:r>
          </a:p>
          <a:p>
            <a:r>
              <a:rPr lang="en-US" smtClean="0"/>
              <a:t>It helps to think a bit about what you would want to happen when validation takes place </a:t>
            </a:r>
          </a:p>
          <a:p>
            <a:pPr lvl="1"/>
            <a:r>
              <a:rPr lang="en-US" smtClean="0"/>
              <a:t>When validation fails – let the user try again?</a:t>
            </a:r>
          </a:p>
          <a:p>
            <a:pPr lvl="2"/>
            <a:r>
              <a:rPr lang="en-US" smtClean="0"/>
              <a:t>Fire the enter event for the same control again</a:t>
            </a:r>
          </a:p>
          <a:p>
            <a:pPr lvl="1"/>
            <a:r>
              <a:rPr lang="en-US" smtClean="0"/>
              <a:t>When validation succeeds – move on</a:t>
            </a:r>
          </a:p>
          <a:p>
            <a:pPr lvl="2"/>
            <a:r>
              <a:rPr lang="en-US" smtClean="0"/>
              <a:t>Fire the enter event for the next control</a:t>
            </a:r>
          </a:p>
          <a:p>
            <a:endParaRPr 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BB1279-65B5-4982-AFE3-EADA381EC137}" type="datetime8">
              <a:rPr lang="en-US" smtClean="0"/>
              <a:pPr>
                <a:defRPr/>
              </a:pPr>
              <a:t>1/4/2016 9:02 PM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793038" cy="7620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FF0000"/>
                </a:solidFill>
              </a:rPr>
              <a:t>Focus and Validating Event Sequence </a:t>
            </a:r>
            <a:r>
              <a:rPr lang="en-US" sz="1400" dirty="0" smtClean="0">
                <a:solidFill>
                  <a:srgbClr val="FF0000"/>
                </a:solidFill>
              </a:rPr>
              <a:t>(optional)</a:t>
            </a:r>
          </a:p>
        </p:txBody>
      </p:sp>
      <p:pic>
        <p:nvPicPr>
          <p:cNvPr id="19459" name="Picture 1029" descr="C07F0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2159000"/>
            <a:ext cx="7467600" cy="302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4534" name="Text Box 1030"/>
          <p:cNvSpPr txBox="1">
            <a:spLocks noChangeArrowheads="1"/>
          </p:cNvSpPr>
          <p:nvPr/>
        </p:nvSpPr>
        <p:spPr bwMode="gray">
          <a:xfrm>
            <a:off x="1295400" y="1295400"/>
            <a:ext cx="6324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sy="50000" kx="2115830" algn="bl" rotWithShape="0">
              <a:srgbClr val="C0C0C0"/>
            </a:outerShdw>
          </a:effec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b="0"/>
              <a:t>Sequence of steps for a single control …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9FB302-F18D-4BF0-9388-6576D29646A0}" type="datetime8">
              <a:rPr lang="en-US" smtClean="0"/>
              <a:pPr>
                <a:defRPr/>
              </a:pPr>
              <a:t>1/4/2016 9:02 PM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dirty="0" smtClean="0">
                <a:solidFill>
                  <a:srgbClr val="FF0000"/>
                </a:solidFill>
                <a:latin typeface="Courier New" pitchFamily="49" charset="0"/>
              </a:rPr>
              <a:t>Validating</a:t>
            </a:r>
            <a:r>
              <a:rPr lang="en-US" sz="3200" dirty="0" smtClean="0">
                <a:solidFill>
                  <a:srgbClr val="FF0000"/>
                </a:solidFill>
              </a:rPr>
              <a:t> Event </a:t>
            </a:r>
            <a:r>
              <a:rPr lang="en-US" sz="1800" dirty="0" smtClean="0">
                <a:solidFill>
                  <a:srgbClr val="FF0000"/>
                </a:solidFill>
              </a:rPr>
              <a:t>(Example - optional)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Validate a text box and cancel the event if the contents are invalid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If event is cancelled the control’s enter event fires again </a:t>
            </a:r>
            <a:r>
              <a:rPr lang="en-US" dirty="0" smtClean="0">
                <a:solidFill>
                  <a:srgbClr val="FF9900"/>
                </a:solidFill>
              </a:rPr>
              <a:t>(so what happens here?)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private void </a:t>
            </a:r>
            <a:r>
              <a:rPr lang="en-US" sz="1800" b="1" dirty="0" err="1" smtClean="0">
                <a:latin typeface="Courier New" pitchFamily="49" charset="0"/>
              </a:rPr>
              <a:t>txtDOB_Validating</a:t>
            </a:r>
            <a:r>
              <a:rPr lang="en-US" sz="1800" b="1" dirty="0" smtClean="0">
                <a:latin typeface="Courier New" pitchFamily="49" charset="0"/>
              </a:rPr>
              <a:t>( 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   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</a:rPr>
              <a:t>object</a:t>
            </a:r>
            <a:r>
              <a:rPr lang="en-US" sz="1800" b="1" dirty="0" smtClean="0">
                <a:latin typeface="Courier New" pitchFamily="49" charset="0"/>
              </a:rPr>
              <a:t> sender, 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</a:rPr>
              <a:t>System.ComponentModel.</a:t>
            </a:r>
            <a:r>
              <a:rPr lang="en-US" sz="1800" b="1" dirty="0" err="1" smtClean="0">
                <a:solidFill>
                  <a:srgbClr val="00B0F0"/>
                </a:solidFill>
                <a:latin typeface="Courier New" pitchFamily="49" charset="0"/>
              </a:rPr>
              <a:t>CancelEventArgs</a:t>
            </a:r>
            <a:r>
              <a:rPr lang="en-US" sz="1800" b="1" dirty="0" smtClean="0">
                <a:latin typeface="Courier New" pitchFamily="49" charset="0"/>
              </a:rPr>
              <a:t> e)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   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</a:rPr>
              <a:t>if</a:t>
            </a:r>
            <a:r>
              <a:rPr lang="en-US" sz="1800" b="1" dirty="0" smtClean="0">
                <a:latin typeface="Courier New" pitchFamily="49" charset="0"/>
              </a:rPr>
              <a:t> (! </a:t>
            </a:r>
            <a:r>
              <a:rPr lang="en-US" sz="1800" b="1" dirty="0" err="1" smtClean="0">
                <a:latin typeface="Courier New" pitchFamily="49" charset="0"/>
              </a:rPr>
              <a:t>IsDate</a:t>
            </a:r>
            <a:r>
              <a:rPr lang="en-US" sz="1800" b="1" dirty="0" smtClean="0">
                <a:latin typeface="Courier New" pitchFamily="49" charset="0"/>
              </a:rPr>
              <a:t>(</a:t>
            </a:r>
            <a:r>
              <a:rPr lang="en-US" sz="1800" b="1" dirty="0" err="1" smtClean="0">
                <a:latin typeface="Courier New" pitchFamily="49" charset="0"/>
              </a:rPr>
              <a:t>txtDOB.Text</a:t>
            </a:r>
            <a:r>
              <a:rPr lang="en-US" sz="1800" b="1" dirty="0" smtClean="0">
                <a:latin typeface="Courier New" pitchFamily="49" charset="0"/>
              </a:rPr>
              <a:t>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        </a:t>
            </a:r>
            <a:r>
              <a:rPr lang="en-US" sz="1800" b="1" dirty="0" err="1" smtClean="0">
                <a:latin typeface="Courier New" pitchFamily="49" charset="0"/>
              </a:rPr>
              <a:t>e.Cancel</a:t>
            </a:r>
            <a:r>
              <a:rPr lang="en-US" sz="1800" b="1" dirty="0" smtClean="0">
                <a:latin typeface="Courier New" pitchFamily="49" charset="0"/>
              </a:rPr>
              <a:t> =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</a:rPr>
              <a:t>true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} </a:t>
            </a:r>
            <a:r>
              <a:rPr lang="en-US" sz="1800" b="1" dirty="0" smtClean="0">
                <a:solidFill>
                  <a:srgbClr val="00B050"/>
                </a:solidFill>
                <a:latin typeface="Courier New" pitchFamily="49" charset="0"/>
              </a:rPr>
              <a:t>// end Sub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132DCA-DF7B-4E78-84D8-74F7F5F83885}" type="datetime8">
              <a:rPr lang="en-US" smtClean="0"/>
              <a:pPr>
                <a:defRPr/>
              </a:pPr>
              <a:t>1/4/2016 9:02 PM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Objectives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Understand the importance of input validation in software systems</a:t>
            </a:r>
          </a:p>
          <a:p>
            <a:pPr eaLnBrk="1" hangingPunct="1"/>
            <a:r>
              <a:rPr lang="en-US" sz="2400" dirty="0" smtClean="0"/>
              <a:t>Learning about .NET (Managed Language) tools and type check functions useful to input validation</a:t>
            </a:r>
          </a:p>
          <a:p>
            <a:pPr eaLnBrk="1" hangingPunct="1"/>
            <a:r>
              <a:rPr lang="en-US" sz="2400" dirty="0" smtClean="0"/>
              <a:t>Use decision-making statements to perform input validation</a:t>
            </a:r>
          </a:p>
          <a:p>
            <a:pPr eaLnBrk="1" hangingPunct="1"/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Given a form that uses text boxes to accept data and the validation specifications for that data, write code that validates the user entries.</a:t>
            </a:r>
          </a:p>
          <a:p>
            <a:pPr eaLnBrk="1" hangingPunct="1"/>
            <a:endParaRPr lang="en-US" sz="2400" dirty="0" smtClean="0"/>
          </a:p>
          <a:p>
            <a:pPr eaLnBrk="1" hangingPunct="1">
              <a:buFont typeface="Wingdings" pitchFamily="2" charset="2"/>
              <a:buNone/>
            </a:pPr>
            <a:endParaRPr lang="en-US" sz="2400" dirty="0" smtClean="0">
              <a:solidFill>
                <a:schemeClr val="accent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sz="24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C2BF39-1200-4FDA-A462-EAFF0F016540}" type="datetime8">
              <a:rPr lang="en-US" smtClean="0"/>
              <a:pPr>
                <a:defRPr/>
              </a:pPr>
              <a:t>1/4/2016 9:02 PM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8021638" cy="609600"/>
          </a:xfrm>
        </p:spPr>
        <p:txBody>
          <a:bodyPr/>
          <a:lstStyle/>
          <a:p>
            <a:r>
              <a:rPr lang="en-US" sz="3200" dirty="0" smtClean="0">
                <a:solidFill>
                  <a:srgbClr val="FF0000"/>
                </a:solidFill>
              </a:rPr>
              <a:t>The Validating Event Example </a:t>
            </a:r>
            <a:r>
              <a:rPr lang="en-US" sz="1800" dirty="0" smtClean="0">
                <a:solidFill>
                  <a:srgbClr val="FF0000"/>
                </a:solidFill>
              </a:rPr>
              <a:t>(Explained - optional)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1182688" y="1219200"/>
            <a:ext cx="7772400" cy="4913313"/>
          </a:xfrm>
        </p:spPr>
        <p:txBody>
          <a:bodyPr/>
          <a:lstStyle/>
          <a:p>
            <a:r>
              <a:rPr lang="en-US" dirty="0" smtClean="0"/>
              <a:t>Note the data type of the 2</a:t>
            </a:r>
            <a:r>
              <a:rPr lang="en-US" baseline="30000" dirty="0" smtClean="0"/>
              <a:t>nd</a:t>
            </a:r>
            <a:r>
              <a:rPr lang="en-US" dirty="0" smtClean="0"/>
              <a:t> argument, e,  of the </a:t>
            </a:r>
            <a:r>
              <a:rPr lang="en-US" dirty="0" smtClean="0">
                <a:cs typeface="Courier New" pitchFamily="49" charset="0"/>
              </a:rPr>
              <a:t>function</a:t>
            </a:r>
          </a:p>
          <a:p>
            <a:r>
              <a:rPr lang="en-US" dirty="0" smtClean="0">
                <a:cs typeface="Courier New" pitchFamily="49" charset="0"/>
              </a:rPr>
              <a:t>This type …  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cs typeface="Courier New" pitchFamily="49" charset="0"/>
              </a:rPr>
              <a:t>       </a:t>
            </a:r>
            <a:r>
              <a:rPr lang="en-US" sz="2400" b="1" dirty="0" err="1" smtClean="0">
                <a:latin typeface="Courier New" pitchFamily="49" charset="0"/>
              </a:rPr>
              <a:t>System.ComponentModel.CancelEventArgs</a:t>
            </a:r>
            <a:endParaRPr lang="en-US" sz="24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dirty="0" smtClean="0">
                <a:cs typeface="Courier New" pitchFamily="49" charset="0"/>
              </a:rPr>
              <a:t>    has a property named cancel which when set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cs typeface="Courier New" pitchFamily="49" charset="0"/>
              </a:rPr>
              <a:t>    to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 smtClean="0">
                <a:cs typeface="Courier New" pitchFamily="49" charset="0"/>
              </a:rPr>
              <a:t> causes the event to be canceled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cs typeface="Courier New" pitchFamily="49" charset="0"/>
              </a:rPr>
              <a:t>In other words, subsequent events would not fire – this current event keeps control giving the user another chance to correct errors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cs typeface="Courier New" pitchFamily="49" charset="0"/>
              </a:rPr>
              <a:t>If Cancel is set to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dirty="0" smtClean="0">
                <a:cs typeface="Courier New" pitchFamily="49" charset="0"/>
              </a:rPr>
              <a:t>, then subsequent events fire as planned</a:t>
            </a:r>
          </a:p>
          <a:p>
            <a:pPr>
              <a:buFont typeface="Wingdings" pitchFamily="2" charset="2"/>
              <a:buNone/>
            </a:pPr>
            <a:endParaRPr lang="en-US" dirty="0" smtClean="0">
              <a:cs typeface="Courier New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D9B5A0-FD43-4A69-AB62-E20ABF948CA8}" type="datetime8">
              <a:rPr lang="en-US" smtClean="0"/>
              <a:pPr>
                <a:defRPr/>
              </a:pPr>
              <a:t>1/4/2016 9:02 PM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Moving on …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of the keys here, which will continue to reoccur is the reliance on data types and objects in understanding how </a:t>
            </a:r>
            <a:r>
              <a:rPr lang="en-US" smtClean="0"/>
              <a:t>things work</a:t>
            </a:r>
          </a:p>
          <a:p>
            <a:r>
              <a:rPr lang="en-US" dirty="0" smtClean="0"/>
              <a:t>We will not dwell on these events – but you should know they are there and can be very convenient to use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63D9CA-DAF9-43D6-B7CB-9FD3FDEBC439}" type="datetime8">
              <a:rPr lang="en-US" smtClean="0"/>
              <a:pPr>
                <a:defRPr/>
              </a:pPr>
              <a:t>1/4/2016 9:02 PM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793038" cy="601663"/>
          </a:xfrm>
        </p:spPr>
        <p:txBody>
          <a:bodyPr/>
          <a:lstStyle/>
          <a:p>
            <a:pPr eaLnBrk="1" hangingPunct="1"/>
            <a:r>
              <a:rPr lang="en-US" sz="3200" dirty="0" smtClean="0"/>
              <a:t>Decision-making and Input Validation - 1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Input validation is used to check input to make sure it is valid or at least plausible</a:t>
            </a:r>
          </a:p>
          <a:p>
            <a:pPr eaLnBrk="1" hangingPunct="1"/>
            <a:r>
              <a:rPr lang="en-US" smtClean="0"/>
              <a:t>Input validation is one of THE most important issues for all systems designers</a:t>
            </a:r>
          </a:p>
          <a:p>
            <a:pPr eaLnBrk="1" hangingPunct="1"/>
            <a:r>
              <a:rPr lang="en-US" smtClean="0"/>
              <a:t>It is no less important for the design of interactive software systems (such as e-commerce, games, data storage and mining, and other web-based systems)</a:t>
            </a:r>
          </a:p>
          <a:p>
            <a:pPr eaLnBrk="1" hangingPunct="1"/>
            <a:r>
              <a:rPr lang="en-US" smtClean="0"/>
              <a:t>Prevention is the key – we need to be sure our systems are protected from user error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47A4B2-1DD2-40A9-8DC3-075C977331AA}" type="datetime8">
              <a:rPr lang="en-US" smtClean="0"/>
              <a:pPr>
                <a:defRPr/>
              </a:pPr>
              <a:t>1/4/2016 9:02 PM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Decision-making and Input Validation - 2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Visual Studio provides many tools that can greatly simplify the input validation task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100" smtClean="0"/>
              <a:t>Various types of buttons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100" smtClean="0"/>
              <a:t>“Collection Controls” which provide a limited but possibly wide variety of options from the user to choose from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smtClean="0"/>
              <a:t>Scrollable menus – e.g., SW Airlines departure cities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smtClean="0"/>
              <a:t>Pull down menus – e.g. what state you live in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smtClean="0"/>
              <a:t>Checkboxes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smtClean="0"/>
              <a:t>The DateTime picker from Chapter 5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But there is no substitute for carefully planning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100" smtClean="0"/>
              <a:t>You need to learn how and when to use these controls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You always need a clear understanding (from the client’s point of view) of what is valid (or plausible) and what is not</a:t>
            </a:r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678483-CE93-46F9-AFF8-6F767BCD4B2C}" type="datetime8">
              <a:rPr lang="en-US" smtClean="0"/>
              <a:pPr>
                <a:defRPr/>
              </a:pPr>
              <a:t>1/4/2016 9:02 PM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8783" y="457200"/>
            <a:ext cx="7793038" cy="36195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.NET C# Validation Tools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C# does not have the handy </a:t>
            </a:r>
            <a:r>
              <a:rPr lang="en-US" dirty="0" smtClean="0">
                <a:solidFill>
                  <a:srgbClr val="009900"/>
                </a:solidFill>
              </a:rPr>
              <a:t>type validation</a:t>
            </a:r>
            <a:r>
              <a:rPr lang="en-US" dirty="0" smtClean="0"/>
              <a:t> functions such as </a:t>
            </a:r>
            <a:r>
              <a:rPr lang="en-US" b="1" dirty="0" err="1" smtClean="0">
                <a:latin typeface="Courier New" pitchFamily="49" charset="0"/>
              </a:rPr>
              <a:t>IsDate</a:t>
            </a:r>
            <a:r>
              <a:rPr lang="en-US" dirty="0" smtClean="0"/>
              <a:t> or </a:t>
            </a:r>
            <a:r>
              <a:rPr lang="en-US" b="1" dirty="0" err="1" smtClean="0">
                <a:latin typeface="Courier New" pitchFamily="49" charset="0"/>
              </a:rPr>
              <a:t>IsNumeric</a:t>
            </a:r>
            <a:r>
              <a:rPr lang="en-US" dirty="0" smtClean="0"/>
              <a:t> that VB has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You therefore have to either write your own OR use safe conversions to avoid exceptions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Use the method to determine whether a string can be converted to a date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Use the method to determine whether a string can be converted to a number, or a decimal, etc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These methods return </a:t>
            </a:r>
            <a:r>
              <a:rPr lang="en-US" b="1" dirty="0" smtClean="0">
                <a:latin typeface="Courier New" pitchFamily="49" charset="0"/>
              </a:rPr>
              <a:t>True</a:t>
            </a:r>
            <a:r>
              <a:rPr lang="en-US" dirty="0" smtClean="0"/>
              <a:t> if the value can be converted and </a:t>
            </a:r>
            <a:r>
              <a:rPr lang="en-US" b="1" dirty="0" smtClean="0">
                <a:latin typeface="Courier New" pitchFamily="49" charset="0"/>
              </a:rPr>
              <a:t>False</a:t>
            </a:r>
            <a:r>
              <a:rPr lang="en-US" dirty="0" smtClean="0"/>
              <a:t> otherwise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BAC548-F26E-4F6A-A206-932B19192508}" type="datetime8">
              <a:rPr lang="en-US" smtClean="0"/>
              <a:pPr>
                <a:defRPr/>
              </a:pPr>
              <a:t>1/4/2016 9:02 PM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8097838" cy="6096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Using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IsNumeric</a:t>
            </a:r>
            <a:r>
              <a:rPr lang="en-US" sz="2800" dirty="0" smtClean="0"/>
              <a:t> for Data Validation</a:t>
            </a:r>
          </a:p>
        </p:txBody>
      </p:sp>
      <p:graphicFrame>
        <p:nvGraphicFramePr>
          <p:cNvPr id="1026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45345362"/>
              </p:ext>
            </p:extLst>
          </p:nvPr>
        </p:nvGraphicFramePr>
        <p:xfrm>
          <a:off x="1374775" y="1387475"/>
          <a:ext cx="7210425" cy="4735513"/>
        </p:xfrm>
        <a:graphic>
          <a:graphicData uri="http://schemas.openxmlformats.org/presentationml/2006/ole">
            <p:oleObj spid="_x0000_s1031" name="Document" r:id="rId4" imgW="8092696" imgH="5315625" progId="Word.Document.8">
              <p:embed/>
            </p:oleObj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BE1E79-8019-428E-902A-68BE75CFEA3F}" type="datetime8">
              <a:rPr lang="en-US" smtClean="0"/>
              <a:pPr>
                <a:defRPr/>
              </a:pPr>
              <a:t>1/4/2016 9:02 PM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Rolling Your Own Validation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 out pages 202 and 203 in your text</a:t>
            </a:r>
          </a:p>
          <a:p>
            <a:r>
              <a:rPr lang="en-US" dirty="0" smtClean="0"/>
              <a:t>Code is there for validations such as</a:t>
            </a:r>
          </a:p>
          <a:p>
            <a:pPr lvl="1"/>
            <a:r>
              <a:rPr lang="en-US" dirty="0" smtClean="0"/>
              <a:t>Reuse this code!!</a:t>
            </a:r>
            <a:r>
              <a:rPr lang="en-US" dirty="0"/>
              <a:t> </a:t>
            </a:r>
            <a:r>
              <a:rPr lang="en-US" dirty="0" err="1"/>
              <a:t>IsDecimal</a:t>
            </a:r>
            <a:endParaRPr lang="en-US" dirty="0"/>
          </a:p>
          <a:p>
            <a:pPr lvl="1"/>
            <a:r>
              <a:rPr lang="en-US" dirty="0" err="1"/>
              <a:t>IsPresent</a:t>
            </a:r>
            <a:endParaRPr lang="en-US" dirty="0"/>
          </a:p>
          <a:p>
            <a:pPr lvl="1"/>
            <a:r>
              <a:rPr lang="en-US" dirty="0" err="1"/>
              <a:t>IsWithinRange</a:t>
            </a:r>
            <a:endParaRPr lang="en-US" dirty="0"/>
          </a:p>
          <a:p>
            <a:pPr lvl="1"/>
            <a:r>
              <a:rPr lang="en-US" dirty="0"/>
              <a:t>The combination of the above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E60BF5-6B81-4DE4-B4FE-ECF41FF5BAE9}" type="datetime8">
              <a:rPr lang="en-US" smtClean="0"/>
              <a:pPr>
                <a:defRPr/>
              </a:pPr>
              <a:t>1/4/2016 9:02 PM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88695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8305800" cy="609600"/>
          </a:xfrm>
        </p:spPr>
        <p:txBody>
          <a:bodyPr/>
          <a:lstStyle/>
          <a:p>
            <a:r>
              <a:rPr lang="en-US" sz="2800" dirty="0" smtClean="0"/>
              <a:t>Using </a:t>
            </a:r>
            <a:r>
              <a:rPr lang="en-US" sz="2800" dirty="0" smtClean="0">
                <a:latin typeface="+mn-lt"/>
                <a:cs typeface="Courier New" pitchFamily="49" charset="0"/>
              </a:rPr>
              <a:t>Regular Expressions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 smtClean="0"/>
              <a:t>for Data Validation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Regular expressions can also be used for numeric validation.</a:t>
            </a:r>
          </a:p>
          <a:p>
            <a:pPr>
              <a:buNone/>
            </a:pPr>
            <a:r>
              <a:rPr lang="en-US" sz="2400" dirty="0" smtClean="0"/>
              <a:t>The downside is that you need to understand how to write the regular expressions.</a:t>
            </a:r>
          </a:p>
          <a:p>
            <a:pPr>
              <a:buNone/>
            </a:pPr>
            <a:r>
              <a:rPr lang="en-US" sz="2400" dirty="0" smtClean="0"/>
              <a:t>Here is an example.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// Matching a string that contains all numbers plus an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// equals sign like</a:t>
            </a:r>
          </a:p>
          <a:p>
            <a:pPr>
              <a:buNone/>
            </a:pP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Regex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regex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Regex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smtClean="0"/>
              <a:t>"^[0-9]+$"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regex.IsMatch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(compare)) { //true } </a:t>
            </a:r>
          </a:p>
          <a:p>
            <a:pPr>
              <a:buNone/>
            </a:pP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E60BF5-6B81-4DE4-B4FE-ECF41FF5BAE9}" type="datetime8">
              <a:rPr lang="en-US" smtClean="0"/>
              <a:pPr>
                <a:defRPr/>
              </a:pPr>
              <a:t>1/4/2016 9:02 PM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</a:t>
            </a:r>
            <a:r>
              <a:rPr lang="en-US" b="1" smtClean="0">
                <a:latin typeface="Courier New" pitchFamily="49" charset="0"/>
              </a:rPr>
              <a:t>MessageBox</a:t>
            </a:r>
            <a:r>
              <a:rPr lang="en-US" smtClean="0"/>
              <a:t> Class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</a:t>
            </a:r>
            <a:r>
              <a:rPr lang="en-US" b="1" dirty="0" err="1" smtClean="0">
                <a:latin typeface="Courier New" pitchFamily="49" charset="0"/>
              </a:rPr>
              <a:t>MessageBox</a:t>
            </a:r>
            <a:r>
              <a:rPr lang="en-US" dirty="0" smtClean="0"/>
              <a:t> is a standard dialog box that displays</a:t>
            </a:r>
          </a:p>
          <a:p>
            <a:pPr lvl="1" eaLnBrk="1" hangingPunct="1"/>
            <a:r>
              <a:rPr lang="en-US" dirty="0" smtClean="0"/>
              <a:t>A message</a:t>
            </a:r>
          </a:p>
          <a:p>
            <a:pPr lvl="1" eaLnBrk="1" hangingPunct="1"/>
            <a:r>
              <a:rPr lang="en-US" dirty="0" smtClean="0"/>
              <a:t>A caption</a:t>
            </a:r>
          </a:p>
          <a:p>
            <a:pPr lvl="1" eaLnBrk="1" hangingPunct="1"/>
            <a:r>
              <a:rPr lang="en-US" dirty="0" smtClean="0"/>
              <a:t>An icon</a:t>
            </a:r>
          </a:p>
          <a:p>
            <a:pPr lvl="1" eaLnBrk="1" hangingPunct="1"/>
            <a:r>
              <a:rPr lang="en-US" dirty="0" smtClean="0"/>
              <a:t>One or more standard button groups</a:t>
            </a:r>
          </a:p>
          <a:p>
            <a:pPr eaLnBrk="1" hangingPunct="1"/>
            <a:r>
              <a:rPr lang="en-US" dirty="0" smtClean="0">
                <a:solidFill>
                  <a:schemeClr val="hlink"/>
                </a:solidFill>
              </a:rPr>
              <a:t>This is extremely handy for software-user communication and for debugging purposes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DD2736-6043-472B-9A48-A779ACBE4887}" type="datetime8">
              <a:rPr lang="en-US" smtClean="0"/>
              <a:pPr>
                <a:defRPr/>
              </a:pPr>
              <a:t>1/4/2016 9:02 PM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603AB"/>
            </a:gs>
            <a:gs pos="12000">
              <a:srgbClr val="E81766"/>
            </a:gs>
            <a:gs pos="27000">
              <a:srgbClr val="EE3F17"/>
            </a:gs>
            <a:gs pos="48000">
              <a:srgbClr val="FFFF00"/>
            </a:gs>
            <a:gs pos="64999">
              <a:srgbClr val="1A8D48"/>
            </a:gs>
            <a:gs pos="78999">
              <a:srgbClr val="0819FB"/>
            </a:gs>
            <a:gs pos="100000">
              <a:srgbClr val="A603AB"/>
            </a:gs>
          </a:gsLst>
          <a:lin ang="0" scaled="1"/>
        </a:gradFill>
        <a:ln w="12700" cap="flat" cmpd="sng" algn="ctr">
          <a:solidFill>
            <a:srgbClr val="EAEAEA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sy="50000" kx="2115830" algn="bl" rotWithShape="0">
            <a:srgbClr val="C0C0C0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603AB"/>
            </a:gs>
            <a:gs pos="12000">
              <a:srgbClr val="E81766"/>
            </a:gs>
            <a:gs pos="27000">
              <a:srgbClr val="EE3F17"/>
            </a:gs>
            <a:gs pos="48000">
              <a:srgbClr val="FFFF00"/>
            </a:gs>
            <a:gs pos="64999">
              <a:srgbClr val="1A8D48"/>
            </a:gs>
            <a:gs pos="78999">
              <a:srgbClr val="0819FB"/>
            </a:gs>
            <a:gs pos="100000">
              <a:srgbClr val="A603AB"/>
            </a:gs>
          </a:gsLst>
          <a:lin ang="0" scaled="1"/>
        </a:gradFill>
        <a:ln w="12700" cap="flat" cmpd="sng" algn="ctr">
          <a:solidFill>
            <a:srgbClr val="EAEAEA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sy="50000" kx="2115830" algn="bl" rotWithShape="0">
            <a:srgbClr val="C0C0C0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31449</TotalTime>
  <Words>1203</Words>
  <Application>Microsoft Office PowerPoint</Application>
  <PresentationFormat>On-screen Show (4:3)</PresentationFormat>
  <Paragraphs>174</Paragraphs>
  <Slides>21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Blends</vt:lpstr>
      <vt:lpstr>Microsoft Office Word 97 - 2003 Document</vt:lpstr>
      <vt:lpstr>Lecture Set 8</vt:lpstr>
      <vt:lpstr>Objectives</vt:lpstr>
      <vt:lpstr>Decision-making and Input Validation - 1</vt:lpstr>
      <vt:lpstr>Decision-making and Input Validation - 2</vt:lpstr>
      <vt:lpstr>.NET C# Validation Tools</vt:lpstr>
      <vt:lpstr>Using IsNumeric for Data Validation</vt:lpstr>
      <vt:lpstr>Rolling Your Own Validation Code</vt:lpstr>
      <vt:lpstr>Using Regular Expressions for Data Validation</vt:lpstr>
      <vt:lpstr>The MessageBox Class</vt:lpstr>
      <vt:lpstr>The MessageBox Show Method (Syntax)</vt:lpstr>
      <vt:lpstr>The MessageBox.Show Method (Example)</vt:lpstr>
      <vt:lpstr>Message Box (sample)</vt:lpstr>
      <vt:lpstr>Message Box Enumerations</vt:lpstr>
      <vt:lpstr>Input Validation</vt:lpstr>
      <vt:lpstr>Decision-making and Input Validation Guidelines -1</vt:lpstr>
      <vt:lpstr>Input Validation Events (optional)</vt:lpstr>
      <vt:lpstr>Input Validation Events (optional)</vt:lpstr>
      <vt:lpstr>Focus and Validating Event Sequence (optional)</vt:lpstr>
      <vt:lpstr>Validating Event (Example - optional)</vt:lpstr>
      <vt:lpstr>The Validating Event Example (Explained - optional)</vt:lpstr>
      <vt:lpstr>Moving on …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</dc:title>
  <dc:subject/>
  <dc:creator>Course Technology</dc:creator>
  <cp:keywords/>
  <dc:description/>
  <cp:lastModifiedBy>Frank L Friedman</cp:lastModifiedBy>
  <cp:revision>971</cp:revision>
  <cp:lastPrinted>2009-04-22T19:24:48Z</cp:lastPrinted>
  <dcterms:created xsi:type="dcterms:W3CDTF">2001-01-01T00:26:29Z</dcterms:created>
  <dcterms:modified xsi:type="dcterms:W3CDTF">2016-01-05T02:06:12Z</dcterms:modified>
  <cp:category/>
</cp:coreProperties>
</file>