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368" r:id="rId4"/>
    <p:sldId id="369" r:id="rId5"/>
    <p:sldId id="370" r:id="rId6"/>
    <p:sldId id="371" r:id="rId7"/>
    <p:sldId id="282" r:id="rId8"/>
    <p:sldId id="263" r:id="rId9"/>
    <p:sldId id="264" r:id="rId10"/>
    <p:sldId id="360" r:id="rId11"/>
    <p:sldId id="283" r:id="rId12"/>
    <p:sldId id="284" r:id="rId13"/>
    <p:sldId id="266" r:id="rId14"/>
    <p:sldId id="353" r:id="rId15"/>
    <p:sldId id="285" r:id="rId16"/>
    <p:sldId id="267" r:id="rId17"/>
    <p:sldId id="268" r:id="rId18"/>
    <p:sldId id="270" r:id="rId19"/>
    <p:sldId id="271" r:id="rId20"/>
    <p:sldId id="272" r:id="rId21"/>
    <p:sldId id="289" r:id="rId22"/>
    <p:sldId id="290" r:id="rId23"/>
    <p:sldId id="354" r:id="rId24"/>
    <p:sldId id="291" r:id="rId25"/>
    <p:sldId id="362" r:id="rId26"/>
    <p:sldId id="364" r:id="rId27"/>
    <p:sldId id="366" r:id="rId28"/>
    <p:sldId id="365" r:id="rId29"/>
    <p:sldId id="367" r:id="rId30"/>
    <p:sldId id="356" r:id="rId31"/>
    <p:sldId id="357" r:id="rId32"/>
    <p:sldId id="274" r:id="rId33"/>
    <p:sldId id="275" r:id="rId34"/>
    <p:sldId id="277" r:id="rId35"/>
    <p:sldId id="316" r:id="rId36"/>
    <p:sldId id="320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CCFF"/>
    <a:srgbClr val="66FFFF"/>
    <a:srgbClr val="CCFFFF"/>
    <a:srgbClr val="CCECFF"/>
    <a:srgbClr val="E2B3FF"/>
    <a:srgbClr val="00FF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9" autoAdjust="0"/>
    <p:restoredTop sz="92079" autoAdjust="0"/>
  </p:normalViewPr>
  <p:slideViewPr>
    <p:cSldViewPr>
      <p:cViewPr varScale="1">
        <p:scale>
          <a:sx n="63" d="100"/>
          <a:sy n="63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74D43-10A9-49DA-B8B2-CDD72AE0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28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D7C613-267F-4A1D-8625-EE47C7195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8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FE54-D82D-4477-943C-98371149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3413" y="304800"/>
            <a:ext cx="1971675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764213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B607-308F-4E05-9E67-1733CA0F8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9303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447800"/>
            <a:ext cx="38100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865563"/>
            <a:ext cx="3810000" cy="2266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3520-EDE4-4567-AC07-C629D4CC7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 userDrawn="1"/>
        </p:nvSpPr>
        <p:spPr bwMode="auto">
          <a:xfrm>
            <a:off x="3619500" y="3200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3771900" y="3352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/>
        </p:nvSpPr>
        <p:spPr bwMode="auto">
          <a:xfrm>
            <a:off x="3924300" y="3505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4076700" y="3657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4229100" y="38100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4381500" y="3962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684713"/>
          </a:xfrm>
        </p:spPr>
        <p:txBody>
          <a:bodyPr/>
          <a:lstStyle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5A26-0C31-4361-8316-FC38CE50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E5AD-6AFC-4EA9-A6B0-E5ADE540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5968-726D-4A60-8C39-07DA7D30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8/31/2008 1:19 PM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01C8-F04B-4A11-951C-8829DD2EA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A8B7-DBE0-4F98-84C7-F7A6D9E5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3BEA-0E2D-493B-ACCD-43D35DE1A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8040688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73FE2F5D-A149-40DB-BA90-A39A9EEA6163}" type="slidenum">
              <a:rPr kumimoji="0" lang="en-US" sz="1200" b="1">
                <a:solidFill>
                  <a:schemeClr val="tx2"/>
                </a:solidFill>
              </a:rPr>
              <a:pPr algn="l">
                <a:defRPr/>
              </a:pPr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81000" y="1143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793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68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4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Set 9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696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Arrays, Collections and Repetition</a:t>
            </a:r>
          </a:p>
          <a:p>
            <a:pPr eaLnBrk="1" hangingPunct="1"/>
            <a:r>
              <a:rPr lang="en-US" dirty="0" smtClean="0"/>
              <a:t>Part A </a:t>
            </a:r>
            <a:r>
              <a:rPr lang="en-US" smtClean="0"/>
              <a:t>– Arrays </a:t>
            </a:r>
            <a:r>
              <a:rPr lang="en-US" dirty="0" smtClean="0"/>
              <a:t>and Repetition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40688" cy="4684713"/>
          </a:xfrm>
        </p:spPr>
        <p:txBody>
          <a:bodyPr/>
          <a:lstStyle/>
          <a:p>
            <a:pPr eaLnBrk="1" hangingPunct="1"/>
            <a:r>
              <a:rPr lang="en-US" dirty="0" smtClean="0"/>
              <a:t>An array element is referenced by a unique index value called a </a:t>
            </a:r>
            <a:r>
              <a:rPr lang="en-US" b="1" dirty="0" smtClean="0"/>
              <a:t>subscript</a:t>
            </a:r>
          </a:p>
          <a:p>
            <a:pPr lvl="1" eaLnBrk="1" hangingPunct="1"/>
            <a:r>
              <a:rPr lang="en-US" dirty="0" smtClean="0"/>
              <a:t>One subscript is used to reference elements in a one-dimensional array   </a:t>
            </a:r>
          </a:p>
          <a:p>
            <a:pPr lvl="2" eaLnBrk="1" hangingPunct="1"/>
            <a:r>
              <a:rPr lang="en-US" dirty="0" smtClean="0"/>
              <a:t>Example:</a:t>
            </a:r>
          </a:p>
          <a:p>
            <a:pPr lvl="1" eaLnBrk="1" hangingPunct="1"/>
            <a:r>
              <a:rPr lang="en-US" dirty="0" smtClean="0"/>
              <a:t>Two subscripts are used to reference elements in a two-dimensional array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/>
              <a:t>Characteristics of Arrays </a:t>
            </a:r>
            <a:r>
              <a:rPr lang="en-US" sz="2000" smtClean="0"/>
              <a:t>(Referencing elements)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Array</a:t>
            </a:r>
            <a:r>
              <a:rPr lang="en-US" smtClean="0"/>
              <a:t> Class (Members)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>
                <a:latin typeface="Courier New" pitchFamily="49" charset="0"/>
              </a:rPr>
              <a:t>Length</a:t>
            </a:r>
            <a:r>
              <a:rPr lang="en-US" sz="2000" dirty="0" smtClean="0"/>
              <a:t> property gets the number of elements in the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The </a:t>
            </a:r>
            <a:r>
              <a:rPr lang="en-US" sz="1900" b="1" dirty="0" smtClean="0">
                <a:latin typeface="Courier New" pitchFamily="49" charset="0"/>
              </a:rPr>
              <a:t>Length</a:t>
            </a:r>
            <a:r>
              <a:rPr lang="en-US" sz="1900" dirty="0" smtClean="0"/>
              <a:t> property is 1-based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>
                <a:latin typeface="Courier New" pitchFamily="49" charset="0"/>
              </a:rPr>
              <a:t>Rank</a:t>
            </a:r>
            <a:r>
              <a:rPr lang="en-US" sz="2000" dirty="0" smtClean="0"/>
              <a:t> property gets the number of 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 one-dimensional array has a </a:t>
            </a:r>
            <a:r>
              <a:rPr lang="en-US" sz="2000" b="1" dirty="0" smtClean="0">
                <a:latin typeface="Courier New" pitchFamily="49" charset="0"/>
              </a:rPr>
              <a:t>Rank</a:t>
            </a:r>
            <a:r>
              <a:rPr lang="en-US" sz="2000" dirty="0" smtClean="0"/>
              <a:t> of 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err="1" smtClean="0">
                <a:latin typeface="Courier New" pitchFamily="49" charset="0"/>
              </a:rPr>
              <a:t>GetLength</a:t>
            </a:r>
            <a:r>
              <a:rPr lang="en-US" sz="2000" dirty="0" smtClean="0"/>
              <a:t> method gets the number of array elements in a particular dimension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err="1" smtClean="0">
                <a:latin typeface="Courier New" pitchFamily="49" charset="0"/>
              </a:rPr>
              <a:t>GetUpperBound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latin typeface="Courier New" pitchFamily="49" charset="0"/>
              </a:rPr>
              <a:t>GetLowerBound</a:t>
            </a:r>
            <a:r>
              <a:rPr lang="en-US" sz="2000" dirty="0" smtClean="0"/>
              <a:t> methods get the largest and smallest subscript for a dimension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These methods are 0-based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The array dimension is passed as an argument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>
                <a:latin typeface="Courier New" pitchFamily="49" charset="0"/>
              </a:rPr>
              <a:t>Sort</a:t>
            </a:r>
            <a:r>
              <a:rPr lang="en-US" sz="2000" dirty="0" smtClean="0"/>
              <a:t> method sorts an array – an entire array ONLY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Array Tasks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Arrays must be declared just as any variable must be declared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is possible to declare and initialize an array in the same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It's possible to determine the bounds of an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Array size is fixed and cannot be changed at run time (but list sizes are not fixed)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Arrays are manipulated element by element – we do not have the ability to manipulate whole arrays other than element by element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Declaring Arrays (Syntax)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Courier New" pitchFamily="49" charset="0"/>
              </a:rPr>
              <a:t>[public | internal | private | protected] </a:t>
            </a:r>
            <a:r>
              <a:rPr lang="en-US" sz="2000" b="1" i="1" dirty="0" err="1" smtClean="0">
                <a:latin typeface="Courier New" pitchFamily="49" charset="0"/>
              </a:rPr>
              <a:t>dataType</a:t>
            </a:r>
            <a:r>
              <a:rPr lang="en-US" sz="2000" b="1" i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[[</a:t>
            </a:r>
            <a:r>
              <a:rPr lang="en-US" sz="2000" b="1" i="1" dirty="0" smtClean="0">
                <a:latin typeface="Courier New" pitchFamily="49" charset="0"/>
              </a:rPr>
              <a:t>size</a:t>
            </a:r>
            <a:r>
              <a:rPr lang="en-US" sz="2000" b="1" dirty="0" smtClean="0">
                <a:latin typeface="Courier New" pitchFamily="49" charset="0"/>
              </a:rPr>
              <a:t>]] </a:t>
            </a:r>
            <a:r>
              <a:rPr lang="en-US" sz="2000" b="1" i="1" dirty="0" err="1" smtClean="0">
                <a:latin typeface="Courier New" pitchFamily="49" charset="0"/>
              </a:rPr>
              <a:t>arrayName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i="1" dirty="0" err="1" smtClean="0">
                <a:latin typeface="Courier New" pitchFamily="49" charset="0"/>
              </a:rPr>
              <a:t>initExpr</a:t>
            </a:r>
            <a:endParaRPr lang="en-US" sz="2000" b="1" i="1" dirty="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The access modifier (</a:t>
            </a:r>
            <a:r>
              <a:rPr lang="en-US" sz="2100" b="1" dirty="0" smtClean="0">
                <a:latin typeface="Courier New" pitchFamily="49" charset="0"/>
              </a:rPr>
              <a:t>public</a:t>
            </a:r>
            <a:r>
              <a:rPr lang="en-US" sz="2100" dirty="0" smtClean="0"/>
              <a:t>, </a:t>
            </a:r>
            <a:r>
              <a:rPr lang="en-US" sz="2100" b="1" dirty="0" smtClean="0">
                <a:latin typeface="Courier New" pitchFamily="49" charset="0"/>
              </a:rPr>
              <a:t>private</a:t>
            </a:r>
            <a:r>
              <a:rPr lang="en-US" sz="2100" dirty="0" smtClean="0"/>
              <a:t>, </a:t>
            </a:r>
            <a:r>
              <a:rPr lang="en-US" sz="2100" b="1" dirty="0" smtClean="0">
                <a:latin typeface="Courier New" pitchFamily="49" charset="0"/>
              </a:rPr>
              <a:t>internal, protected</a:t>
            </a:r>
            <a:r>
              <a:rPr lang="en-US" sz="2100" dirty="0" smtClean="0"/>
              <a:t>) defines the array's visibility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The identifier (name) is defined by </a:t>
            </a:r>
            <a:r>
              <a:rPr lang="en-US" sz="2100" i="1" dirty="0" err="1" smtClean="0"/>
              <a:t>arrayName</a:t>
            </a:r>
            <a:endParaRPr lang="en-US" sz="21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The optional </a:t>
            </a:r>
            <a:r>
              <a:rPr lang="en-US" sz="2100" i="1" dirty="0" smtClean="0"/>
              <a:t>size</a:t>
            </a:r>
            <a:r>
              <a:rPr lang="en-US" sz="2100" dirty="0" smtClean="0"/>
              <a:t> contains the value of the largest subscript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/>
              <a:t>The </a:t>
            </a:r>
            <a:r>
              <a:rPr lang="en-US" sz="2100" i="1" dirty="0" smtClean="0"/>
              <a:t>size</a:t>
            </a:r>
            <a:r>
              <a:rPr lang="en-US" sz="2100" dirty="0" smtClean="0"/>
              <a:t> argument is 0-based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err="1" smtClean="0"/>
              <a:t>dataType</a:t>
            </a:r>
            <a:r>
              <a:rPr lang="en-US" sz="2100" dirty="0" smtClean="0"/>
              <a:t> defines the data type of the array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i="1" dirty="0" err="1" smtClean="0"/>
              <a:t>initExpr</a:t>
            </a:r>
            <a:r>
              <a:rPr lang="en-US" sz="2100" dirty="0" smtClean="0"/>
              <a:t> is used to assign initial values to the array's elements</a:t>
            </a:r>
            <a:endParaRPr lang="en-US" sz="2100" i="1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of Arrays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Array</a:t>
            </a:r>
            <a:r>
              <a:rPr lang="en-US" dirty="0" smtClean="0"/>
              <a:t> class is a reference type</a:t>
            </a:r>
          </a:p>
          <a:p>
            <a:pPr eaLnBrk="1" hangingPunct="1"/>
            <a:r>
              <a:rPr lang="en-US" dirty="0" smtClean="0"/>
              <a:t>Thus, any array variable stores the memory address of the actual array</a:t>
            </a:r>
          </a:p>
          <a:p>
            <a:pPr eaLnBrk="1" hangingPunct="1"/>
            <a:r>
              <a:rPr lang="en-US" dirty="0" smtClean="0"/>
              <a:t>The actual array is allocated in the “heap”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eaLnBrk="1" hangingPunct="1"/>
            <a:r>
              <a:rPr lang="en-US" dirty="0" smtClean="0"/>
              <a:t>An array variable (a reference variable) declared without a size specification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x();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has a value of </a:t>
            </a:r>
            <a:r>
              <a:rPr lang="en-US" b="1" dirty="0" smtClean="0">
                <a:latin typeface="Courier New" pitchFamily="49" charset="0"/>
              </a:rPr>
              <a:t>null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70C0"/>
                </a:solidFill>
              </a:rPr>
              <a:t>How Memory is Allocated to an Array (VB)</a:t>
            </a:r>
          </a:p>
        </p:txBody>
      </p:sp>
      <p:pic>
        <p:nvPicPr>
          <p:cNvPr id="35843" name="Picture 5" descr="C09F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an Array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array can be initialized when it is declared</a:t>
            </a:r>
          </a:p>
          <a:p>
            <a:pPr lvl="1" eaLnBrk="1" hangingPunct="1"/>
            <a:r>
              <a:rPr lang="en-US" dirty="0" smtClean="0"/>
              <a:t>The initialization list appears in braces ({})</a:t>
            </a:r>
          </a:p>
          <a:p>
            <a:pPr lvl="1" eaLnBrk="1" hangingPunct="1"/>
            <a:r>
              <a:rPr lang="en-US" dirty="0" smtClean="0"/>
              <a:t>A comma separates each initialization value</a:t>
            </a:r>
          </a:p>
          <a:p>
            <a:pPr lvl="1" eaLnBrk="1" hangingPunct="1"/>
            <a:r>
              <a:rPr lang="en-US" dirty="0" smtClean="0"/>
              <a:t>The array must be dynamic (declared without an initial subscript value)</a:t>
            </a:r>
          </a:p>
          <a:p>
            <a:pPr eaLnBrk="1" hangingPunct="1"/>
            <a:r>
              <a:rPr lang="en-US" dirty="0" smtClean="0"/>
              <a:t>Example to declare and initialize an </a:t>
            </a:r>
            <a:r>
              <a:rPr lang="en-US" b="1" dirty="0" smtClean="0">
                <a:latin typeface="Courier New" pitchFamily="49" charset="0"/>
              </a:rPr>
              <a:t>Integer</a:t>
            </a:r>
            <a:r>
              <a:rPr lang="en-US" dirty="0" smtClean="0"/>
              <a:t> array with four elements and valid subscripts of 0 .. 3: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integerArray</a:t>
            </a:r>
            <a:r>
              <a:rPr lang="en-US" sz="2400" b="1" dirty="0" smtClean="0">
                <a:latin typeface="Courier New" pitchFamily="49" charset="0"/>
              </a:rPr>
              <a:t>() = {24, 12, 34, 42};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Declaring and Initializing an Array (VB)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12888" y="1752600"/>
          <a:ext cx="7261225" cy="4648200"/>
        </p:xfrm>
        <a:graphic>
          <a:graphicData uri="http://schemas.openxmlformats.org/presentationml/2006/ole">
            <p:oleObj spid="_x0000_s1030" name="Document" r:id="rId3" imgW="7271237" imgH="4654082" progId="Word.Document.8">
              <p:embed/>
            </p:oleObj>
          </a:graphicData>
        </a:graphic>
      </p:graphicFrame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Declaring and Initializing </a:t>
            </a:r>
            <a:r>
              <a:rPr lang="en-US" sz="3200" b="1" dirty="0" smtClean="0">
                <a:latin typeface="Courier New" pitchFamily="49" charset="0"/>
              </a:rPr>
              <a:t>Boolean</a:t>
            </a:r>
            <a:r>
              <a:rPr lang="en-US" sz="3200" dirty="0" smtClean="0"/>
              <a:t> and </a:t>
            </a:r>
            <a:r>
              <a:rPr lang="en-US" sz="3200" b="1" dirty="0" smtClean="0">
                <a:latin typeface="Courier New" pitchFamily="49" charset="0"/>
              </a:rPr>
              <a:t>String</a:t>
            </a:r>
            <a:r>
              <a:rPr lang="en-US" sz="3200" dirty="0" smtClean="0"/>
              <a:t> Arrays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74088" cy="4532313"/>
          </a:xfrm>
        </p:spPr>
        <p:txBody>
          <a:bodyPr/>
          <a:lstStyle/>
          <a:p>
            <a:pPr eaLnBrk="1" hangingPunct="1"/>
            <a:r>
              <a:rPr lang="en-US" dirty="0" smtClean="0"/>
              <a:t>Declare and initialize a </a:t>
            </a:r>
            <a:r>
              <a:rPr lang="en-US" b="1" dirty="0" smtClean="0">
                <a:latin typeface="Courier New" pitchFamily="49" charset="0"/>
              </a:rPr>
              <a:t>Boolean</a:t>
            </a:r>
            <a:r>
              <a:rPr lang="en-US" dirty="0" smtClean="0"/>
              <a:t> array</a:t>
            </a:r>
          </a:p>
          <a:p>
            <a:pPr lvl="1" eaLnBrk="1" hangingPunct="1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</a:rPr>
              <a:t>Boolean</a:t>
            </a:r>
            <a:r>
              <a:rPr lang="en-US" sz="2000" b="1" dirty="0" smtClean="0">
                <a:latin typeface="Courier New" pitchFamily="49" charset="0"/>
              </a:rPr>
              <a:t> [] </a:t>
            </a:r>
            <a:r>
              <a:rPr lang="en-US" sz="2000" b="1" dirty="0" err="1" smtClean="0">
                <a:latin typeface="Courier New" pitchFamily="49" charset="0"/>
              </a:rPr>
              <a:t>WeekDayArray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{false, false, true, true, true, true, true};</a:t>
            </a:r>
          </a:p>
          <a:p>
            <a:pPr lvl="1" eaLnBrk="1" hangingPunct="1"/>
            <a:endParaRPr lang="en-US" sz="2000" b="1" dirty="0" smtClean="0">
              <a:latin typeface="Courier New" pitchFamily="49" charset="0"/>
            </a:endParaRPr>
          </a:p>
          <a:p>
            <a:pPr eaLnBrk="1" hangingPunct="1"/>
            <a:r>
              <a:rPr lang="en-US" dirty="0" smtClean="0"/>
              <a:t>Declare and initialize a </a:t>
            </a: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array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2000" b="1" dirty="0" smtClean="0">
                <a:solidFill>
                  <a:schemeClr val="bg2"/>
                </a:solidFill>
                <a:latin typeface="Courier New" pitchFamily="49" charset="0"/>
              </a:rPr>
              <a:t>[]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MonthNames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{"January", "February", "March", "April", "May",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"June", "July", "August", "September",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"October", "November", "December"};</a:t>
            </a:r>
            <a:endParaRPr lang="en-US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Determining an Array's Bounds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GetUpperBound</a:t>
            </a:r>
            <a:r>
              <a:rPr lang="en-US" smtClean="0"/>
              <a:t> method gets the largest subscript for a particular dimension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returns the largest subscript, not the number of elements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GetLowerBound</a:t>
            </a:r>
            <a:r>
              <a:rPr lang="en-US" smtClean="0"/>
              <a:t> method gets the smallest subscript for a particular dimension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0-based dimension is passed as an argument to each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method will throw an exception if the array dimension does not exist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Understand and work with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Particularly – what’s unique about C# arrays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Really – not much compared to Java arrays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More on </a:t>
            </a:r>
            <a:r>
              <a:rPr lang="en-US" sz="2400" dirty="0">
                <a:latin typeface="Courier New" pitchFamily="49" charset="0"/>
              </a:rPr>
              <a:t>d</a:t>
            </a:r>
            <a:r>
              <a:rPr lang="en-US" sz="2400" dirty="0" smtClean="0">
                <a:latin typeface="Courier New" pitchFamily="49" charset="0"/>
              </a:rPr>
              <a:t>o</a:t>
            </a:r>
            <a:r>
              <a:rPr lang="en-US" sz="2400" dirty="0" smtClean="0"/>
              <a:t> loops,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en-US" sz="2400" dirty="0" smtClean="0"/>
              <a:t> loops and </a:t>
            </a:r>
            <a:r>
              <a:rPr lang="en-US" sz="2400" dirty="0">
                <a:latin typeface="Courier New" pitchFamily="49" charset="0"/>
              </a:rPr>
              <a:t>f</a:t>
            </a:r>
            <a:r>
              <a:rPr lang="en-US" sz="2400" dirty="0" smtClean="0">
                <a:latin typeface="Courier New" pitchFamily="49" charset="0"/>
              </a:rPr>
              <a:t>or</a:t>
            </a:r>
            <a:r>
              <a:rPr lang="en-US" sz="2400" dirty="0" smtClean="0"/>
              <a:t> loops to examine array elements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Much of this should be review – after two semesters of Java it should be easy reading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Determining an Array's Bounds </a:t>
            </a:r>
            <a:r>
              <a:rPr lang="en-US" sz="2800" dirty="0" smtClean="0"/>
              <a:t>(Examples)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684713"/>
          </a:xfrm>
        </p:spPr>
        <p:txBody>
          <a:bodyPr/>
          <a:lstStyle/>
          <a:p>
            <a:pPr eaLnBrk="1" hangingPunct="1"/>
            <a:r>
              <a:rPr lang="en-US" dirty="0" smtClean="0"/>
              <a:t>Get the lower and upper bound of the first array dimension for the array named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MonthNames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smallestSubscript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largestSubscript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smallestSubscript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br>
              <a:rPr lang="en-US" sz="2000" b="1" dirty="0" smtClean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MonthNames.GetLowerBound</a:t>
            </a:r>
            <a:r>
              <a:rPr lang="en-US" sz="2000" b="1" dirty="0" smtClean="0">
                <a:latin typeface="Courier New" pitchFamily="49" charset="0"/>
              </a:rPr>
              <a:t>(0); 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// Result = 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largestSubscript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MonthNames.GetUpperBound</a:t>
            </a:r>
            <a:r>
              <a:rPr lang="en-US" sz="2000" b="1" dirty="0" smtClean="0">
                <a:latin typeface="Courier New" pitchFamily="49" charset="0"/>
              </a:rPr>
              <a:t>(0); 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// Result = 12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Re-Using an Array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An array's size is determined by the number of dimensions in the array and the number of elements in each dimension</a:t>
            </a:r>
          </a:p>
          <a:p>
            <a:pPr eaLnBrk="1" hangingPunct="1"/>
            <a:r>
              <a:rPr lang="en-US" dirty="0" smtClean="0"/>
              <a:t>An array in C# cannot be re-dimensioned in the same sense as is possible in VB, but it can be “reused” via re-declaration</a:t>
            </a:r>
          </a:p>
          <a:p>
            <a:pPr lvl="1" eaLnBrk="1" hangingPunct="1"/>
            <a:r>
              <a:rPr lang="en-US" dirty="0" smtClean="0"/>
              <a:t>This causes the existing array to be destroyed and a new one to be </a:t>
            </a:r>
            <a:r>
              <a:rPr lang="en-US" dirty="0" smtClean="0"/>
              <a:t>created</a:t>
            </a:r>
            <a:r>
              <a:rPr lang="en-US" dirty="0" smtClean="0"/>
              <a:t> </a:t>
            </a:r>
            <a:r>
              <a:rPr lang="en-US" dirty="0" smtClean="0"/>
              <a:t>(as per strings)</a:t>
            </a:r>
            <a:r>
              <a:rPr lang="en-US" dirty="0" smtClean="0"/>
              <a:t> </a:t>
            </a:r>
            <a:endParaRPr lang="en-US" dirty="0" smtClean="0"/>
          </a:p>
          <a:p>
            <a:pPr lvl="2" eaLnBrk="1" hangingPunct="1"/>
            <a:r>
              <a:rPr lang="en-US" dirty="0" smtClean="0"/>
              <a:t>Data in the original is not saved </a:t>
            </a:r>
          </a:p>
          <a:p>
            <a:pPr lvl="1" eaLnBrk="1" hangingPunct="1"/>
            <a:r>
              <a:rPr lang="en-US" dirty="0" smtClean="0"/>
              <a:t>If the size of an array cannot be determined at execution time, you should use a List or perhaps a non-linear structure (tree, graph, etc)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Performing Assignment Statements </a:t>
            </a:r>
            <a:r>
              <a:rPr lang="en-US" sz="1800" dirty="0" smtClean="0"/>
              <a:t>with</a:t>
            </a:r>
            <a:r>
              <a:rPr lang="en-US" sz="3200" dirty="0" smtClean="0"/>
              <a:t> Arrays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Assignment statements using arrays require a subscript</a:t>
            </a:r>
          </a:p>
          <a:p>
            <a:pPr lvl="1" eaLnBrk="1" hangingPunct="1"/>
            <a:r>
              <a:rPr lang="en-US" dirty="0" smtClean="0"/>
              <a:t>The subscript appears in parentheses after the array name</a:t>
            </a:r>
          </a:p>
          <a:p>
            <a:pPr eaLnBrk="1" hangingPunct="1"/>
            <a:r>
              <a:rPr lang="en-US" dirty="0" smtClean="0"/>
              <a:t>The data types of the left and right side of the assignment statement must be compatible</a:t>
            </a:r>
          </a:p>
          <a:p>
            <a:pPr lvl="1" eaLnBrk="1" hangingPunct="1">
              <a:buFont typeface="Wingdings" pitchFamily="2" charset="2"/>
              <a:buNone/>
            </a:pPr>
            <a:endParaRPr lang="en-US" b="1" dirty="0" smtClean="0">
              <a:latin typeface="Courier New" pitchFamily="49" charset="0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Assignment Statements </a:t>
            </a:r>
            <a:r>
              <a:rPr lang="en-US" sz="1800" dirty="0" smtClean="0"/>
              <a:t>with</a:t>
            </a:r>
            <a:r>
              <a:rPr lang="en-US" sz="3200" dirty="0" smtClean="0"/>
              <a:t> Arrays </a:t>
            </a:r>
            <a:r>
              <a:rPr lang="en-US" sz="1800" dirty="0" smtClean="0"/>
              <a:t>(Example)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Declare an array with 12 elements (subscript values from 0 to 11)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800" b="1" dirty="0" smtClean="0">
                <a:latin typeface="Courier New" pitchFamily="49" charset="0"/>
              </a:rPr>
              <a:t> [12] </a:t>
            </a:r>
            <a:r>
              <a:rPr lang="en-US" sz="1800" b="1" dirty="0" err="1" smtClean="0">
                <a:latin typeface="Courier New" pitchFamily="49" charset="0"/>
              </a:rPr>
              <a:t>SalesList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</a:rPr>
            </a:br>
            <a:endParaRPr lang="en-US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Store and retrieve a value from the second array element (a subscript value of 1)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Sales[1] = 84616.12;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SalesListItem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SalesList</a:t>
            </a:r>
            <a:r>
              <a:rPr lang="en-US" sz="1800" b="1" dirty="0" smtClean="0">
                <a:latin typeface="Courier New" pitchFamily="49" charset="0"/>
              </a:rPr>
              <a:t>[1];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Storing and Retrieving Array Values (VB)</a:t>
            </a:r>
          </a:p>
        </p:txBody>
      </p:sp>
      <p:pic>
        <p:nvPicPr>
          <p:cNvPr id="47107" name="Picture 5" descr="C09F005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295400" y="1905000"/>
            <a:ext cx="5029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Understanding Arrays of Different Types (VB) - 1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(optional)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begin by looking at some code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This code illustrates the formation of arrays of objects (the parent data type of all other types in C#) as well as arrays of integers, and user-defined classes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Integers, other built-in types and user-defined types are all classes derived from the object class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We can therefore store objects of any of these types in a array of objects</a:t>
            </a:r>
            <a:endParaRPr lang="en-US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5050"/>
                </a:solidFill>
                <a:latin typeface="+mn-lt"/>
              </a:rPr>
              <a:t>Arrays of Different Type Data (VB) – 2 </a:t>
            </a:r>
            <a:r>
              <a:rPr lang="en-US" sz="1400" dirty="0" smtClean="0">
                <a:solidFill>
                  <a:srgbClr val="FF5050"/>
                </a:solidFill>
              </a:rPr>
              <a:t>(optional)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371600"/>
          <a:ext cx="7861300" cy="5295900"/>
        </p:xfrm>
        <a:graphic>
          <a:graphicData uri="http://schemas.openxmlformats.org/presentationml/2006/ole">
            <p:oleObj spid="_x0000_s2054" name="Document" r:id="rId3" imgW="7439522" imgH="5010286" progId="Word.Document.8">
              <p:embed/>
            </p:oleObj>
          </a:graphicData>
        </a:graphic>
      </p:graphicFrame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5050"/>
                </a:solidFill>
              </a:rPr>
              <a:t>Arrays of Different Types of Data – 3 (VB) </a:t>
            </a:r>
            <a:r>
              <a:rPr lang="en-US" sz="1400" dirty="0" smtClean="0">
                <a:solidFill>
                  <a:srgbClr val="FF5050"/>
                </a:solidFill>
              </a:rPr>
              <a:t>(optional)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There are some important things to note in this code</a:t>
            </a:r>
          </a:p>
          <a:p>
            <a:pPr lvl="1" eaLnBrk="1" hangingPunct="1"/>
            <a:r>
              <a:rPr lang="en-US" sz="2100" smtClean="0"/>
              <a:t>1. </a:t>
            </a:r>
            <a:r>
              <a:rPr lang="en-US" sz="2100" b="1" smtClean="0">
                <a:latin typeface="Courier New" pitchFamily="49" charset="0"/>
              </a:rPr>
              <a:t>aStruct</a:t>
            </a:r>
            <a:r>
              <a:rPr lang="en-US" sz="2100" smtClean="0"/>
              <a:t> and </a:t>
            </a:r>
            <a:r>
              <a:rPr lang="en-US" sz="2100" b="1" smtClean="0">
                <a:latin typeface="Courier New" pitchFamily="49" charset="0"/>
              </a:rPr>
              <a:t>aClass</a:t>
            </a:r>
            <a:r>
              <a:rPr lang="en-US" sz="2100" smtClean="0"/>
              <a:t> are defined elsewhere </a:t>
            </a:r>
          </a:p>
          <a:p>
            <a:pPr lvl="1" eaLnBrk="1" hangingPunct="1"/>
            <a:r>
              <a:rPr lang="en-US" sz="2100" smtClean="0"/>
              <a:t>2. The methods discussed earlier on arrays of a single type still work the same here for </a:t>
            </a:r>
            <a:r>
              <a:rPr lang="en-US" sz="2100" smtClean="0">
                <a:solidFill>
                  <a:srgbClr val="008000"/>
                </a:solidFill>
              </a:rPr>
              <a:t>generic</a:t>
            </a:r>
            <a:r>
              <a:rPr lang="en-US" sz="2100" smtClean="0"/>
              <a:t> arrays</a:t>
            </a:r>
          </a:p>
          <a:p>
            <a:pPr eaLnBrk="1" hangingPunct="1"/>
            <a:r>
              <a:rPr lang="en-US" sz="2400" smtClean="0"/>
              <a:t>Recall that there was an issue of what happens when primitive types are inserted into a list.</a:t>
            </a:r>
          </a:p>
          <a:p>
            <a:pPr eaLnBrk="1" hangingPunct="1"/>
            <a:r>
              <a:rPr lang="en-US" sz="2400" smtClean="0"/>
              <a:t>There is no such issue for arrays UNLESS we have created an array of type object or any type derived from object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5050"/>
                </a:solidFill>
              </a:rPr>
              <a:t>Arrays of Different Types of Data – 4 (VB) </a:t>
            </a:r>
            <a:r>
              <a:rPr lang="en-US" sz="1400" dirty="0" smtClean="0">
                <a:solidFill>
                  <a:srgbClr val="FF5050"/>
                </a:solidFill>
              </a:rPr>
              <a:t>(optional)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143000"/>
            <a:ext cx="7199312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Arrays of reference type variables contain elements that are references to their actual elements which are stored in the heap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45113" y="1447800"/>
          <a:ext cx="3409950" cy="2265363"/>
        </p:xfrm>
        <a:graphic>
          <a:graphicData uri="http://schemas.openxmlformats.org/presentationml/2006/ole">
            <p:oleObj spid="_x0000_s3082" name="Document" r:id="rId3" imgW="6240262" imgH="4146456" progId="Word.Document.8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2286000"/>
          <a:ext cx="7978775" cy="4953000"/>
        </p:xfrm>
        <a:graphic>
          <a:graphicData uri="http://schemas.openxmlformats.org/presentationml/2006/ole">
            <p:oleObj spid="_x0000_s3083" name="Document" r:id="rId4" imgW="11807381" imgH="5160987" progId="Word.Document.8">
              <p:embed/>
            </p:oleObj>
          </a:graphicData>
        </a:graphic>
      </p:graphicFrame>
      <p:sp>
        <p:nvSpPr>
          <p:cNvPr id="6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5050"/>
                </a:solidFill>
              </a:rPr>
              <a:t>Arrays of Different Types of Data – 5 </a:t>
            </a:r>
            <a:r>
              <a:rPr lang="en-US" sz="1400" dirty="0" smtClean="0">
                <a:solidFill>
                  <a:srgbClr val="FF5050"/>
                </a:solidFill>
              </a:rPr>
              <a:t>(optional)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Note that primitive types are stored in an array of base type object must be boxed and described in an earlier lecture set</a:t>
            </a:r>
          </a:p>
          <a:p>
            <a:pPr eaLnBrk="1" hangingPunct="1"/>
            <a:r>
              <a:rPr lang="en-US" dirty="0" smtClean="0"/>
              <a:t>In other words, if it becomes necessary to store data of a primitive type “as an object” we must first convert the data from the primitive type to the object type and THEN store it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93038" cy="685800"/>
          </a:xfrm>
        </p:spPr>
        <p:txBody>
          <a:bodyPr/>
          <a:lstStyle/>
          <a:p>
            <a:r>
              <a:rPr lang="en-US" sz="2800" dirty="0" smtClean="0"/>
              <a:t>Recap: Where We Have Been and</a:t>
            </a:r>
            <a:br>
              <a:rPr lang="en-US" sz="2800" dirty="0" smtClean="0"/>
            </a:br>
            <a:r>
              <a:rPr lang="en-US" sz="2800" dirty="0" smtClean="0"/>
              <a:t>Look Ahead: Where We are Headed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now seen and used a number of C# .NET programming tools</a:t>
            </a:r>
          </a:p>
          <a:p>
            <a:r>
              <a:rPr lang="en-US" dirty="0" smtClean="0"/>
              <a:t>Tools designed to help us structure processes as well as data</a:t>
            </a:r>
          </a:p>
          <a:p>
            <a:pPr lvl="1"/>
            <a:r>
              <a:rPr lang="en-US" dirty="0" smtClean="0"/>
              <a:t>Repetition structures</a:t>
            </a:r>
          </a:p>
          <a:p>
            <a:pPr lvl="1"/>
            <a:r>
              <a:rPr lang="en-US" dirty="0" smtClean="0"/>
              <a:t>Decision structures</a:t>
            </a:r>
          </a:p>
          <a:p>
            <a:pPr lvl="1"/>
            <a:r>
              <a:rPr lang="en-US" dirty="0" smtClean="0"/>
              <a:t>Exception handling (try-catch) structures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2886" y="6581001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D9EEA65-90C6-4C49-B5A5-C6FD4AC5C631}" type="datetime8">
              <a:rPr lang="en-US" sz="1200" smtClean="0"/>
              <a:pPr/>
              <a:t>1/4/2016 9:36 PM</a:t>
            </a:fld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Variables and Array Subscripts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are often used as array subscripts</a:t>
            </a:r>
          </a:p>
          <a:p>
            <a:pPr lvl="1" eaLnBrk="1" hangingPunct="1"/>
            <a:r>
              <a:rPr lang="en-US" smtClean="0"/>
              <a:t>Especially when using loops to examine all the elements in an array</a:t>
            </a:r>
          </a:p>
          <a:p>
            <a:pPr eaLnBrk="1" hangingPunct="1"/>
            <a:r>
              <a:rPr lang="en-US" smtClean="0"/>
              <a:t>Variables used as subscripts must have an integral data type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Variables and Array Subscripts (Example)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an array element with a variable as a subscript:</a:t>
            </a:r>
          </a:p>
          <a:p>
            <a:pPr eaLnBrk="1" hangingPunct="1"/>
            <a:endParaRPr lang="en-US" sz="10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SubscriptValue</a:t>
            </a:r>
            <a:r>
              <a:rPr lang="en-US" sz="2000" b="1" dirty="0" smtClean="0">
                <a:latin typeface="Courier New" pitchFamily="49" charset="0"/>
              </a:rPr>
              <a:t> = 1;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SalesListItem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SalesListItem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SalesList</a:t>
            </a:r>
            <a:r>
              <a:rPr lang="en-US" sz="2000" b="1" dirty="0" smtClean="0">
                <a:latin typeface="Courier New" pitchFamily="49" charset="0"/>
              </a:rPr>
              <a:t>[</a:t>
            </a:r>
            <a:r>
              <a:rPr lang="en-US" sz="2000" b="1" dirty="0" err="1" smtClean="0">
                <a:latin typeface="Courier New" pitchFamily="49" charset="0"/>
              </a:rPr>
              <a:t>SubscriptValue</a:t>
            </a:r>
            <a:r>
              <a:rPr lang="en-US" sz="2000" b="1" dirty="0" smtClean="0">
                <a:latin typeface="Courier New" pitchFamily="49" charset="0"/>
              </a:rPr>
              <a:t>];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Loops to Examine Array Elements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array tasks involving loops</a:t>
            </a:r>
          </a:p>
          <a:p>
            <a:pPr lvl="1" eaLnBrk="1" hangingPunct="1"/>
            <a:r>
              <a:rPr lang="en-US" smtClean="0"/>
              <a:t>Calculate the total value of all array elements using an accumulator</a:t>
            </a:r>
          </a:p>
          <a:p>
            <a:pPr lvl="1" eaLnBrk="1" hangingPunct="1"/>
            <a:r>
              <a:rPr lang="en-US" smtClean="0"/>
              <a:t>Calculate the minimum value stored in an array</a:t>
            </a:r>
          </a:p>
          <a:p>
            <a:pPr lvl="1" eaLnBrk="1" hangingPunct="1"/>
            <a:r>
              <a:rPr lang="en-US" smtClean="0"/>
              <a:t>Calculate the maximum value stored in an array</a:t>
            </a:r>
          </a:p>
          <a:p>
            <a:pPr lvl="1" eaLnBrk="1" hangingPunct="1"/>
            <a:r>
              <a:rPr lang="en-US" smtClean="0"/>
              <a:t>Calculate the average value of the elements in an array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a Loop to Examine Array Elements (VB)</a:t>
            </a:r>
          </a:p>
        </p:txBody>
      </p:sp>
      <p:pic>
        <p:nvPicPr>
          <p:cNvPr id="57347" name="Picture 5" descr="C09F006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295400" y="12954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Examine an Array's Elements (Example)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Tally the values of an array's elements. Total contains the total value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5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2000" b="1" dirty="0" smtClean="0">
                <a:latin typeface="Courier New" pitchFamily="49" charset="0"/>
              </a:rPr>
              <a:t> total = 0.0;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counter = 1;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while</a:t>
            </a:r>
            <a:r>
              <a:rPr lang="en-US" sz="2000" b="1" dirty="0" smtClean="0">
                <a:latin typeface="Courier New" pitchFamily="49" charset="0"/>
              </a:rPr>
              <a:t> (counter &lt;= </a:t>
            </a:r>
            <a:r>
              <a:rPr lang="en-US" sz="2000" b="1" dirty="0" err="1" smtClean="0">
                <a:latin typeface="Courier New" pitchFamily="49" charset="0"/>
              </a:rPr>
              <a:t>salesList.GetUpperBound</a:t>
            </a:r>
            <a:r>
              <a:rPr lang="en-US" sz="2000" b="1" dirty="0" smtClean="0">
                <a:latin typeface="Courier New" pitchFamily="49" charset="0"/>
              </a:rPr>
              <a:t>(0))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  Total += </a:t>
            </a:r>
            <a:r>
              <a:rPr lang="en-US" sz="2000" b="1" dirty="0" err="1" smtClean="0">
                <a:latin typeface="Courier New" pitchFamily="49" charset="0"/>
              </a:rPr>
              <a:t>salesList</a:t>
            </a:r>
            <a:r>
              <a:rPr lang="en-US" sz="2000" b="1" dirty="0" smtClean="0">
                <a:latin typeface="Courier New" pitchFamily="49" charset="0"/>
              </a:rPr>
              <a:t>[Counter];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  counter++;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sz="2000" b="1" dirty="0" smtClean="0">
                <a:solidFill>
                  <a:srgbClr val="00B050"/>
                </a:solidFill>
                <a:latin typeface="Courier New" pitchFamily="49" charset="0"/>
              </a:rPr>
              <a:t>// end while loop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Array Errors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Errors are commonly made when processing arrays</a:t>
            </a:r>
          </a:p>
          <a:p>
            <a:pPr eaLnBrk="1" hangingPunct="1"/>
            <a:r>
              <a:rPr lang="en-US" sz="2400" dirty="0" smtClean="0"/>
              <a:t>Forgetting to include a subscript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100" b="1" dirty="0" smtClean="0">
                <a:latin typeface="Courier New" pitchFamily="49" charset="0"/>
              </a:rPr>
              <a:t> [12] </a:t>
            </a:r>
            <a:r>
              <a:rPr lang="en-US" sz="2100" b="1" dirty="0" err="1" smtClean="0">
                <a:latin typeface="Courier New" pitchFamily="49" charset="0"/>
              </a:rPr>
              <a:t>DemoArray</a:t>
            </a:r>
            <a:r>
              <a:rPr lang="en-US" sz="21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b="1" dirty="0" err="1" smtClean="0">
                <a:latin typeface="Courier New" pitchFamily="49" charset="0"/>
              </a:rPr>
              <a:t>DemoArray</a:t>
            </a:r>
            <a:r>
              <a:rPr lang="en-US" sz="2100" b="1" dirty="0" smtClean="0">
                <a:latin typeface="Courier New" pitchFamily="49" charset="0"/>
              </a:rPr>
              <a:t> = 100;</a:t>
            </a:r>
          </a:p>
          <a:p>
            <a:pPr eaLnBrk="1" hangingPunct="1"/>
            <a:r>
              <a:rPr lang="en-US" sz="2400" dirty="0" smtClean="0"/>
              <a:t>Subscript out of range errors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100" b="1" dirty="0" smtClean="0">
                <a:latin typeface="Courier New" pitchFamily="49" charset="0"/>
              </a:rPr>
              <a:t> [10] </a:t>
            </a:r>
            <a:r>
              <a:rPr lang="en-US" sz="2100" b="1" dirty="0" err="1" smtClean="0">
                <a:latin typeface="Courier New" pitchFamily="49" charset="0"/>
              </a:rPr>
              <a:t>DemoArray</a:t>
            </a:r>
            <a:r>
              <a:rPr lang="en-US" sz="21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b="1" dirty="0" err="1" smtClean="0">
                <a:latin typeface="Courier New" pitchFamily="49" charset="0"/>
              </a:rPr>
              <a:t>DemoArray</a:t>
            </a:r>
            <a:r>
              <a:rPr lang="en-US" sz="2100" b="1" dirty="0" smtClean="0">
                <a:latin typeface="Courier New" pitchFamily="49" charset="0"/>
              </a:rPr>
              <a:t>[20] = 100;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100" b="1" dirty="0" err="1" smtClean="0">
                <a:latin typeface="Courier New" pitchFamily="49" charset="0"/>
              </a:rPr>
              <a:t>DemoArray</a:t>
            </a:r>
            <a:r>
              <a:rPr lang="en-US" sz="2100" b="1" dirty="0" smtClean="0">
                <a:latin typeface="Courier New" pitchFamily="49" charset="0"/>
              </a:rPr>
              <a:t>[–1] = 100;</a:t>
            </a:r>
          </a:p>
          <a:p>
            <a:pPr lvl="1" eaLnBrk="1" hangingPunct="1"/>
            <a:endParaRPr lang="en-US" sz="2100" b="1" dirty="0" smtClean="0">
              <a:latin typeface="Courier New" pitchFamily="49" charset="0"/>
            </a:endParaRPr>
          </a:p>
          <a:p>
            <a:pPr lvl="1" eaLnBrk="1" hangingPunct="1"/>
            <a:endParaRPr lang="en-US" sz="2100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Array Errors (continued)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Forgetting to examine the first or last array element</a:t>
            </a:r>
          </a:p>
          <a:p>
            <a:pPr eaLnBrk="1" hangingPunct="1"/>
            <a:endParaRPr 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[12] </a:t>
            </a:r>
            <a:r>
              <a:rPr lang="en-US" sz="1800" b="1" dirty="0" err="1" smtClean="0">
                <a:latin typeface="Courier New" pitchFamily="49" charset="0"/>
              </a:rPr>
              <a:t>demoArray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double</a:t>
            </a:r>
            <a:r>
              <a:rPr lang="en-US" sz="1800" b="1" dirty="0" smtClean="0">
                <a:latin typeface="Courier New" pitchFamily="49" charset="0"/>
              </a:rPr>
              <a:t> total;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latin typeface="Courier New" pitchFamily="49" charset="0"/>
              </a:rPr>
              <a:t> 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cntr</a:t>
            </a:r>
            <a:r>
              <a:rPr lang="en-US" sz="1800" b="1" dirty="0" smtClean="0">
                <a:latin typeface="Courier New" pitchFamily="49" charset="0"/>
              </a:rPr>
              <a:t> = 1;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    </a:t>
            </a:r>
            <a:r>
              <a:rPr lang="en-US" sz="1800" b="1" dirty="0" err="1" smtClean="0">
                <a:latin typeface="Courier New" pitchFamily="49" charset="0"/>
              </a:rPr>
              <a:t>cntr</a:t>
            </a:r>
            <a:r>
              <a:rPr lang="en-US" sz="1800" b="1" dirty="0" smtClean="0">
                <a:latin typeface="Courier New" pitchFamily="49" charset="0"/>
              </a:rPr>
              <a:t> &lt;= </a:t>
            </a:r>
            <a:r>
              <a:rPr lang="en-US" sz="1800" b="1" dirty="0" err="1" smtClean="0">
                <a:latin typeface="Courier New" pitchFamily="49" charset="0"/>
              </a:rPr>
              <a:t>demoArray.GetUpperBound</a:t>
            </a:r>
            <a:r>
              <a:rPr lang="en-US" sz="1800" b="1" dirty="0" smtClean="0">
                <a:latin typeface="Courier New" pitchFamily="49" charset="0"/>
              </a:rPr>
              <a:t>(0);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    </a:t>
            </a:r>
            <a:r>
              <a:rPr lang="en-US" sz="1800" b="1" smtClean="0">
                <a:latin typeface="Courier New" pitchFamily="49" charset="0"/>
              </a:rPr>
              <a:t>cntr</a:t>
            </a:r>
            <a:r>
              <a:rPr lang="en-US" sz="1800" b="1" dirty="0" smtClean="0">
                <a:latin typeface="Courier New" pitchFamily="49" charset="0"/>
              </a:rPr>
              <a:t>++)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{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total += </a:t>
            </a:r>
            <a:r>
              <a:rPr lang="en-US" sz="1800" b="1" dirty="0" err="1" smtClean="0">
                <a:latin typeface="Courier New" pitchFamily="49" charset="0"/>
              </a:rPr>
              <a:t>demoArray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cntr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for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&amp; Look Ahead (continued - 1)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913313"/>
          </a:xfrm>
        </p:spPr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All the built-in data types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, double, char, etc</a:t>
            </a:r>
          </a:p>
          <a:p>
            <a:pPr lvl="1"/>
            <a:r>
              <a:rPr lang="en-US" dirty="0" smtClean="0"/>
              <a:t>Some structured data</a:t>
            </a:r>
          </a:p>
          <a:p>
            <a:pPr lvl="2"/>
            <a:r>
              <a:rPr lang="en-US" dirty="0" smtClean="0"/>
              <a:t>Strings, streams, graphing surfaces, collections, data bases (yet to come), forms, other controls</a:t>
            </a:r>
          </a:p>
          <a:p>
            <a:pPr lvl="2"/>
            <a:r>
              <a:rPr lang="en-US" dirty="0" smtClean="0"/>
              <a:t>These are all </a:t>
            </a:r>
            <a:r>
              <a:rPr lang="en-US" i="1" dirty="0" smtClean="0">
                <a:solidFill>
                  <a:srgbClr val="FF0000"/>
                </a:solidFill>
              </a:rPr>
              <a:t>MODELS</a:t>
            </a:r>
            <a:r>
              <a:rPr lang="en-US" dirty="0" smtClean="0"/>
              <a:t> of problem space entities which carry with them data stores (attributes) and operations (methods) on these stores </a:t>
            </a:r>
          </a:p>
          <a:p>
            <a:pPr lvl="2"/>
            <a:r>
              <a:rPr lang="en-US" dirty="0" smtClean="0"/>
              <a:t>In C# we have used classes in building these models</a:t>
            </a:r>
          </a:p>
          <a:p>
            <a:pPr lvl="3"/>
            <a:r>
              <a:rPr lang="en-US" dirty="0" smtClean="0"/>
              <a:t>The models are all descendant from the object class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2886" y="6581001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D9EEA65-90C6-4C49-B5A5-C6FD4AC5C631}" type="datetime8">
              <a:rPr lang="en-US" sz="1200" smtClean="0"/>
              <a:pPr/>
              <a:t>1/4/2016 9:36 PM</a:t>
            </a:fld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&amp; Look Ahead (continued - 2)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Lecture Set (9), we take a closer (mostly review) look at two kinds of related collection data structures</a:t>
            </a:r>
          </a:p>
          <a:p>
            <a:pPr lvl="1"/>
            <a:r>
              <a:rPr lang="en-US" dirty="0" smtClean="0"/>
              <a:t>Arrays (and their variants)</a:t>
            </a:r>
          </a:p>
          <a:p>
            <a:pPr lvl="1"/>
            <a:r>
              <a:rPr lang="en-US" dirty="0" smtClean="0"/>
              <a:t>Lists</a:t>
            </a:r>
          </a:p>
          <a:p>
            <a:r>
              <a:rPr lang="en-US" dirty="0" smtClean="0"/>
              <a:t>We will then move on (in later lecture sets) to take a more thorough look at classes and inheritance and software development using classes as the basic design component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2886" y="6581001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D9EEA65-90C6-4C49-B5A5-C6FD4AC5C631}" type="datetime8">
              <a:rPr lang="en-US" sz="1200" smtClean="0"/>
              <a:pPr/>
              <a:t>1/4/2016 9:36 PM</a:t>
            </a:fld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all these structures?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620000" cy="4913313"/>
          </a:xfrm>
        </p:spPr>
        <p:txBody>
          <a:bodyPr/>
          <a:lstStyle/>
          <a:p>
            <a:r>
              <a:rPr lang="en-US" sz="2400" dirty="0" smtClean="0"/>
              <a:t>NO!</a:t>
            </a:r>
          </a:p>
          <a:p>
            <a:r>
              <a:rPr lang="en-US" sz="2400" dirty="0" smtClean="0"/>
              <a:t>We can program without any of them, and some people do</a:t>
            </a:r>
          </a:p>
          <a:p>
            <a:r>
              <a:rPr lang="en-US" sz="2400" dirty="0" smtClean="0"/>
              <a:t>However, they do help regularize procedural (logic) control and data patterns which programmers have repeatedly used for decades</a:t>
            </a:r>
          </a:p>
          <a:p>
            <a:r>
              <a:rPr lang="en-US" sz="2400" dirty="0" smtClean="0"/>
              <a:t>It is widely believed that the use of these patterns is helpful in all phases of the development of computer software, including design, programming and testing, debugging, maintenance, etc</a:t>
            </a:r>
          </a:p>
          <a:p>
            <a:r>
              <a:rPr lang="en-US" sz="2400" dirty="0" smtClean="0"/>
              <a:t>And so, we move ahead toward gaining some degree of mastery in understanding and using these patterns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52886" y="6581001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D9EEA65-90C6-4C49-B5A5-C6FD4AC5C631}" type="datetime8">
              <a:rPr lang="en-US" sz="1200" smtClean="0"/>
              <a:pPr/>
              <a:t>1/4/2016 9:36 PM</a:t>
            </a:fld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– Introduction to Arrays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305800" cy="4684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Here we introduce the concept of an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will see how to declare arrays and how to reference (access) the elements of an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will also gain some insights as to how arrays are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This may come as a bit of a surprise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Arrays are reference </a:t>
            </a:r>
            <a:r>
              <a:rPr lang="en-US" dirty="0" smtClean="0"/>
              <a:t>variables (from the array class)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named variable contains a reference to the base elements of an array, all of which are stored in the heap (illustrated in a later slide)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rgbClr val="00B050"/>
                </a:solidFill>
              </a:rPr>
              <a:t>NOTE: Some of the memory allocation pictures that follow relate to VB but the translation to C# should be relatively easy</a:t>
            </a:r>
          </a:p>
          <a:p>
            <a:pPr lvl="2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of Arrays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array stores multiple data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The elements of an array must have the same data type – called the </a:t>
            </a:r>
            <a:r>
              <a:rPr lang="en-US" sz="2100" dirty="0" smtClean="0">
                <a:solidFill>
                  <a:srgbClr val="00B050"/>
                </a:solidFill>
              </a:rPr>
              <a:t>base type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Or the elements must be of a type derived from the base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An array can store a list of primary data types or other data 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An array of integers or text boxes, for example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array has one or more 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 one-dimensional array can be thought of as a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 two-dimensional array can be thought of as a grid or table (or a “rectangular array”)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 C# array can have between 1 and 60 dimensions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Characteristics of Arrays (Declarations)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number of dimensions in an array is called the </a:t>
            </a:r>
            <a:r>
              <a:rPr lang="en-US" sz="2000" dirty="0" smtClean="0">
                <a:solidFill>
                  <a:srgbClr val="008000"/>
                </a:solidFill>
              </a:rPr>
              <a:t>rank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A one-dimensional array has a rank of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A two-dimensional array has a rank of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Each data item stored in an array is called an </a:t>
            </a:r>
            <a:r>
              <a:rPr lang="en-US" sz="2000" dirty="0" smtClean="0">
                <a:solidFill>
                  <a:srgbClr val="008000"/>
                </a:solidFill>
              </a:rPr>
              <a:t>element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If a size is not specified no elements are allocated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>
                <a:latin typeface="Arial Unicode MS" pitchFamily="34" charset="-128"/>
              </a:rPr>
              <a:t>Examples</a:t>
            </a:r>
            <a:r>
              <a:rPr lang="en-US" sz="2000" b="1" dirty="0" smtClean="0">
                <a:latin typeface="Arial Unicode MS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 smtClean="0">
                <a:latin typeface="Arial Unicode MS" pitchFamily="34" charset="-128"/>
              </a:rPr>
              <a:t>   	   </a:t>
            </a:r>
            <a:r>
              <a:rPr lang="en-US" sz="1200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200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[] table;               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</a:rPr>
              <a:t>// Declares an integer array of unspecified size</a:t>
            </a:r>
            <a:r>
              <a:rPr lang="en-US" sz="1200" dirty="0" smtClean="0">
                <a:solidFill>
                  <a:srgbClr val="00B050"/>
                </a:solidFill>
                <a:latin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>
                <a:latin typeface="Courier New" pitchFamily="49" charset="0"/>
              </a:rPr>
              <a:t>     </a:t>
            </a:r>
            <a:r>
              <a:rPr lang="en-US" sz="1200" dirty="0" smtClean="0">
                <a:solidFill>
                  <a:srgbClr val="0070C0"/>
                </a:solidFill>
                <a:latin typeface="Courier New" pitchFamily="49" charset="0"/>
              </a:rPr>
              <a:t>decimal </a:t>
            </a:r>
            <a:r>
              <a:rPr lang="en-US" sz="1200" dirty="0" smtClean="0">
                <a:latin typeface="Courier New" pitchFamily="49" charset="0"/>
              </a:rPr>
              <a:t>[0] </a:t>
            </a:r>
            <a:r>
              <a:rPr lang="en-US" sz="1200" dirty="0" err="1" smtClean="0">
                <a:latin typeface="Courier New" pitchFamily="49" charset="0"/>
              </a:rPr>
              <a:t>oneElementArray</a:t>
            </a:r>
            <a:r>
              <a:rPr lang="en-US" sz="1200" dirty="0">
                <a:latin typeface="Courier New" pitchFamily="49" charset="0"/>
              </a:rPr>
              <a:t>;</a:t>
            </a:r>
            <a:r>
              <a:rPr lang="en-US" sz="1200" dirty="0" smtClean="0">
                <a:latin typeface="Courier New" pitchFamily="49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200" dirty="0">
                <a:solidFill>
                  <a:srgbClr val="00B050"/>
                </a:solidFill>
                <a:latin typeface="Courier New" pitchFamily="49" charset="0"/>
              </a:rPr>
              <a:t>A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</a:rPr>
              <a:t> 1-dimension array of one decimal element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>
                <a:latin typeface="Courier New" pitchFamily="49" charset="0"/>
              </a:rPr>
              <a:t>     </a:t>
            </a:r>
            <a:r>
              <a:rPr lang="en-US" sz="1200" dirty="0" smtClean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1200" dirty="0" smtClean="0">
                <a:latin typeface="Courier New" pitchFamily="49" charset="0"/>
              </a:rPr>
              <a:t>[] </a:t>
            </a:r>
            <a:r>
              <a:rPr lang="en-US" sz="1200" dirty="0" err="1" smtClean="0">
                <a:latin typeface="Courier New" pitchFamily="49" charset="0"/>
              </a:rPr>
              <a:t>singleArray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</a:rPr>
              <a:t>= new float[4];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</a:rPr>
              <a:t>// A 1-dimension array of five float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>
                <a:latin typeface="Courier New" pitchFamily="49" charset="0"/>
              </a:rPr>
              <a:t>     </a:t>
            </a:r>
            <a:r>
              <a:rPr lang="en-US" sz="1200" dirty="0" smtClean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</a:rPr>
              <a:t>The valid subscripts for this array are [0] through [3].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300" dirty="0" smtClean="0">
                <a:latin typeface="Courier New" pitchFamily="49" charset="0"/>
              </a:rPr>
              <a:t>     </a:t>
            </a:r>
            <a:r>
              <a:rPr lang="en-US" sz="1300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300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300" dirty="0" smtClean="0">
                <a:latin typeface="Courier New" pitchFamily="49" charset="0"/>
              </a:rPr>
              <a:t>[,] table;               </a:t>
            </a:r>
            <a:r>
              <a:rPr lang="en-US" sz="1300" dirty="0" smtClean="0">
                <a:solidFill>
                  <a:srgbClr val="00B050"/>
                </a:solidFill>
                <a:latin typeface="Courier New" pitchFamily="49" charset="0"/>
              </a:rPr>
              <a:t>// Two-d array of unspecified size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</a:t>
            </a:r>
            <a:r>
              <a:rPr lang="en-US" sz="1300" dirty="0" smtClean="0">
                <a:solidFill>
                  <a:srgbClr val="0070C0"/>
                </a:solidFill>
                <a:latin typeface="Courier New" pitchFamily="49" charset="0"/>
              </a:rPr>
              <a:t>float</a:t>
            </a:r>
            <a:r>
              <a:rPr lang="en-US" sz="1300" dirty="0" smtClean="0">
                <a:latin typeface="Courier New" pitchFamily="49" charset="0"/>
              </a:rPr>
              <a:t> [9, 9] table;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3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</a:t>
            </a:r>
            <a:r>
              <a:rPr lang="en-US" sz="1300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300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300" dirty="0" err="1" smtClean="0">
                <a:latin typeface="Courier New" pitchFamily="49" charset="0"/>
              </a:rPr>
              <a:t>SalesArray</a:t>
            </a:r>
            <a:r>
              <a:rPr lang="en-US" sz="1300" dirty="0">
                <a:latin typeface="Courier New" pitchFamily="49" charset="0"/>
              </a:rPr>
              <a:t>[</a:t>
            </a:r>
            <a:r>
              <a:rPr lang="en-US" sz="1300" dirty="0" smtClean="0">
                <a:latin typeface="Courier New" pitchFamily="49" charset="0"/>
              </a:rPr>
              <a:t>,] = {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   {150, 140, 135, 110},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   {155, 148, 082,  90},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   {162, 153, 191, 140},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   {181, 176, 191, 184}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300" dirty="0" smtClean="0">
                <a:latin typeface="Courier New" pitchFamily="49" charset="0"/>
              </a:rPr>
              <a:t>     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300" dirty="0" smtClean="0">
              <a:latin typeface="Courier New" pitchFamily="49" charset="0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D9EEA65-90C6-4C49-B5A5-C6FD4AC5C631}" type="datetime8">
              <a:rPr lang="en-US" smtClean="0"/>
              <a:pPr>
                <a:defRPr/>
              </a:pPr>
              <a:t>1/4/2016 9:36 PM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34753</TotalTime>
  <Words>2028</Words>
  <Application>Microsoft Office PowerPoint</Application>
  <PresentationFormat>On-screen Show (4:3)</PresentationFormat>
  <Paragraphs>259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Blends</vt:lpstr>
      <vt:lpstr>Document</vt:lpstr>
      <vt:lpstr>Lecture Set 9</vt:lpstr>
      <vt:lpstr>Objectives</vt:lpstr>
      <vt:lpstr>Recap: Where We Have Been and Look Ahead: Where We are Headed</vt:lpstr>
      <vt:lpstr>Recap &amp; Look Ahead (continued - 1)</vt:lpstr>
      <vt:lpstr>Recap &amp; Look Ahead (continued - 2)</vt:lpstr>
      <vt:lpstr>Do we need all these structures?</vt:lpstr>
      <vt:lpstr>Objectives – Introduction to Arrays</vt:lpstr>
      <vt:lpstr>Characteristics of Arrays</vt:lpstr>
      <vt:lpstr>Characteristics of Arrays (Declarations)</vt:lpstr>
      <vt:lpstr>Characteristics of Arrays (Referencing elements)</vt:lpstr>
      <vt:lpstr>The Array Class (Members)</vt:lpstr>
      <vt:lpstr>Common Array Tasks</vt:lpstr>
      <vt:lpstr>Declaring Arrays (Syntax)</vt:lpstr>
      <vt:lpstr>Implementation of Arrays</vt:lpstr>
      <vt:lpstr>How Memory is Allocated to an Array (VB)</vt:lpstr>
      <vt:lpstr>Initializing an Array</vt:lpstr>
      <vt:lpstr>Declaring and Initializing an Array (VB)</vt:lpstr>
      <vt:lpstr>Declaring and Initializing Boolean and String Arrays</vt:lpstr>
      <vt:lpstr>Determining an Array's Bounds</vt:lpstr>
      <vt:lpstr>Determining an Array's Bounds (Examples)</vt:lpstr>
      <vt:lpstr>Re-Using an Array</vt:lpstr>
      <vt:lpstr>Performing Assignment Statements with Arrays</vt:lpstr>
      <vt:lpstr>Assignment Statements with Arrays (Example)</vt:lpstr>
      <vt:lpstr>Storing and Retrieving Array Values (VB)</vt:lpstr>
      <vt:lpstr>Understanding Arrays of Different Types (VB) - 1 (optional)</vt:lpstr>
      <vt:lpstr>Arrays of Different Type Data (VB) – 2 (optional)</vt:lpstr>
      <vt:lpstr>Arrays of Different Types of Data – 3 (VB) (optional)</vt:lpstr>
      <vt:lpstr>Arrays of Different Types of Data – 4 (VB) (optional)</vt:lpstr>
      <vt:lpstr>Arrays of Different Types of Data – 5 (optional)</vt:lpstr>
      <vt:lpstr>Variables and Array Subscripts</vt:lpstr>
      <vt:lpstr>Variables and Array Subscripts (Example)</vt:lpstr>
      <vt:lpstr>Using Loops to Examine Array Elements</vt:lpstr>
      <vt:lpstr>Using a Loop to Examine Array Elements (VB)</vt:lpstr>
      <vt:lpstr>Examine an Array's Elements (Example)</vt:lpstr>
      <vt:lpstr>Common Array Errors</vt:lpstr>
      <vt:lpstr>Common Array Errors (continued)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Course Technology</dc:creator>
  <cp:lastModifiedBy>Frank L Friedman</cp:lastModifiedBy>
  <cp:revision>1024</cp:revision>
  <cp:lastPrinted>2009-04-22T19:24:48Z</cp:lastPrinted>
  <dcterms:created xsi:type="dcterms:W3CDTF">2001-01-01T00:26:29Z</dcterms:created>
  <dcterms:modified xsi:type="dcterms:W3CDTF">2016-01-05T02:39:49Z</dcterms:modified>
</cp:coreProperties>
</file>