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3" r:id="rId4"/>
    <p:sldId id="295" r:id="rId5"/>
    <p:sldId id="296" r:id="rId6"/>
    <p:sldId id="297" r:id="rId7"/>
    <p:sldId id="359" r:id="rId8"/>
    <p:sldId id="299" r:id="rId9"/>
    <p:sldId id="305" r:id="rId10"/>
    <p:sldId id="361" r:id="rId11"/>
    <p:sldId id="363" r:id="rId12"/>
    <p:sldId id="364" r:id="rId13"/>
    <p:sldId id="365" r:id="rId14"/>
    <p:sldId id="369" r:id="rId15"/>
    <p:sldId id="307" r:id="rId16"/>
    <p:sldId id="308" r:id="rId17"/>
    <p:sldId id="309" r:id="rId18"/>
    <p:sldId id="318" r:id="rId19"/>
    <p:sldId id="319" r:id="rId20"/>
    <p:sldId id="311" r:id="rId21"/>
    <p:sldId id="313" r:id="rId22"/>
    <p:sldId id="31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CCFFFF"/>
    <a:srgbClr val="CCECFF"/>
    <a:srgbClr val="E2B3FF"/>
    <a:srgbClr val="FF5050"/>
    <a:srgbClr val="00FF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9" autoAdjust="0"/>
    <p:restoredTop sz="92079" autoAdjust="0"/>
  </p:normalViewPr>
  <p:slideViewPr>
    <p:cSldViewPr>
      <p:cViewPr>
        <p:scale>
          <a:sx n="75" d="100"/>
          <a:sy n="75" d="100"/>
        </p:scale>
        <p:origin x="-15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74D43-10A9-49DA-B8B2-CDD72AE04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D7C613-267F-4A1D-8625-EE47C7195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0513" y="2546350"/>
            <a:ext cx="2300287" cy="47466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477000" y="914400"/>
            <a:ext cx="2667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066800" y="0"/>
            <a:ext cx="807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572000" y="457200"/>
            <a:ext cx="4572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34000" y="685800"/>
            <a:ext cx="3810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895600" y="228600"/>
            <a:ext cx="6248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22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52400" y="3200400"/>
            <a:ext cx="5638800" cy="474663"/>
            <a:chOff x="912" y="2640"/>
            <a:chExt cx="672" cy="432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09600" y="2438400"/>
            <a:ext cx="36513" cy="3657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696200" cy="1143000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855309A-4770-4D95-A3D5-7C15F2218FD0}" type="datetime8">
              <a:rPr lang="en-US" smtClean="0"/>
              <a:pPr>
                <a:defRPr/>
              </a:pPr>
              <a:t>1/7/2016 12:30 PM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FE54-D82D-4477-943C-98371149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3413" y="304800"/>
            <a:ext cx="1971675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764213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B607-308F-4E05-9E67-1733CA0F8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9303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447800"/>
            <a:ext cx="38100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865563"/>
            <a:ext cx="3810000" cy="2266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3520-EDE4-4567-AC07-C629D4CC7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 userDrawn="1"/>
        </p:nvSpPr>
        <p:spPr bwMode="auto">
          <a:xfrm>
            <a:off x="3619500" y="3200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/>
        </p:nvSpPr>
        <p:spPr bwMode="auto">
          <a:xfrm>
            <a:off x="3771900" y="3352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/>
        </p:nvSpPr>
        <p:spPr bwMode="auto">
          <a:xfrm>
            <a:off x="3924300" y="3505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4076700" y="3657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auto">
          <a:xfrm>
            <a:off x="4229100" y="38100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381500" y="3962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684713"/>
          </a:xfrm>
        </p:spPr>
        <p:txBody>
          <a:bodyPr/>
          <a:lstStyle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5A26-0C31-4361-8316-FC38CE508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E5AD-6AFC-4EA9-A6B0-E5ADE5400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5968-726D-4A60-8C39-07DA7D30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8/31/2008 1:19 PM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01C8-F04B-4A11-951C-8829DD2EA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A8B7-DBE0-4F98-84C7-F7A6D9E5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3BEA-0E2D-493B-ACCD-43D35DE1A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8040688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D5A61CE4-422D-4763-A7FC-B31973B90876}" type="datetime8">
              <a:rPr lang="en-US" smtClean="0"/>
              <a:pPr>
                <a:defRPr/>
              </a:pPr>
              <a:t>1/7/2016 12:30 PM</a:t>
            </a:fld>
            <a:endParaRPr lang="en-US" dirty="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7848600" y="914400"/>
            <a:ext cx="12954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4953000" y="0"/>
            <a:ext cx="4191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096000" y="457200"/>
            <a:ext cx="3048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7239000" y="685800"/>
            <a:ext cx="190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5715000" y="228600"/>
            <a:ext cx="3429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 rot="41549">
            <a:off x="0" y="65833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sz="1200" b="1">
                <a:solidFill>
                  <a:schemeClr val="tx2"/>
                </a:solidFill>
              </a:rPr>
              <a:t>Slide </a:t>
            </a:r>
            <a:fld id="{73FE2F5D-A149-40DB-BA90-A39A9EEA6163}" type="slidenum">
              <a:rPr kumimoji="0" lang="en-US" sz="1200" b="1">
                <a:solidFill>
                  <a:schemeClr val="tx2"/>
                </a:solidFill>
              </a:rPr>
              <a:pPr algn="l">
                <a:defRPr/>
              </a:pPr>
              <a:t>‹#›</a:t>
            </a:fld>
            <a:endParaRPr kumimoji="0" lang="en-US" sz="1200" b="1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7239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81000" y="1143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1905000"/>
            <a:ext cx="533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793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26988" cy="6019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2627-983B-419B-9DAD-C202FC39FF55}" type="datetime8">
              <a:rPr lang="en-US" smtClean="0"/>
              <a:pPr/>
              <a:t>1/7/2016 12:30 PM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9A807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68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Set 9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Arrays, Collections and Repetition</a:t>
            </a:r>
          </a:p>
          <a:p>
            <a:pPr eaLnBrk="1" hangingPunct="1"/>
            <a:r>
              <a:rPr lang="en-US" dirty="0" smtClean="0"/>
              <a:t>Part B – More Complex Array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34763-1E63-4303-A01F-9E8729C606F3}" type="datetime8">
              <a:rPr lang="en-US" smtClean="0"/>
              <a:pPr>
                <a:defRPr/>
              </a:pPr>
              <a:t>1/7/2016 12:30 PM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Sort Method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990600" y="1371600"/>
          <a:ext cx="7899400" cy="3403600"/>
        </p:xfrm>
        <a:graphic>
          <a:graphicData uri="http://schemas.openxmlformats.org/presentationml/2006/ole">
            <p:oleObj spid="_x0000_s1026" name="Document" r:id="rId3" imgW="7745859" imgH="3301287" progId="Word.Document.8">
              <p:embed/>
            </p:oleObj>
          </a:graphicData>
        </a:graphic>
      </p:graphicFrame>
      <p:pic>
        <p:nvPicPr>
          <p:cNvPr id="159749" name="Picture 5" descr="Figure 8-0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7827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One Array with Two Names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914400" y="1600200"/>
          <a:ext cx="7721600" cy="4292600"/>
        </p:xfrm>
        <a:graphic>
          <a:graphicData uri="http://schemas.openxmlformats.org/presentationml/2006/ole">
            <p:oleObj spid="_x0000_s3074" name="Document" r:id="rId3" imgW="7530604" imgH="4174586" progId="Word.Document.8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one Array to Another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1130300" y="1498600"/>
          <a:ext cx="7785100" cy="4216400"/>
        </p:xfrm>
        <a:graphic>
          <a:graphicData uri="http://schemas.openxmlformats.org/presentationml/2006/ole">
            <p:oleObj spid="_x0000_s4098" name="Document" r:id="rId3" imgW="7393706" imgH="3992020" progId="Word.Document.8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1219200" y="457200"/>
          <a:ext cx="7315200" cy="5918200"/>
        </p:xfrm>
        <a:graphic>
          <a:graphicData uri="http://schemas.openxmlformats.org/presentationml/2006/ole">
            <p:oleObj spid="_x0000_s5122" name="Document" r:id="rId3" imgW="7315170" imgH="5898543" progId="Word.Documen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990600" y="304800"/>
          <a:ext cx="7607300" cy="5969000"/>
        </p:xfrm>
        <a:graphic>
          <a:graphicData uri="http://schemas.openxmlformats.org/presentationml/2006/ole">
            <p:oleObj spid="_x0000_s7170" name="Document" r:id="rId3" imgW="7315170" imgH="5733946" progId="Word.Documen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Reversing Array Elements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Calling the </a:t>
            </a:r>
            <a:r>
              <a:rPr lang="en-US" b="1" dirty="0" smtClean="0">
                <a:latin typeface="Courier New" pitchFamily="49" charset="0"/>
              </a:rPr>
              <a:t>Reverse</a:t>
            </a:r>
            <a:r>
              <a:rPr lang="en-US" dirty="0" smtClean="0"/>
              <a:t> method of the </a:t>
            </a:r>
            <a:r>
              <a:rPr lang="en-US" b="1" dirty="0" err="1" smtClean="0">
                <a:latin typeface="Courier New" pitchFamily="49" charset="0"/>
              </a:rPr>
              <a:t>System.Array</a:t>
            </a:r>
            <a:r>
              <a:rPr lang="en-US" dirty="0" smtClean="0"/>
              <a:t> class reverses the order of the array elements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It's possible to reverse all array elements or a range of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arguments to the </a:t>
            </a:r>
            <a:r>
              <a:rPr lang="en-US" b="1" dirty="0" smtClean="0">
                <a:latin typeface="Courier New" pitchFamily="49" charset="0"/>
              </a:rPr>
              <a:t>Reverse</a:t>
            </a:r>
            <a:r>
              <a:rPr lang="en-US" dirty="0" smtClean="0"/>
              <a:t> method are the same as the arguments to the </a:t>
            </a:r>
            <a:r>
              <a:rPr lang="en-US" b="1" dirty="0" smtClean="0">
                <a:latin typeface="Courier New" pitchFamily="49" charset="0"/>
              </a:rPr>
              <a:t>Sort</a:t>
            </a:r>
            <a:r>
              <a:rPr lang="en-US" dirty="0" smtClean="0"/>
              <a:t> method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latin typeface="Courier New" pitchFamily="49" charset="0"/>
              </a:rPr>
              <a:t>Array.Reverse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SampleArray</a:t>
            </a:r>
            <a:r>
              <a:rPr lang="en-US" b="1" dirty="0" smtClean="0">
                <a:latin typeface="Courier New" pitchFamily="49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Searching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It's often necessary to search for an array element</a:t>
            </a:r>
          </a:p>
          <a:p>
            <a:pPr eaLnBrk="1" hangingPunct="1"/>
            <a:r>
              <a:rPr lang="en-US" dirty="0" smtClean="0"/>
              <a:t>Searching can be performed in different ways</a:t>
            </a:r>
          </a:p>
          <a:p>
            <a:pPr lvl="1" eaLnBrk="1" hangingPunct="1"/>
            <a:r>
              <a:rPr lang="en-US" dirty="0" smtClean="0"/>
              <a:t>A sequential search examines each element, in order, until the element is found or the entire array has been searched</a:t>
            </a:r>
          </a:p>
          <a:p>
            <a:pPr lvl="1" eaLnBrk="1" hangingPunct="1"/>
            <a:r>
              <a:rPr lang="en-US" dirty="0" smtClean="0"/>
              <a:t>A sorted array can be efficiently searched using a binary search (see p. </a:t>
            </a:r>
            <a:r>
              <a:rPr lang="en-US" smtClean="0"/>
              <a:t>230-31 </a:t>
            </a:r>
            <a:r>
              <a:rPr lang="en-US" dirty="0" smtClean="0"/>
              <a:t>in text).  </a:t>
            </a:r>
            <a:r>
              <a:rPr lang="en-US" dirty="0" smtClean="0">
                <a:solidFill>
                  <a:srgbClr val="00B050"/>
                </a:solidFill>
              </a:rPr>
              <a:t>You could write your own binary search?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Sequential Search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sequential search works on an unordered (unsorted) array</a:t>
            </a:r>
          </a:p>
          <a:p>
            <a:pPr eaLnBrk="1" hangingPunct="1"/>
            <a:r>
              <a:rPr lang="en-US" dirty="0" smtClean="0"/>
              <a:t>Each element is examined sequentially using a loop</a:t>
            </a:r>
          </a:p>
          <a:p>
            <a:pPr lvl="1" eaLnBrk="1" hangingPunct="1"/>
            <a:r>
              <a:rPr lang="en-US" dirty="0" smtClean="0"/>
              <a:t>If the item is found, the loop exits</a:t>
            </a:r>
          </a:p>
          <a:p>
            <a:pPr lvl="1" eaLnBrk="1" hangingPunct="1"/>
            <a:r>
              <a:rPr lang="en-US" dirty="0" smtClean="0"/>
              <a:t>If all elements are examined, the item is not found and the loop exits</a:t>
            </a:r>
          </a:p>
          <a:p>
            <a:pPr lvl="1" eaLnBrk="1" hangingPunct="1"/>
            <a:r>
              <a:rPr lang="en-US" dirty="0" smtClean="0">
                <a:solidFill>
                  <a:srgbClr val="00B050"/>
                </a:solidFill>
              </a:rPr>
              <a:t>You could write this easily?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Searching for an Element in an Unordered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  <p:pic>
        <p:nvPicPr>
          <p:cNvPr id="5" name="Picture 4" descr="C09F008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752600" y="12954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Using a Sequential Search (Example)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837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Search for a value in the array named </a:t>
            </a:r>
            <a:r>
              <a:rPr lang="en-US" sz="2500" b="1" dirty="0" err="1" smtClean="0">
                <a:latin typeface="Courier New" pitchFamily="49" charset="0"/>
              </a:rPr>
              <a:t>dataArray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900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searchValue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B0F0"/>
                </a:solidFill>
                <a:latin typeface="Courier New" pitchFamily="49" charset="0"/>
              </a:rPr>
              <a:t>Boolean</a:t>
            </a:r>
            <a:r>
              <a:rPr lang="en-US" sz="1600" b="1" dirty="0" smtClean="0">
                <a:latin typeface="Courier New" pitchFamily="49" charset="0"/>
              </a:rPr>
              <a:t> found =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false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err="1" smtClean="0">
                <a:latin typeface="Courier New" pitchFamily="49" charset="0"/>
              </a:rPr>
              <a:t>searchValue</a:t>
            </a:r>
            <a:r>
              <a:rPr lang="en-US" sz="1600" b="1" dirty="0" smtClean="0">
                <a:latin typeface="Courier New" pitchFamily="49" charset="0"/>
              </a:rPr>
              <a:t> = ToInt32(</a:t>
            </a:r>
            <a:r>
              <a:rPr lang="en-US" sz="1600" b="1" dirty="0" err="1" smtClean="0">
                <a:latin typeface="Courier New" pitchFamily="49" charset="0"/>
              </a:rPr>
              <a:t>txtSearch.Text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for</a:t>
            </a:r>
            <a:r>
              <a:rPr lang="en-US" sz="1600" b="1" dirty="0" smtClean="0">
                <a:latin typeface="Courier New" pitchFamily="49" charset="0"/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 = 0;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 &lt;= </a:t>
            </a:r>
            <a:r>
              <a:rPr lang="en-US" sz="1600" b="1" dirty="0" err="1" smtClean="0">
                <a:latin typeface="Courier New" pitchFamily="49" charset="0"/>
              </a:rPr>
              <a:t>dataArray.GetUpperBound</a:t>
            </a:r>
            <a:r>
              <a:rPr lang="en-US" sz="1600" b="1" dirty="0" smtClean="0">
                <a:latin typeface="Courier New" pitchFamily="49" charset="0"/>
              </a:rPr>
              <a:t>(0);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++)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1600" b="1" dirty="0" smtClean="0">
                <a:latin typeface="Courier New" pitchFamily="49" charset="0"/>
              </a:rPr>
              <a:t> (</a:t>
            </a:r>
            <a:r>
              <a:rPr lang="en-US" sz="1600" b="1" dirty="0" err="1" smtClean="0">
                <a:latin typeface="Courier New" pitchFamily="49" charset="0"/>
              </a:rPr>
              <a:t>searchValue</a:t>
            </a:r>
            <a:r>
              <a:rPr lang="en-US" sz="1600" b="1" dirty="0" smtClean="0">
                <a:latin typeface="Courier New" pitchFamily="49" charset="0"/>
              </a:rPr>
              <a:t> == </a:t>
            </a:r>
            <a:r>
              <a:rPr lang="en-US" sz="1600" b="1" dirty="0" err="1" smtClean="0">
                <a:latin typeface="Courier New" pitchFamily="49" charset="0"/>
              </a:rPr>
              <a:t>dataArray</a:t>
            </a:r>
            <a:r>
              <a:rPr lang="en-US" sz="1600" b="1" dirty="0" smtClean="0">
                <a:latin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])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{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found =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true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break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}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</a:rPr>
              <a:t>// end if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}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</a:rPr>
              <a:t>// end for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Understanding fundamental algorithms operating on arrays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Constructing these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Analyzing efficiency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Finding specific array elements – minima, maxima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Finding specific keys in an array (searching)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/>
              <a:t>Sorting arrays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Working with multi-dimensional arrays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Working with arrays of objects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Binary Search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an array is sorted, a </a:t>
            </a:r>
            <a:r>
              <a:rPr lang="en-US" b="1" smtClean="0"/>
              <a:t>binary search</a:t>
            </a:r>
            <a:r>
              <a:rPr lang="en-US" smtClean="0"/>
              <a:t> can be used to find an array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performance is much better than a sequential search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Compare the search value with the value of the item in the middle of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Divide the array in half based on the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Continue the previous two steps until the desired array element is found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38400"/>
            <a:ext cx="2057400" cy="2438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Binary </a:t>
            </a:r>
            <a:br>
              <a:rPr lang="en-US" sz="3200" dirty="0" smtClean="0"/>
            </a:br>
            <a:r>
              <a:rPr lang="en-US" sz="3200" dirty="0" smtClean="0"/>
              <a:t>Search </a:t>
            </a:r>
            <a:br>
              <a:rPr lang="en-US" sz="3200" dirty="0" smtClean="0"/>
            </a:br>
            <a:r>
              <a:rPr lang="en-US" sz="3200" dirty="0" smtClean="0"/>
              <a:t>Flowchart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  <p:pic>
        <p:nvPicPr>
          <p:cNvPr id="6" name="Picture 5" descr="C09F009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743200" y="838200"/>
            <a:ext cx="59436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Comparisons Using the Binary Search</a:t>
            </a:r>
          </a:p>
        </p:txBody>
      </p:sp>
      <p:pic>
        <p:nvPicPr>
          <p:cNvPr id="76803" name="Picture 5" descr="Figure9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76200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93038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Determining the Minimum Value of an Array Element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First, initialize the current minimum value</a:t>
            </a:r>
          </a:p>
          <a:p>
            <a:pPr lvl="1" eaLnBrk="1" hangingPunct="1"/>
            <a:r>
              <a:rPr lang="en-US" smtClean="0"/>
              <a:t>Use the value of the first array element, or</a:t>
            </a:r>
          </a:p>
          <a:p>
            <a:pPr lvl="1" eaLnBrk="1" hangingPunct="1"/>
            <a:r>
              <a:rPr lang="en-US" smtClean="0"/>
              <a:t>Use the largest value for the underlying data type</a:t>
            </a:r>
          </a:p>
          <a:p>
            <a:pPr eaLnBrk="1" hangingPunct="1"/>
            <a:r>
              <a:rPr lang="en-US" smtClean="0"/>
              <a:t>Use a loop to find the current minimum value comparing the current minimum value with the current array element</a:t>
            </a:r>
          </a:p>
          <a:p>
            <a:pPr lvl="1" eaLnBrk="1" hangingPunct="1"/>
            <a:r>
              <a:rPr lang="en-US" smtClean="0"/>
              <a:t>Replace the current minimum value, if necessary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Determining the Minimum Value of an Array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684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Find the minimum value in the array named </a:t>
            </a:r>
            <a:r>
              <a:rPr lang="en-US" sz="2200" b="1" dirty="0" err="1" smtClean="0">
                <a:latin typeface="Courier New" pitchFamily="49" charset="0"/>
              </a:rPr>
              <a:t>salesList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Note the first element is not used in the example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b="1" dirty="0" smtClean="0">
              <a:solidFill>
                <a:srgbClr val="0070C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currentMinimum</a:t>
            </a:r>
            <a:r>
              <a:rPr lang="en-US" sz="1600" b="1" dirty="0" smtClean="0">
                <a:latin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</a:rPr>
              <a:t>salesList</a:t>
            </a:r>
            <a:r>
              <a:rPr lang="en-US" sz="1600" b="1" dirty="0" smtClean="0">
                <a:latin typeface="Courier New" pitchFamily="49" charset="0"/>
              </a:rPr>
              <a:t>[1];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for</a:t>
            </a:r>
            <a:r>
              <a:rPr lang="en-US" sz="1600" b="1" dirty="0" smtClean="0">
                <a:latin typeface="Courier New" pitchFamily="49" charset="0"/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 = 2;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 &lt;= </a:t>
            </a:r>
            <a:r>
              <a:rPr lang="en-US" sz="1600" b="1" dirty="0" err="1" smtClean="0">
                <a:latin typeface="Courier New" pitchFamily="49" charset="0"/>
              </a:rPr>
              <a:t>salesList.GetUpperBound</a:t>
            </a:r>
            <a:r>
              <a:rPr lang="en-US" sz="1600" b="1" dirty="0" smtClean="0">
                <a:latin typeface="Courier New" pitchFamily="49" charset="0"/>
              </a:rPr>
              <a:t>[0];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++)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if (</a:t>
            </a:r>
            <a:r>
              <a:rPr lang="en-US" sz="1600" b="1" dirty="0" err="1" smtClean="0">
                <a:latin typeface="Courier New" pitchFamily="49" charset="0"/>
              </a:rPr>
              <a:t>currentMinimum</a:t>
            </a:r>
            <a:r>
              <a:rPr lang="en-US" sz="1600" b="1" dirty="0" smtClean="0">
                <a:latin typeface="Courier New" pitchFamily="49" charset="0"/>
              </a:rPr>
              <a:t> &gt; </a:t>
            </a:r>
            <a:r>
              <a:rPr lang="en-US" sz="1600" b="1" dirty="0" err="1" smtClean="0">
                <a:latin typeface="Courier New" pitchFamily="49" charset="0"/>
              </a:rPr>
              <a:t>salesList</a:t>
            </a:r>
            <a:r>
              <a:rPr lang="en-US" sz="1600" b="1" dirty="0" smtClean="0">
                <a:latin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])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{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</a:t>
            </a:r>
            <a:r>
              <a:rPr lang="en-US" sz="1600" b="1" dirty="0" err="1" smtClean="0">
                <a:latin typeface="Courier New" pitchFamily="49" charset="0"/>
              </a:rPr>
              <a:t>currentMinimum</a:t>
            </a:r>
            <a:r>
              <a:rPr lang="en-US" sz="1600" b="1" dirty="0" smtClean="0">
                <a:latin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</a:rPr>
              <a:t>SalesList</a:t>
            </a:r>
            <a:r>
              <a:rPr lang="en-US" sz="1600" b="1" dirty="0" smtClean="0">
                <a:latin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}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</a:rPr>
              <a:t>// end If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}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</a:rPr>
              <a:t>// end for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Determining the Maximum Value of an Array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process is nearly the same as finding the minimum value</a:t>
            </a:r>
          </a:p>
          <a:p>
            <a:pPr lvl="1" eaLnBrk="1" hangingPunct="1"/>
            <a:r>
              <a:rPr lang="en-US" dirty="0" smtClean="0"/>
              <a:t>The condition in the decision statement is reversed</a:t>
            </a:r>
          </a:p>
          <a:p>
            <a:pPr lvl="1" eaLnBrk="1" hangingPunct="1"/>
            <a:r>
              <a:rPr lang="en-US" dirty="0" smtClean="0"/>
              <a:t>Initialize the current minimum value to the value of the first element or the minimum value for the data type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Change the minimum value example into a maximum value code snippet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Determining the Average </a:t>
            </a:r>
            <a:br>
              <a:rPr lang="en-US" sz="3200" dirty="0" smtClean="0"/>
            </a:br>
            <a:r>
              <a:rPr lang="en-US" sz="3200" dirty="0" smtClean="0"/>
              <a:t>Value of an Array's Elements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13313"/>
          </a:xfrm>
        </p:spPr>
        <p:txBody>
          <a:bodyPr/>
          <a:lstStyle/>
          <a:p>
            <a:pPr eaLnBrk="1" hangingPunct="1"/>
            <a:r>
              <a:rPr lang="en-US" dirty="0" smtClean="0"/>
              <a:t>Using an accumulator, tally the value of all array elements</a:t>
            </a:r>
          </a:p>
          <a:p>
            <a:pPr eaLnBrk="1" hangingPunct="1"/>
            <a:r>
              <a:rPr lang="en-US" dirty="0" smtClean="0"/>
              <a:t>Divide the total value by the number of array elements to determine the average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153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Determining the Average Value of an Array </a:t>
            </a:r>
            <a:r>
              <a:rPr lang="en-US" sz="1800" dirty="0" smtClean="0"/>
              <a:t>(Example)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229600" cy="49895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Store in Average, the value of all array elements</a:t>
            </a:r>
          </a:p>
          <a:p>
            <a:pPr lvl="1" eaLnBrk="1" hangingPunct="1"/>
            <a:r>
              <a:rPr lang="en-US" sz="2100" dirty="0" smtClean="0"/>
              <a:t>Note the first element is used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6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total, average;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</a:rPr>
              <a:t>for</a:t>
            </a:r>
            <a:r>
              <a:rPr lang="en-US" sz="1600" b="1" dirty="0" smtClean="0">
                <a:latin typeface="Courier New" pitchFamily="49" charset="0"/>
              </a:rPr>
              <a:t> (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 = 0;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 &lt; </a:t>
            </a:r>
            <a:r>
              <a:rPr lang="en-US" sz="1600" b="1" dirty="0" err="1" smtClean="0">
                <a:latin typeface="Courier New" pitchFamily="49" charset="0"/>
              </a:rPr>
              <a:t>salesList.GetUpperBound</a:t>
            </a:r>
            <a:r>
              <a:rPr lang="en-US" sz="1600" b="1" dirty="0" smtClean="0">
                <a:latin typeface="Courier New" pitchFamily="49" charset="0"/>
              </a:rPr>
              <a:t>(0); 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++)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total += </a:t>
            </a:r>
            <a:r>
              <a:rPr lang="en-US" sz="1600" b="1" dirty="0" err="1" smtClean="0">
                <a:latin typeface="Courier New" pitchFamily="49" charset="0"/>
              </a:rPr>
              <a:t>salesList</a:t>
            </a:r>
            <a:r>
              <a:rPr lang="en-US" sz="1600" b="1" dirty="0" smtClean="0">
                <a:latin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</a:rPr>
              <a:t>cntr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average = total / </a:t>
            </a:r>
            <a:r>
              <a:rPr lang="en-US" sz="1600" b="1" dirty="0" err="1" smtClean="0">
                <a:latin typeface="Courier New" pitchFamily="49" charset="0"/>
              </a:rPr>
              <a:t>salesList.GetUpperBound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</a:rPr>
              <a:t>0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lvl="1" eaLnBrk="1" hangingPunct="1"/>
            <a:endParaRPr lang="en-US" sz="2000" b="1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Arrays as </a:t>
            </a:r>
            <a:r>
              <a:rPr lang="en-US" sz="3200" b="1" smtClean="0">
                <a:latin typeface="Courier New" pitchFamily="49" charset="0"/>
              </a:rPr>
              <a:t>Function</a:t>
            </a:r>
            <a:r>
              <a:rPr lang="en-US" sz="3200" smtClean="0"/>
              <a:t> Arguments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array can be passed to a function as an argument</a:t>
            </a:r>
          </a:p>
          <a:p>
            <a:pPr lvl="1" eaLnBrk="1" hangingPunct="1"/>
            <a:r>
              <a:rPr lang="en-US" dirty="0" smtClean="0"/>
              <a:t>In the </a:t>
            </a:r>
            <a:r>
              <a:rPr lang="en-US" b="1" dirty="0" smtClean="0">
                <a:latin typeface="Courier New" pitchFamily="49" charset="0"/>
              </a:rPr>
              <a:t>function</a:t>
            </a:r>
            <a:r>
              <a:rPr lang="en-US" dirty="0" smtClean="0"/>
              <a:t> declaration, declare the argument with brackets</a:t>
            </a:r>
          </a:p>
          <a:p>
            <a:pPr eaLnBrk="1" hangingPunct="1"/>
            <a:r>
              <a:rPr lang="en-US" dirty="0" smtClean="0"/>
              <a:t>Example: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public double </a:t>
            </a:r>
            <a:r>
              <a:rPr lang="en-US" sz="2000" b="1" dirty="0" smtClean="0">
                <a:latin typeface="Courier New" pitchFamily="49" charset="0"/>
              </a:rPr>
              <a:t>Total(double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argList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[])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    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</a:rPr>
              <a:t>// ... function body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}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</a:rPr>
              <a:t>// end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 Array Elements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Use the </a:t>
            </a:r>
            <a:r>
              <a:rPr lang="en-US" b="1" dirty="0" smtClean="0">
                <a:latin typeface="Courier New" pitchFamily="49" charset="0"/>
              </a:rPr>
              <a:t>Sort</a:t>
            </a:r>
            <a:r>
              <a:rPr lang="en-US" dirty="0" smtClean="0"/>
              <a:t> method of the </a:t>
            </a:r>
            <a:r>
              <a:rPr lang="en-US" b="1" dirty="0" err="1" smtClean="0">
                <a:latin typeface="Courier New" pitchFamily="49" charset="0"/>
              </a:rPr>
              <a:t>System.Array</a:t>
            </a:r>
            <a:r>
              <a:rPr lang="en-US" dirty="0" smtClean="0"/>
              <a:t> class to sort array elements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 the elements of the array will be sorted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sort part of an array you have to write your own sort or use a List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sampleArray</a:t>
            </a:r>
            <a:r>
              <a:rPr lang="en-US" sz="1800" b="1" dirty="0" smtClean="0">
                <a:latin typeface="Courier New" pitchFamily="49" charset="0"/>
              </a:rPr>
              <a:t>[] = {6.11, 4.12, 5.88, 6.44};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</a:rPr>
              <a:t>Array.Sort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sampleArray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 output: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4.12  5.88  6.11, 6.44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1516" y="6581001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A61CE4-422D-4763-A7FC-B31973B90876}" type="datetime8">
              <a:rPr lang="en-US" sz="1200" smtClean="0"/>
              <a:pPr/>
              <a:t>1/7/2016 12:30 PM</a:t>
            </a:fld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35897</TotalTime>
  <Words>794</Words>
  <Application>Microsoft Office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Blends</vt:lpstr>
      <vt:lpstr>Document</vt:lpstr>
      <vt:lpstr>Lecture Set 9</vt:lpstr>
      <vt:lpstr>Objectives</vt:lpstr>
      <vt:lpstr>Determining the Minimum Value of an Array Element</vt:lpstr>
      <vt:lpstr>Determining the Minimum Value of an Array</vt:lpstr>
      <vt:lpstr>Determining the Maximum Value of an Array</vt:lpstr>
      <vt:lpstr>Determining the Average  Value of an Array's Elements</vt:lpstr>
      <vt:lpstr>Determining the Average Value of an Array (Example)</vt:lpstr>
      <vt:lpstr>Arrays as Function Arguments</vt:lpstr>
      <vt:lpstr>Sorting Array Elements</vt:lpstr>
      <vt:lpstr>Using the Sort Method</vt:lpstr>
      <vt:lpstr>Declaring One Array with Two Names </vt:lpstr>
      <vt:lpstr>Copying one Array to Another</vt:lpstr>
      <vt:lpstr>Slide 13</vt:lpstr>
      <vt:lpstr>Slide 14</vt:lpstr>
      <vt:lpstr>Reversing Array Elements</vt:lpstr>
      <vt:lpstr>Introduction to Searching</vt:lpstr>
      <vt:lpstr>Using a Sequential Search</vt:lpstr>
      <vt:lpstr>Searching for an Element in an Unordered Array</vt:lpstr>
      <vt:lpstr>Using a Sequential Search (Example)</vt:lpstr>
      <vt:lpstr>Using a Binary Search</vt:lpstr>
      <vt:lpstr> Binary  Search  Flowchart</vt:lpstr>
      <vt:lpstr>Comparisons Using the Binary Search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Course Technology</dc:creator>
  <cp:lastModifiedBy>Frank L Friedman</cp:lastModifiedBy>
  <cp:revision>1064</cp:revision>
  <cp:lastPrinted>2009-04-22T19:24:48Z</cp:lastPrinted>
  <dcterms:created xsi:type="dcterms:W3CDTF">2001-01-01T00:26:29Z</dcterms:created>
  <dcterms:modified xsi:type="dcterms:W3CDTF">2016-01-07T17:31:55Z</dcterms:modified>
</cp:coreProperties>
</file>