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352" r:id="rId3"/>
    <p:sldId id="403" r:id="rId4"/>
    <p:sldId id="402" r:id="rId5"/>
    <p:sldId id="355" r:id="rId6"/>
    <p:sldId id="363" r:id="rId7"/>
    <p:sldId id="364" r:id="rId8"/>
    <p:sldId id="404" r:id="rId9"/>
    <p:sldId id="365" r:id="rId10"/>
    <p:sldId id="366" r:id="rId11"/>
    <p:sldId id="405" r:id="rId12"/>
    <p:sldId id="406" r:id="rId13"/>
    <p:sldId id="369" r:id="rId14"/>
    <p:sldId id="370" r:id="rId15"/>
    <p:sldId id="371" r:id="rId16"/>
    <p:sldId id="409" r:id="rId17"/>
    <p:sldId id="372" r:id="rId18"/>
    <p:sldId id="410" r:id="rId19"/>
    <p:sldId id="373" r:id="rId2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66FFFF"/>
    <a:srgbClr val="CCFFFF"/>
    <a:srgbClr val="CCECFF"/>
    <a:srgbClr val="E2B3FF"/>
    <a:srgbClr val="FF5050"/>
    <a:srgbClr val="00FFFF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6885" autoAdjust="0"/>
  </p:normalViewPr>
  <p:slideViewPr>
    <p:cSldViewPr>
      <p:cViewPr>
        <p:scale>
          <a:sx n="75" d="100"/>
          <a:sy n="75" d="100"/>
        </p:scale>
        <p:origin x="-95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56"/>
    </p:cViewPr>
  </p:sorterViewPr>
  <p:notesViewPr>
    <p:cSldViewPr>
      <p:cViewPr>
        <p:scale>
          <a:sx n="100" d="100"/>
          <a:sy n="100" d="100"/>
        </p:scale>
        <p:origin x="-864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91239C-654B-4D26-880C-6F42EE61E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6446FD0-CF77-4630-82EB-DD7589965E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541EAA-997D-4CBD-8153-47D67243506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90513" y="2546350"/>
            <a:ext cx="2300287" cy="474663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ChangeArrowheads="1"/>
          </p:cNvSpPr>
          <p:nvPr userDrawn="1"/>
        </p:nvSpPr>
        <p:spPr bwMode="auto">
          <a:xfrm>
            <a:off x="6477000" y="914400"/>
            <a:ext cx="2667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ChangeArrowheads="1"/>
          </p:cNvSpPr>
          <p:nvPr userDrawn="1"/>
        </p:nvSpPr>
        <p:spPr bwMode="auto">
          <a:xfrm>
            <a:off x="1066800" y="0"/>
            <a:ext cx="80772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22"/>
          <p:cNvSpPr>
            <a:spLocks noChangeArrowheads="1"/>
          </p:cNvSpPr>
          <p:nvPr userDrawn="1"/>
        </p:nvSpPr>
        <p:spPr bwMode="auto">
          <a:xfrm>
            <a:off x="4572000" y="457200"/>
            <a:ext cx="4572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23"/>
          <p:cNvSpPr>
            <a:spLocks noChangeArrowheads="1"/>
          </p:cNvSpPr>
          <p:nvPr userDrawn="1"/>
        </p:nvSpPr>
        <p:spPr bwMode="auto">
          <a:xfrm>
            <a:off x="5334000" y="685800"/>
            <a:ext cx="3810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24"/>
          <p:cNvSpPr>
            <a:spLocks noChangeArrowheads="1"/>
          </p:cNvSpPr>
          <p:nvPr userDrawn="1"/>
        </p:nvSpPr>
        <p:spPr bwMode="auto">
          <a:xfrm>
            <a:off x="2895600" y="228600"/>
            <a:ext cx="62484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33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2895600"/>
            <a:ext cx="4114800" cy="422275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12" name="Group 6"/>
          <p:cNvGrpSpPr>
            <a:grpSpLocks/>
          </p:cNvGrpSpPr>
          <p:nvPr/>
        </p:nvGrpSpPr>
        <p:grpSpPr bwMode="auto">
          <a:xfrm>
            <a:off x="152400" y="3200400"/>
            <a:ext cx="5638800" cy="474663"/>
            <a:chOff x="912" y="2640"/>
            <a:chExt cx="672" cy="432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5" name="Rectangle 11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609600" y="2438400"/>
            <a:ext cx="36513" cy="36576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696200" cy="1143000"/>
          </a:xfrm>
        </p:spPr>
        <p:txBody>
          <a:bodyPr/>
          <a:lstStyle>
            <a:lvl1pPr algn="r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7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6324600"/>
            <a:ext cx="1905000" cy="533400"/>
          </a:xfrm>
        </p:spPr>
        <p:txBody>
          <a:bodyPr/>
          <a:lstStyle>
            <a:lvl1pPr algn="l">
              <a:defRPr kumimoji="0"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B009EE0-4C92-4495-9CE3-C62F3E8A0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CB3C2-06C7-4902-89B0-90744021B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63DF4-2FAB-412B-97FE-AAD713C88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580A3-B5EB-413E-9F97-3588A59B082C}" type="datetime8">
              <a:rPr lang="en-US"/>
              <a:pPr>
                <a:defRPr/>
              </a:pPr>
              <a:t>8/23/2013 4:20 PM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093B8-1BE1-4FB9-9FBA-EB285C23D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F46B3-861B-43F6-90D0-71BE3482E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F33AA-A1F5-4284-A5D9-20B6CD2BC8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E8A5A-8718-45C3-AA91-1AF93D28734C}" type="datetime8">
              <a:rPr lang="en-US"/>
              <a:pPr>
                <a:defRPr/>
              </a:pPr>
              <a:t>8/23/2013 4:20 PM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21E75-9FE0-4534-B86C-3E87A30B2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FB14C-A4C3-4318-91BF-823054BBE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74CD-37B2-4BAD-B78B-DEFEB550E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8040688" cy="483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29" name="Rectangle 17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3" name="Rectangle 21"/>
          <p:cNvSpPr>
            <a:spLocks noChangeArrowheads="1"/>
          </p:cNvSpPr>
          <p:nvPr userDrawn="1"/>
        </p:nvSpPr>
        <p:spPr bwMode="auto">
          <a:xfrm>
            <a:off x="7848600" y="914400"/>
            <a:ext cx="12954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4" name="Rectangle 22"/>
          <p:cNvSpPr>
            <a:spLocks noChangeArrowheads="1"/>
          </p:cNvSpPr>
          <p:nvPr userDrawn="1"/>
        </p:nvSpPr>
        <p:spPr bwMode="auto">
          <a:xfrm>
            <a:off x="4953000" y="0"/>
            <a:ext cx="4191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5" name="Rectangle 23"/>
          <p:cNvSpPr>
            <a:spLocks noChangeArrowheads="1"/>
          </p:cNvSpPr>
          <p:nvPr userDrawn="1"/>
        </p:nvSpPr>
        <p:spPr bwMode="auto">
          <a:xfrm>
            <a:off x="6096000" y="457200"/>
            <a:ext cx="3048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6" name="Rectangle 24"/>
          <p:cNvSpPr>
            <a:spLocks noChangeArrowheads="1"/>
          </p:cNvSpPr>
          <p:nvPr userDrawn="1"/>
        </p:nvSpPr>
        <p:spPr bwMode="auto">
          <a:xfrm>
            <a:off x="7239000" y="685800"/>
            <a:ext cx="1905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7" name="Rectangle 25"/>
          <p:cNvSpPr>
            <a:spLocks noChangeArrowheads="1"/>
          </p:cNvSpPr>
          <p:nvPr userDrawn="1"/>
        </p:nvSpPr>
        <p:spPr bwMode="auto">
          <a:xfrm>
            <a:off x="5715000" y="228600"/>
            <a:ext cx="3429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99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9" name="Text Box 27"/>
          <p:cNvSpPr txBox="1">
            <a:spLocks noChangeArrowheads="1"/>
          </p:cNvSpPr>
          <p:nvPr userDrawn="1"/>
        </p:nvSpPr>
        <p:spPr bwMode="auto">
          <a:xfrm rot="41549">
            <a:off x="0" y="6583363"/>
            <a:ext cx="1066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kumimoji="0" lang="en-US" sz="1200" b="1">
                <a:solidFill>
                  <a:schemeClr val="tx2"/>
                </a:solidFill>
              </a:rPr>
              <a:t>Slide </a:t>
            </a:r>
            <a:fld id="{582F182A-880D-4A02-84BF-F3490002335D}" type="slidenum">
              <a:rPr kumimoji="0" lang="en-US" sz="1200" b="1">
                <a:solidFill>
                  <a:schemeClr val="tx2"/>
                </a:solidFill>
              </a:rPr>
              <a:pPr algn="l">
                <a:defRPr/>
              </a:pPr>
              <a:t>‹#›</a:t>
            </a:fld>
            <a:endParaRPr kumimoji="0" lang="en-US" sz="1200" b="1">
              <a:solidFill>
                <a:schemeClr val="tx2"/>
              </a:solidFill>
            </a:endParaRPr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ltGray">
          <a:xfrm>
            <a:off x="800100" y="1098550"/>
            <a:ext cx="7239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gray">
          <a:xfrm>
            <a:off x="533400" y="1096963"/>
            <a:ext cx="8226425" cy="460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ltGray">
          <a:xfrm>
            <a:off x="228600" y="1905000"/>
            <a:ext cx="533400" cy="457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544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gray">
          <a:xfrm flipH="1">
            <a:off x="685800" y="228600"/>
            <a:ext cx="26988" cy="6019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62800" y="6400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1C32EFD4-F024-4D53-81C8-0C9192F9E482}" type="datetime8">
              <a:rPr lang="en-US"/>
              <a:pPr>
                <a:defRPr/>
              </a:pPr>
              <a:t>8/23/2013 4:20 PM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8" r:id="rId2"/>
    <p:sldLayoutId id="2147483701" r:id="rId3"/>
    <p:sldLayoutId id="2147483702" r:id="rId4"/>
    <p:sldLayoutId id="2147483703" r:id="rId5"/>
    <p:sldLayoutId id="2147483699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SzPct val="50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68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8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9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0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3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Set 10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962400"/>
            <a:ext cx="7391400" cy="1828800"/>
          </a:xfrm>
        </p:spPr>
        <p:txBody>
          <a:bodyPr/>
          <a:lstStyle/>
          <a:p>
            <a:pPr eaLnBrk="1" hangingPunct="1"/>
            <a:r>
              <a:rPr lang="en-US" sz="2800" smtClean="0"/>
              <a:t>Windows Controls and Forms</a:t>
            </a:r>
          </a:p>
          <a:p>
            <a:pPr eaLnBrk="1" hangingPunct="1"/>
            <a:r>
              <a:rPr lang="en-US" sz="2800" smtClean="0"/>
              <a:t>Part B – Radio Buttons, Check Boxes, and Group Controls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7239000" y="6553200"/>
            <a:ext cx="1905000" cy="304800"/>
          </a:xfrm>
          <a:noFill/>
        </p:spPr>
        <p:txBody>
          <a:bodyPr anchor="t"/>
          <a:lstStyle/>
          <a:p>
            <a:fld id="{2F28CABC-112C-4D5C-972C-C7FE451FE1B0}" type="datetime8">
              <a:rPr lang="en-US" smtClean="0"/>
              <a:pPr/>
              <a:t>8/23/2013 4:20 PM</a:t>
            </a:fld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0" y="6400800"/>
            <a:ext cx="19050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pPr algn="r"/>
            <a:r>
              <a:rPr lang="en-US" sz="1000" smtClean="0"/>
              <a:t>Slide </a:t>
            </a:r>
            <a:fld id="{57FA2BF7-AAC9-4B9A-999B-755DD15A8EE3}" type="slidenum">
              <a:rPr lang="en-US" sz="1000" smtClean="0"/>
              <a:pPr algn="r"/>
              <a:t>10</a:t>
            </a:fld>
            <a:endParaRPr lang="en-US" sz="1000" smtClean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889000" y="228600"/>
          <a:ext cx="7315200" cy="4635500"/>
        </p:xfrm>
        <a:graphic>
          <a:graphicData uri="http://schemas.openxmlformats.org/presentationml/2006/ole">
            <p:oleObj spid="_x0000_s5122" name="Document" r:id="rId3" imgW="7315170" imgH="440890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Getting Information About Controls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There are more than 60 different controls provided by Windows 2005</a:t>
            </a:r>
          </a:p>
          <a:p>
            <a:pPr eaLnBrk="1" hangingPunct="1"/>
            <a:r>
              <a:rPr lang="en-US" smtClean="0"/>
              <a:t>Most of what you will learn about these controls you will learn on your own</a:t>
            </a:r>
          </a:p>
          <a:p>
            <a:pPr lvl="1" eaLnBrk="1" hangingPunct="1"/>
            <a:r>
              <a:rPr lang="en-US" smtClean="0"/>
              <a:t>The book provides some information</a:t>
            </a:r>
          </a:p>
          <a:p>
            <a:pPr lvl="1" eaLnBrk="1" hangingPunct="1"/>
            <a:r>
              <a:rPr lang="en-US" smtClean="0"/>
              <a:t>I don’t provide much (I don’t know much)</a:t>
            </a:r>
          </a:p>
          <a:p>
            <a:pPr eaLnBrk="1" hangingPunct="1"/>
            <a:r>
              <a:rPr lang="en-US" smtClean="0"/>
              <a:t>So you are often on your own</a:t>
            </a:r>
          </a:p>
          <a:p>
            <a:pPr eaLnBrk="1" hangingPunct="1"/>
            <a:r>
              <a:rPr lang="en-US" smtClean="0"/>
              <a:t>Exam question – How do you find out what you need to know?</a:t>
            </a:r>
          </a:p>
          <a:p>
            <a:pPr lvl="1" eaLnBrk="1" hangingPunct="1"/>
            <a:r>
              <a:rPr lang="en-US" smtClean="0"/>
              <a:t>Use Microsoft Help?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162800" y="6400800"/>
            <a:ext cx="1981200" cy="457200"/>
          </a:xfrm>
          <a:noFill/>
        </p:spPr>
        <p:txBody>
          <a:bodyPr/>
          <a:lstStyle/>
          <a:p>
            <a:fld id="{7B79B1A6-C498-41F7-AA1E-749B038347C2}" type="datetime8">
              <a:rPr lang="en-US" smtClean="0"/>
              <a:pPr/>
              <a:t>8/23/2013 4:20 PM</a:t>
            </a:fld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Getting help from Microsoft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There is a better way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7200" dirty="0" smtClean="0">
                <a:solidFill>
                  <a:srgbClr val="FF0000"/>
                </a:solidFill>
              </a:rPr>
              <a:t>   GOOGLE IT!!!!!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accent4"/>
                </a:solidFill>
              </a:rPr>
              <a:t>But if you must use Microsoft – use the Index Command in the Help menu to find what your looking for (if you can narrow down and spell what you are looking for)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accent4"/>
                </a:solidFill>
              </a:rPr>
              <a:t>Extra!  Extra!  Read all about it!!!  Well – you’re too young to remember this,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162800" y="6400800"/>
            <a:ext cx="1981200" cy="457200"/>
          </a:xfrm>
          <a:noFill/>
        </p:spPr>
        <p:txBody>
          <a:bodyPr/>
          <a:lstStyle/>
          <a:p>
            <a:fld id="{7B79B1A6-C498-41F7-AA1E-749B038347C2}" type="datetime8">
              <a:rPr lang="en-US" smtClean="0"/>
              <a:pPr/>
              <a:t>8/23/2013 4:20 PM</a:t>
            </a:fld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Adding a New Form to a Project</a:t>
            </a:r>
          </a:p>
        </p:txBody>
      </p:sp>
      <p:sp>
        <p:nvSpPr>
          <p:cNvPr id="819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86846CF-814D-4A65-A0A5-EBAD0815B880}" type="datetime8">
              <a:rPr lang="en-US" smtClean="0"/>
              <a:pPr/>
              <a:t>8/23/2013 4:20 PM</a:t>
            </a:fld>
            <a:endParaRPr lang="en-US" smtClean="0"/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E3C93605-9A9C-4A0E-9C6C-5F11D7A20E11}" type="slidenum">
              <a:rPr lang="en-US" sz="1000"/>
              <a:pPr algn="r"/>
              <a:t>13</a:t>
            </a:fld>
            <a:endParaRPr lang="en-US" sz="100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990600" y="1600200"/>
          <a:ext cx="7321550" cy="4456113"/>
        </p:xfrm>
        <a:graphic>
          <a:graphicData uri="http://schemas.openxmlformats.org/presentationml/2006/ole">
            <p:oleObj spid="_x0000_s8194" name="Document" r:id="rId3" imgW="7321366" imgH="445602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6781800" y="6324600"/>
            <a:ext cx="1905000" cy="457200"/>
          </a:xfrm>
          <a:noFill/>
        </p:spPr>
        <p:txBody>
          <a:bodyPr anchor="t"/>
          <a:lstStyle/>
          <a:p>
            <a:fld id="{7D9B42D9-2879-4350-B20F-0C38A2CAA5C1}" type="datetime8">
              <a:rPr lang="en-US" smtClean="0"/>
              <a:pPr/>
              <a:t>8/23/2013 4:20 PM</a:t>
            </a:fld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0" y="6400800"/>
            <a:ext cx="19050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pPr algn="r"/>
            <a:r>
              <a:rPr lang="en-US" sz="1000" smtClean="0"/>
              <a:t>Slide </a:t>
            </a:r>
            <a:fld id="{F955280A-6AD8-4213-9AE2-23DCC37C341A}" type="slidenum">
              <a:rPr lang="en-US" sz="1000" smtClean="0"/>
              <a:pPr algn="r"/>
              <a:t>14</a:t>
            </a:fld>
            <a:endParaRPr lang="en-US" sz="1000" smtClean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914400" y="381000"/>
          <a:ext cx="7315200" cy="2743200"/>
        </p:xfrm>
        <a:graphic>
          <a:graphicData uri="http://schemas.openxmlformats.org/presentationml/2006/ole">
            <p:oleObj spid="_x0000_s9218" name="Document" r:id="rId3" imgW="7315170" imgH="273849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Changing the Start-up Form</a:t>
            </a:r>
          </a:p>
        </p:txBody>
      </p:sp>
      <p:sp>
        <p:nvSpPr>
          <p:cNvPr id="43011" name="Content Placeholder 7"/>
          <p:cNvSpPr>
            <a:spLocks noGrp="1"/>
          </p:cNvSpPr>
          <p:nvPr>
            <p:ph idx="1"/>
          </p:nvPr>
        </p:nvSpPr>
        <p:spPr>
          <a:xfrm>
            <a:off x="914400" y="1143000"/>
            <a:ext cx="8040688" cy="4989513"/>
          </a:xfrm>
        </p:spPr>
        <p:txBody>
          <a:bodyPr/>
          <a:lstStyle/>
          <a:p>
            <a:pPr eaLnBrk="1" hangingPunct="1"/>
            <a:r>
              <a:rPr lang="en-US" smtClean="0"/>
              <a:t>Use the Application page of the Project Designer to change the Start-up Form</a:t>
            </a:r>
          </a:p>
          <a:p>
            <a:pPr eaLnBrk="1" hangingPunct="1"/>
            <a:r>
              <a:rPr lang="en-US" smtClean="0"/>
              <a:t>Double click on the Project on My Project and then on the Application Tab</a:t>
            </a:r>
          </a:p>
        </p:txBody>
      </p:sp>
      <p:sp>
        <p:nvSpPr>
          <p:cNvPr id="4301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8CF03FD-D584-47B6-B50E-1848D633495D}" type="datetime8">
              <a:rPr lang="en-US" smtClean="0"/>
              <a:pPr/>
              <a:t>8/23/2013 4:20 PM</a:t>
            </a:fld>
            <a:endParaRPr lang="en-US" smtClean="0"/>
          </a:p>
        </p:txBody>
      </p:sp>
      <p:sp>
        <p:nvSpPr>
          <p:cNvPr id="4301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7E243328-8F2F-464C-8A35-0E7FD57412D3}" type="slidenum">
              <a:rPr lang="en-US" sz="1000"/>
              <a:pPr algn="r"/>
              <a:t>15</a:t>
            </a:fld>
            <a:endParaRPr lang="en-US" sz="1000"/>
          </a:p>
        </p:txBody>
      </p:sp>
      <p:pic>
        <p:nvPicPr>
          <p:cNvPr id="43014" name="Picture 5" descr="Figure 10-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124200"/>
            <a:ext cx="5791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Displaying a Form as a Dialog Box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form displayed as a dialog box is also called a </a:t>
            </a:r>
            <a:r>
              <a:rPr lang="en-US" smtClean="0">
                <a:solidFill>
                  <a:srgbClr val="00B050"/>
                </a:solidFill>
              </a:rPr>
              <a:t>modal form</a:t>
            </a:r>
          </a:p>
          <a:p>
            <a:pPr eaLnBrk="1" hangingPunct="1"/>
            <a:r>
              <a:rPr lang="en-US" smtClean="0"/>
              <a:t>The Payment Form in the next slide is a modal form</a:t>
            </a:r>
          </a:p>
          <a:p>
            <a:pPr eaLnBrk="1" hangingPunct="1"/>
            <a:r>
              <a:rPr lang="en-US" smtClean="0"/>
              <a:t>The Payment Form is displayed when the user clicks on the Select Payment button (sorry – not shown) on the Customer Form</a:t>
            </a:r>
          </a:p>
          <a:p>
            <a:pPr lvl="1" eaLnBrk="1" hangingPunct="1"/>
            <a:r>
              <a:rPr lang="en-US" smtClean="0"/>
              <a:t>This assumes there is such a button and</a:t>
            </a:r>
          </a:p>
          <a:p>
            <a:pPr lvl="1" eaLnBrk="1" hangingPunct="1"/>
            <a:r>
              <a:rPr lang="en-US" smtClean="0"/>
              <a:t>That you wrote the code to display the modal form </a:t>
            </a:r>
          </a:p>
          <a:p>
            <a:pPr eaLnBrk="1" hangingPunct="1"/>
            <a:endParaRPr lang="en-US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6781800" y="6324600"/>
            <a:ext cx="1905000" cy="457200"/>
          </a:xfrm>
          <a:noFill/>
        </p:spPr>
        <p:txBody>
          <a:bodyPr anchor="t"/>
          <a:lstStyle/>
          <a:p>
            <a:fld id="{F0E86C94-1B44-4903-A583-F4EAFD396A3A}" type="datetime8">
              <a:rPr lang="en-US" smtClean="0"/>
              <a:pPr/>
              <a:t>8/23/2013 4:20 PM</a:t>
            </a:fld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0" y="6400800"/>
            <a:ext cx="19050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pPr algn="r"/>
            <a:r>
              <a:rPr lang="en-US" sz="1000" smtClean="0"/>
              <a:t>Slide </a:t>
            </a:r>
            <a:fld id="{ACA1BA07-B5C9-4A89-B374-348C51AB91DC}" type="slidenum">
              <a:rPr lang="en-US" sz="1000" smtClean="0"/>
              <a:pPr algn="r"/>
              <a:t>17</a:t>
            </a:fld>
            <a:endParaRPr lang="en-US" sz="1000" smtClean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762000" y="381000"/>
          <a:ext cx="7315200" cy="431800"/>
        </p:xfrm>
        <a:graphic>
          <a:graphicData uri="http://schemas.openxmlformats.org/presentationml/2006/ole">
            <p:oleObj spid="_x0000_s10242" name="Document" r:id="rId3" imgW="7315170" imgH="433775" progId="Word.Document.8">
              <p:embed/>
            </p:oleObj>
          </a:graphicData>
        </a:graphic>
      </p:graphicFrame>
      <p:pic>
        <p:nvPicPr>
          <p:cNvPr id="10245" name="Picture 5" descr="Figure%2011-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1600200"/>
            <a:ext cx="4168775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Modal Form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you create a form as a dialog box, you do so via the settings shown on the next slide </a:t>
            </a:r>
            <a:r>
              <a:rPr lang="en-US" smtClean="0">
                <a:sym typeface="Wingdings" pitchFamily="2" charset="2"/>
              </a:rPr>
              <a:t></a:t>
            </a:r>
          </a:p>
          <a:p>
            <a:pPr lvl="1" eaLnBrk="1" hangingPunct="1"/>
            <a:r>
              <a:rPr lang="en-US" smtClean="0">
                <a:sym typeface="Wingdings" pitchFamily="2" charset="2"/>
              </a:rPr>
              <a:t>As shown in the next slide , you first use the </a:t>
            </a:r>
            <a:r>
              <a:rPr lang="en-US" b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New</a:t>
            </a:r>
            <a:r>
              <a:rPr lang="en-US" smtClean="0">
                <a:sym typeface="Wingdings" pitchFamily="2" charset="2"/>
              </a:rPr>
              <a:t> keyword to create an instance of the Form</a:t>
            </a:r>
          </a:p>
          <a:p>
            <a:pPr lvl="1" eaLnBrk="1" hangingPunct="1"/>
            <a:r>
              <a:rPr lang="en-US" smtClean="0">
                <a:sym typeface="Wingdings" pitchFamily="2" charset="2"/>
              </a:rPr>
              <a:t>Then you call the </a:t>
            </a:r>
            <a:r>
              <a:rPr lang="en-US" b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ShowDialog</a:t>
            </a:r>
            <a:r>
              <a:rPr lang="en-US" smtClean="0">
                <a:sym typeface="Wingdings" pitchFamily="2" charset="2"/>
              </a:rPr>
              <a:t> method of the </a:t>
            </a:r>
          </a:p>
          <a:p>
            <a:pPr lvl="1" eaLnBrk="1" hangingPunct="1"/>
            <a:r>
              <a:rPr lang="en-US" smtClean="0"/>
              <a:t>When you use this method to display a form, the user has to respond to the dialog box before the code that follows the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ShowDialog</a:t>
            </a:r>
            <a:r>
              <a:rPr lang="en-US" smtClean="0"/>
              <a:t> call can execute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6781800" y="6324600"/>
            <a:ext cx="1905000" cy="457200"/>
          </a:xfrm>
          <a:noFill/>
        </p:spPr>
        <p:txBody>
          <a:bodyPr anchor="t"/>
          <a:lstStyle/>
          <a:p>
            <a:fld id="{D42C4324-B57D-43A8-BA3C-86BDD79D0352}" type="datetime8">
              <a:rPr lang="en-US" smtClean="0"/>
              <a:pPr/>
              <a:t>8/23/2013 4:20 PM</a:t>
            </a:fld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0" y="6400800"/>
            <a:ext cx="19050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pPr algn="r"/>
            <a:r>
              <a:rPr lang="en-US" sz="1000" smtClean="0"/>
              <a:t>Slide </a:t>
            </a:r>
            <a:fld id="{E589F296-B311-46FE-89C8-4D30CBDBF288}" type="slidenum">
              <a:rPr lang="en-US" sz="1000" smtClean="0"/>
              <a:pPr algn="r"/>
              <a:t>19</a:t>
            </a:fld>
            <a:endParaRPr lang="en-US" sz="1000" smtClean="0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066800" y="457200"/>
          <a:ext cx="7505700" cy="5105400"/>
        </p:xfrm>
        <a:graphic>
          <a:graphicData uri="http://schemas.openxmlformats.org/presentationml/2006/ole">
            <p:oleObj spid="_x0000_s11266" name="Document" r:id="rId3" imgW="7590740" imgH="509963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229600" cy="4608513"/>
          </a:xfrm>
        </p:spPr>
        <p:txBody>
          <a:bodyPr/>
          <a:lstStyle/>
          <a:p>
            <a:pPr eaLnBrk="1" hangingPunct="1"/>
            <a:r>
              <a:rPr lang="en-US" dirty="0" smtClean="0"/>
              <a:t>Understand how radio buttons, check boxes, and group boxes function</a:t>
            </a:r>
          </a:p>
          <a:p>
            <a:pPr eaLnBrk="1" hangingPunct="1"/>
            <a:r>
              <a:rPr lang="en-US" dirty="0" smtClean="0"/>
              <a:t>To be able to design and code a form using any of the controls introduced to date.</a:t>
            </a:r>
          </a:p>
          <a:p>
            <a:pPr eaLnBrk="1" hangingPunct="1"/>
            <a:r>
              <a:rPr lang="en-US" dirty="0" smtClean="0"/>
              <a:t>Given a form with two or more controls, set the tab order of the controls</a:t>
            </a:r>
          </a:p>
          <a:p>
            <a:pPr eaLnBrk="1" hangingPunct="1"/>
            <a:r>
              <a:rPr lang="en-US" dirty="0" smtClean="0"/>
              <a:t>Review information about multi-form projects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There is not much new in here that you don’t already know – so you may want to skip these slides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Boxes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8040688" cy="5105400"/>
          </a:xfrm>
        </p:spPr>
        <p:txBody>
          <a:bodyPr/>
          <a:lstStyle/>
          <a:p>
            <a:pPr eaLnBrk="1" hangingPunct="1"/>
            <a:r>
              <a:rPr lang="en-US" smtClean="0"/>
              <a:t>Used to group controls together </a:t>
            </a:r>
          </a:p>
          <a:p>
            <a:pPr eaLnBrk="1" hangingPunct="1"/>
            <a:r>
              <a:rPr lang="en-US" smtClean="0"/>
              <a:t>Sometimes affects the behavior of the controls</a:t>
            </a:r>
          </a:p>
          <a:p>
            <a:pPr eaLnBrk="1" hangingPunct="1"/>
            <a:r>
              <a:rPr lang="en-US" smtClean="0"/>
              <a:t>Sometime used for clarity of the form and code related to the form</a:t>
            </a:r>
          </a:p>
          <a:p>
            <a:pPr lvl="1" eaLnBrk="1" hangingPunct="1"/>
            <a:r>
              <a:rPr lang="en-US" smtClean="0"/>
              <a:t>Group is shown on the form</a:t>
            </a:r>
          </a:p>
          <a:p>
            <a:pPr lvl="1" eaLnBrk="1" hangingPunct="1"/>
            <a:r>
              <a:rPr lang="en-US" smtClean="0"/>
              <a:t>A name may be associated with the group and is displayed in upper left corner of the box</a:t>
            </a:r>
          </a:p>
          <a:p>
            <a:pPr eaLnBrk="1" hangingPunct="1"/>
            <a:r>
              <a:rPr lang="en-US" smtClean="0"/>
              <a:t>All group controls move with the group box </a:t>
            </a:r>
          </a:p>
          <a:p>
            <a:pPr lvl="1" eaLnBrk="1" hangingPunct="1"/>
            <a:r>
              <a:rPr lang="en-US" smtClean="0"/>
              <a:t>Group boxes cannot be dragged over controls</a:t>
            </a:r>
          </a:p>
          <a:p>
            <a:pPr lvl="1" eaLnBrk="1" hangingPunct="1"/>
            <a:r>
              <a:rPr lang="en-US" smtClean="0"/>
              <a:t>Controls must be dragged or entered into the group box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Radio Buttons and Check Boxes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8382000" cy="4837113"/>
          </a:xfrm>
        </p:spPr>
        <p:txBody>
          <a:bodyPr/>
          <a:lstStyle/>
          <a:p>
            <a:pPr eaLnBrk="1" hangingPunct="1"/>
            <a:r>
              <a:rPr lang="en-US" smtClean="0"/>
              <a:t>Radio buttons in a group are mutually exclusive</a:t>
            </a:r>
          </a:p>
          <a:p>
            <a:pPr lvl="1" eaLnBrk="1" hangingPunct="1"/>
            <a:r>
              <a:rPr lang="en-US" smtClean="0"/>
              <a:t>If you select one button all the others are turned off</a:t>
            </a:r>
          </a:p>
          <a:p>
            <a:pPr eaLnBrk="1" hangingPunct="1"/>
            <a:r>
              <a:rPr lang="en-US" smtClean="0"/>
              <a:t>Check boxes operate independently</a:t>
            </a:r>
          </a:p>
          <a:p>
            <a:pPr lvl="1" eaLnBrk="1" hangingPunct="1"/>
            <a:r>
              <a:rPr lang="en-US" smtClean="0"/>
              <a:t>When a user selects a check box it has no impact on the other boxes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Sample Form with Five Control Types</a:t>
            </a:r>
          </a:p>
        </p:txBody>
      </p:sp>
      <p:sp>
        <p:nvSpPr>
          <p:cNvPr id="1028" name="Content Placeholder 7"/>
          <p:cNvSpPr>
            <a:spLocks noGrp="1"/>
          </p:cNvSpPr>
          <p:nvPr>
            <p:ph idx="1"/>
          </p:nvPr>
        </p:nvSpPr>
        <p:spPr>
          <a:xfrm>
            <a:off x="914400" y="1524000"/>
            <a:ext cx="8040688" cy="5029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   </a:t>
            </a:r>
          </a:p>
        </p:txBody>
      </p:sp>
      <p:sp>
        <p:nvSpPr>
          <p:cNvPr id="10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2BD9602-FC46-4B0C-A98E-BF2153AD3782}" type="datetime8">
              <a:rPr lang="en-US" smtClean="0"/>
              <a:pPr/>
              <a:t>8/23/2013 4:20 PM</a:t>
            </a:fld>
            <a:endParaRPr lang="en-US" smtClean="0"/>
          </a:p>
        </p:txBody>
      </p:sp>
      <p:sp>
        <p:nvSpPr>
          <p:cNvPr id="103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B61DA8CC-3CBB-4006-97E6-E46804442FC6}" type="slidenum">
              <a:rPr lang="en-US" sz="1000"/>
              <a:pPr algn="r"/>
              <a:t>5</a:t>
            </a:fld>
            <a:endParaRPr lang="en-US" sz="100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19200" y="1295400"/>
          <a:ext cx="7467600" cy="901700"/>
        </p:xfrm>
        <a:graphic>
          <a:graphicData uri="http://schemas.openxmlformats.org/presentationml/2006/ole">
            <p:oleObj spid="_x0000_s1026" name="Document" r:id="rId3" imgW="7466936" imgH="909956" progId="Word.Document.8">
              <p:embed/>
            </p:oleObj>
          </a:graphicData>
        </a:graphic>
      </p:graphicFrame>
      <p:pic>
        <p:nvPicPr>
          <p:cNvPr id="1031" name="Picture 5" descr="Figure%2011-1al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2209800"/>
            <a:ext cx="5105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itle 8"/>
          <p:cNvSpPr>
            <a:spLocks noGrp="1"/>
          </p:cNvSpPr>
          <p:nvPr>
            <p:ph type="title"/>
          </p:nvPr>
        </p:nvSpPr>
        <p:spPr>
          <a:xfrm>
            <a:off x="1066800" y="381000"/>
            <a:ext cx="8077200" cy="762000"/>
          </a:xfrm>
        </p:spPr>
        <p:txBody>
          <a:bodyPr/>
          <a:lstStyle/>
          <a:p>
            <a:pPr eaLnBrk="1" hangingPunct="1"/>
            <a:r>
              <a:rPr lang="en-US" sz="3600" smtClean="0"/>
              <a:t>Common Members of Radio Buttons and Check Box Controls</a:t>
            </a:r>
          </a:p>
        </p:txBody>
      </p:sp>
      <p:sp>
        <p:nvSpPr>
          <p:cNvPr id="2053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These controls are specializations of the same parent control (   ) and therefore have some common and some distinguishing members</a:t>
            </a:r>
          </a:p>
          <a:p>
            <a:pPr eaLnBrk="1" hangingPunct="1"/>
            <a:endParaRPr lang="en-US" smtClean="0"/>
          </a:p>
        </p:txBody>
      </p:sp>
      <p:sp>
        <p:nvSpPr>
          <p:cNvPr id="205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49CCCCE-0C64-451A-9452-5003F9CDA5D0}" type="datetime8">
              <a:rPr lang="en-US" smtClean="0"/>
              <a:pPr/>
              <a:t>8/23/2013 4:20 PM</a:t>
            </a:fld>
            <a:endParaRPr lang="en-US" smtClean="0"/>
          </a:p>
        </p:txBody>
      </p:sp>
      <p:sp>
        <p:nvSpPr>
          <p:cNvPr id="2055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8A8719C1-9E16-4DC3-A764-AF32A99B2CDF}" type="slidenum">
              <a:rPr lang="en-US" sz="1000"/>
              <a:pPr algn="r"/>
              <a:t>6</a:t>
            </a:fld>
            <a:endParaRPr lang="en-US" sz="1000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914400" y="2971800"/>
          <a:ext cx="7321550" cy="931863"/>
        </p:xfrm>
        <a:graphic>
          <a:graphicData uri="http://schemas.openxmlformats.org/presentationml/2006/ole">
            <p:oleObj spid="_x0000_s2050" name="Document" r:id="rId3" imgW="7321366" imgH="931105" progId="Word.Document.8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914400" y="4038600"/>
          <a:ext cx="7559675" cy="2230438"/>
        </p:xfrm>
        <a:graphic>
          <a:graphicData uri="http://schemas.openxmlformats.org/presentationml/2006/ole">
            <p:oleObj spid="_x0000_s2051" name="Document" r:id="rId4" imgW="7536478" imgH="22309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066800" y="381000"/>
            <a:ext cx="8077200" cy="762000"/>
          </a:xfrm>
        </p:spPr>
        <p:txBody>
          <a:bodyPr/>
          <a:lstStyle/>
          <a:p>
            <a:pPr eaLnBrk="1" hangingPunct="1"/>
            <a:r>
              <a:rPr lang="en-US" sz="3200" smtClean="0"/>
              <a:t>Code that Manipulates Radio Button and Check Box Controls 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B79B1A6-C498-41F7-AA1E-749B038347C2}" type="datetime8">
              <a:rPr lang="en-US" smtClean="0"/>
              <a:pPr/>
              <a:t>8/23/2013 4:20 PM</a:t>
            </a:fld>
            <a:endParaRPr lang="en-US" dirty="0" smtClean="0"/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4CB7427A-A082-4266-97EF-BEA8D45BCC27}" type="slidenum">
              <a:rPr lang="en-US" sz="1000"/>
              <a:pPr algn="r"/>
              <a:t>7</a:t>
            </a:fld>
            <a:endParaRPr lang="en-US" sz="100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143000" y="1371600"/>
          <a:ext cx="7315200" cy="4927600"/>
        </p:xfrm>
        <a:graphic>
          <a:graphicData uri="http://schemas.openxmlformats.org/presentationml/2006/ole">
            <p:oleObj spid="_x0000_s3074" name="Document" r:id="rId3" imgW="7315170" imgH="492030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 Order in a Form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you display a form in Tab Order view you see the tab order values as assigned to each control</a:t>
            </a:r>
          </a:p>
          <a:p>
            <a:pPr eaLnBrk="1" hangingPunct="1"/>
            <a:r>
              <a:rPr lang="en-US" dirty="0" smtClean="0"/>
              <a:t>The next slide shows what this looks like</a:t>
            </a:r>
          </a:p>
          <a:p>
            <a:pPr eaLnBrk="1" hangingPunct="1"/>
            <a:r>
              <a:rPr lang="en-US" dirty="0" smtClean="0"/>
              <a:t>The slide after shows how to change tab order </a:t>
            </a:r>
          </a:p>
          <a:p>
            <a:pPr eaLnBrk="1" hangingPunct="1"/>
            <a:r>
              <a:rPr lang="en-US" dirty="0" smtClean="0"/>
              <a:t>Note that the tab order for labels normally is irrelevant as labels never get focus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162800" y="6400800"/>
            <a:ext cx="1981200" cy="457200"/>
          </a:xfrm>
          <a:noFill/>
        </p:spPr>
        <p:txBody>
          <a:bodyPr/>
          <a:lstStyle/>
          <a:p>
            <a:fld id="{7B79B1A6-C498-41F7-AA1E-749B038347C2}" type="datetime8">
              <a:rPr lang="en-US" smtClean="0"/>
              <a:pPr/>
              <a:t>8/23/2013 4:20 PM</a:t>
            </a:fld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 in Tab Order View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A7D28B2-57D4-4843-93BC-B9927D4B16A6}" type="datetime8">
              <a:rPr lang="en-US" smtClean="0"/>
              <a:pPr/>
              <a:t>8/23/2013 4:20 PM</a:t>
            </a:fld>
            <a:endParaRPr lang="en-US" smtClean="0"/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38B0914C-1BB6-4DAF-A41F-42D740C38542}" type="slidenum">
              <a:rPr lang="en-US" sz="1000"/>
              <a:pPr algn="r"/>
              <a:t>9</a:t>
            </a:fld>
            <a:endParaRPr lang="en-US" sz="100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90600" y="1600200"/>
          <a:ext cx="7321550" cy="777875"/>
        </p:xfrm>
        <a:graphic>
          <a:graphicData uri="http://schemas.openxmlformats.org/presentationml/2006/ole">
            <p:oleObj spid="_x0000_s4098" name="Document" r:id="rId3" imgW="7321366" imgH="778506" progId="Word.Document.8">
              <p:embed/>
            </p:oleObj>
          </a:graphicData>
        </a:graphic>
      </p:graphicFrame>
      <p:pic>
        <p:nvPicPr>
          <p:cNvPr id="4102" name="Picture 5" descr="Figure%2011-05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590800"/>
            <a:ext cx="3290888" cy="362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6" descr="Figure%2011-05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2590800"/>
            <a:ext cx="3300413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12700" cap="flat" cmpd="sng" algn="ctr">
          <a:solidFill>
            <a:srgbClr val="EAEAEA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12700" cap="flat" cmpd="sng" algn="ctr">
          <a:solidFill>
            <a:srgbClr val="EAEAEA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31097</TotalTime>
  <Words>682</Words>
  <Application>Microsoft Office PowerPoint</Application>
  <PresentationFormat>On-screen Show (4:3)</PresentationFormat>
  <Paragraphs>96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Blends</vt:lpstr>
      <vt:lpstr>Document</vt:lpstr>
      <vt:lpstr>Microsoft Office Word 97 - 2003 Document</vt:lpstr>
      <vt:lpstr>Lecture Set 10</vt:lpstr>
      <vt:lpstr>Objectives</vt:lpstr>
      <vt:lpstr>Group Boxes</vt:lpstr>
      <vt:lpstr>Radio Buttons and Check Boxes</vt:lpstr>
      <vt:lpstr>Sample Form with Five Control Types</vt:lpstr>
      <vt:lpstr>Common Members of Radio Buttons and Check Box Controls</vt:lpstr>
      <vt:lpstr>Code that Manipulates Radio Button and Check Box Controls </vt:lpstr>
      <vt:lpstr>Tab Order in a Form</vt:lpstr>
      <vt:lpstr>Form in Tab Order View</vt:lpstr>
      <vt:lpstr>Slide 10</vt:lpstr>
      <vt:lpstr>Getting Information About Controls</vt:lpstr>
      <vt:lpstr>Getting help from Microsoft</vt:lpstr>
      <vt:lpstr>Adding a New Form to a Project</vt:lpstr>
      <vt:lpstr>Slide 14</vt:lpstr>
      <vt:lpstr>Changing the Start-up Form</vt:lpstr>
      <vt:lpstr>Displaying a Form as a Dialog Box</vt:lpstr>
      <vt:lpstr>Slide 17</vt:lpstr>
      <vt:lpstr>A Modal Form</vt:lpstr>
      <vt:lpstr>Slide 19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</dc:title>
  <dc:creator>Course Technology</dc:creator>
  <cp:lastModifiedBy>Frank</cp:lastModifiedBy>
  <cp:revision>1013</cp:revision>
  <cp:lastPrinted>2009-04-22T19:24:48Z</cp:lastPrinted>
  <dcterms:created xsi:type="dcterms:W3CDTF">2001-01-01T00:26:29Z</dcterms:created>
  <dcterms:modified xsi:type="dcterms:W3CDTF">2013-08-23T20:21:46Z</dcterms:modified>
</cp:coreProperties>
</file>