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410" r:id="rId4"/>
    <p:sldId id="258" r:id="rId5"/>
    <p:sldId id="411" r:id="rId6"/>
    <p:sldId id="367" r:id="rId7"/>
    <p:sldId id="355" r:id="rId8"/>
    <p:sldId id="343" r:id="rId9"/>
    <p:sldId id="412" r:id="rId10"/>
    <p:sldId id="372" r:id="rId11"/>
    <p:sldId id="347" r:id="rId12"/>
    <p:sldId id="358" r:id="rId13"/>
    <p:sldId id="336" r:id="rId14"/>
    <p:sldId id="275" r:id="rId15"/>
    <p:sldId id="279" r:id="rId16"/>
    <p:sldId id="280" r:id="rId17"/>
    <p:sldId id="286" r:id="rId18"/>
    <p:sldId id="291" r:id="rId19"/>
    <p:sldId id="288" r:id="rId20"/>
    <p:sldId id="338" r:id="rId21"/>
    <p:sldId id="339" r:id="rId22"/>
    <p:sldId id="340" r:id="rId23"/>
    <p:sldId id="341" r:id="rId24"/>
    <p:sldId id="342" r:id="rId25"/>
    <p:sldId id="413" r:id="rId26"/>
    <p:sldId id="406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CCFF"/>
    <a:srgbClr val="66FFFF"/>
    <a:srgbClr val="CCFFFF"/>
    <a:srgbClr val="CCECFF"/>
    <a:srgbClr val="E2B3FF"/>
    <a:srgbClr val="FF5050"/>
    <a:srgbClr val="00FF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9350" autoAdjust="0"/>
  </p:normalViewPr>
  <p:slideViewPr>
    <p:cSldViewPr>
      <p:cViewPr>
        <p:scale>
          <a:sx n="75" d="100"/>
          <a:sy n="75" d="100"/>
        </p:scale>
        <p:origin x="-162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916510-D0F6-4F6D-A656-7CD06B9D42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2480AD-CB07-4348-AC58-DAEC50F199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8904D-25C7-429C-BF74-4A4771994D4D}" type="slidenum">
              <a:rPr lang="en-US"/>
              <a:pPr/>
              <a:t>1</a:t>
            </a:fld>
            <a:endParaRPr lang="en-US"/>
          </a:p>
        </p:txBody>
      </p:sp>
      <p:sp>
        <p:nvSpPr>
          <p:cNvPr id="577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ED9CF-6406-43AE-AE92-3051335CE8EF}" type="slidenum">
              <a:rPr lang="en-US"/>
              <a:pPr/>
              <a:t>15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BFB44-92C1-4ECF-B4EA-881EE7486B78}" type="slidenum">
              <a:rPr lang="en-US"/>
              <a:pPr/>
              <a:t>16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0505A-5184-48B9-82F3-D36ADAD5A506}" type="slidenum">
              <a:rPr lang="en-US"/>
              <a:pPr/>
              <a:t>17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B73FA-833B-4015-9356-D9E768038651}" type="slidenum">
              <a:rPr lang="en-US"/>
              <a:pPr/>
              <a:t>18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2EE17-5C83-4170-91FC-D40FE4DDC2AA}" type="slidenum">
              <a:rPr lang="en-US"/>
              <a:pPr/>
              <a:t>19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37CFC-CC73-45E1-BFCE-D547460F2084}" type="slidenum">
              <a:rPr lang="en-US"/>
              <a:pPr/>
              <a:t>20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CDFF9-ACE1-4267-8303-B666E077966E}" type="slidenum">
              <a:rPr lang="en-US"/>
              <a:pPr/>
              <a:t>21</a:t>
            </a:fld>
            <a:endParaRPr lang="en-US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D6B7A-8BBA-40B7-B7FD-F4A9A66EB059}" type="slidenum">
              <a:rPr lang="en-US"/>
              <a:pPr/>
              <a:t>22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DB478-713C-42E0-BFDD-B155A36A0E92}" type="slidenum">
              <a:rPr lang="en-US"/>
              <a:pPr/>
              <a:t>23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C7F63-B2F5-4D32-BD09-9C58B65F7D12}" type="slidenum">
              <a:rPr lang="en-US"/>
              <a:pPr/>
              <a:t>24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31FB5-AA9B-4165-A762-50BEB96128F1}" type="slidenum">
              <a:rPr lang="en-US"/>
              <a:pPr/>
              <a:t>2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C2E04-F2DA-4EC0-AD38-2676CCA5776D}" type="slidenum">
              <a:rPr lang="en-US"/>
              <a:pPr/>
              <a:t>4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0C3A6-980F-4513-83C4-71711FA978EB}" type="slidenum">
              <a:rPr lang="en-US"/>
              <a:pPr/>
              <a:t>7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A2F6C-4573-4B3D-BA5D-7A84E40AEFC2}" type="slidenum">
              <a:rPr lang="en-US"/>
              <a:pPr/>
              <a:t>8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61669-A2B2-4406-AEF5-B6387383AD9E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245BE-CED4-4FD4-B825-00CBE204216D}" type="slidenum">
              <a:rPr lang="en-US"/>
              <a:pPr/>
              <a:t>12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37B5A-B309-4F75-B695-D22C7C0D2FE7}" type="slidenum">
              <a:rPr lang="en-US"/>
              <a:pPr/>
              <a:t>13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07B0C-9092-4647-B8AF-8D0763B68D35}" type="slidenum">
              <a:rPr lang="en-US"/>
              <a:pPr/>
              <a:t>14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90513" y="2546350"/>
            <a:ext cx="2300287" cy="47466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696200" cy="1143000"/>
          </a:xfrm>
        </p:spPr>
        <p:txBody>
          <a:bodyPr/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334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4ACF09-1EB9-42BE-996D-1996D31C6A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5555" name="Rectangle 19"/>
          <p:cNvSpPr>
            <a:spLocks noChangeArrowheads="1"/>
          </p:cNvSpPr>
          <p:nvPr userDrawn="1"/>
        </p:nvSpPr>
        <p:spPr bwMode="auto">
          <a:xfrm>
            <a:off x="0" y="0"/>
            <a:ext cx="457200" cy="63246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Rectangle 20"/>
          <p:cNvSpPr>
            <a:spLocks noChangeArrowheads="1"/>
          </p:cNvSpPr>
          <p:nvPr userDrawn="1"/>
        </p:nvSpPr>
        <p:spPr bwMode="auto">
          <a:xfrm>
            <a:off x="6477000" y="914400"/>
            <a:ext cx="2667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Rectangle 21"/>
          <p:cNvSpPr>
            <a:spLocks noChangeArrowheads="1"/>
          </p:cNvSpPr>
          <p:nvPr userDrawn="1"/>
        </p:nvSpPr>
        <p:spPr bwMode="auto">
          <a:xfrm>
            <a:off x="1066800" y="0"/>
            <a:ext cx="807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Rectangle 22"/>
          <p:cNvSpPr>
            <a:spLocks noChangeArrowheads="1"/>
          </p:cNvSpPr>
          <p:nvPr userDrawn="1"/>
        </p:nvSpPr>
        <p:spPr bwMode="auto">
          <a:xfrm>
            <a:off x="4572000" y="457200"/>
            <a:ext cx="4572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Rectangle 23"/>
          <p:cNvSpPr>
            <a:spLocks noChangeArrowheads="1"/>
          </p:cNvSpPr>
          <p:nvPr userDrawn="1"/>
        </p:nvSpPr>
        <p:spPr bwMode="auto">
          <a:xfrm>
            <a:off x="5334000" y="685800"/>
            <a:ext cx="3810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Rectangle 24"/>
          <p:cNvSpPr>
            <a:spLocks noChangeArrowheads="1"/>
          </p:cNvSpPr>
          <p:nvPr userDrawn="1"/>
        </p:nvSpPr>
        <p:spPr bwMode="auto">
          <a:xfrm>
            <a:off x="2895600" y="228600"/>
            <a:ext cx="62484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2895600"/>
            <a:ext cx="4114800" cy="4222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542" name="Group 6"/>
          <p:cNvGrpSpPr>
            <a:grpSpLocks/>
          </p:cNvGrpSpPr>
          <p:nvPr/>
        </p:nvGrpSpPr>
        <p:grpSpPr bwMode="auto">
          <a:xfrm>
            <a:off x="152400" y="3200400"/>
            <a:ext cx="5638800" cy="474663"/>
            <a:chOff x="912" y="2640"/>
            <a:chExt cx="672" cy="432"/>
          </a:xfrm>
        </p:grpSpPr>
        <p:sp>
          <p:nvSpPr>
            <p:cNvPr id="65543" name="Rectangle 7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4" name="Rectangle 8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7" name="Rectangle 11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609600" y="2438400"/>
            <a:ext cx="36513" cy="36576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410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05D180-39BF-4FA3-ABA3-2FE88373C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962150" cy="5599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04800"/>
            <a:ext cx="5734050" cy="5599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410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7D49B0-86AE-4B34-B9C8-E67F814E65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930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219200"/>
            <a:ext cx="3810000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219200"/>
            <a:ext cx="3810000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D15B77-1C25-4C4E-AB1A-4CD7C76958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410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219BEA-6DAF-4B15-8BAC-924B28D8B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2192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2192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410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100F1C-DD48-4644-9058-6154870DC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410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FB5709-BFB3-427D-AF18-CBEEB818E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410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30C52B-6D74-43A2-BAD1-1B00A9579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410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CC342-B352-4C3C-921D-1E6622A46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410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388214-A14E-4066-B9E6-BBDE3BDA5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4102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FFBCF-38D7-4CAF-9883-1D0212365F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19200"/>
            <a:ext cx="777240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452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63246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Rectangle 21"/>
          <p:cNvSpPr>
            <a:spLocks noChangeArrowheads="1"/>
          </p:cNvSpPr>
          <p:nvPr userDrawn="1"/>
        </p:nvSpPr>
        <p:spPr bwMode="auto">
          <a:xfrm>
            <a:off x="7848600" y="914400"/>
            <a:ext cx="12954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 userDrawn="1"/>
        </p:nvSpPr>
        <p:spPr bwMode="auto">
          <a:xfrm>
            <a:off x="4953000" y="0"/>
            <a:ext cx="4191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 userDrawn="1"/>
        </p:nvSpPr>
        <p:spPr bwMode="auto">
          <a:xfrm>
            <a:off x="6096000" y="457200"/>
            <a:ext cx="3048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6" name="Rectangle 24"/>
          <p:cNvSpPr>
            <a:spLocks noChangeArrowheads="1"/>
          </p:cNvSpPr>
          <p:nvPr userDrawn="1"/>
        </p:nvSpPr>
        <p:spPr bwMode="auto">
          <a:xfrm>
            <a:off x="7239000" y="685800"/>
            <a:ext cx="1905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7" name="Rectangle 25"/>
          <p:cNvSpPr>
            <a:spLocks noChangeArrowheads="1"/>
          </p:cNvSpPr>
          <p:nvPr userDrawn="1"/>
        </p:nvSpPr>
        <p:spPr bwMode="auto">
          <a:xfrm>
            <a:off x="5715000" y="228600"/>
            <a:ext cx="3429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39" name="Text Box 27"/>
          <p:cNvSpPr txBox="1">
            <a:spLocks noChangeArrowheads="1"/>
          </p:cNvSpPr>
          <p:nvPr userDrawn="1"/>
        </p:nvSpPr>
        <p:spPr bwMode="auto">
          <a:xfrm rot="41549">
            <a:off x="0" y="6583363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kumimoji="0" lang="en-US" sz="1200" b="1">
                <a:solidFill>
                  <a:schemeClr val="tx2"/>
                </a:solidFill>
              </a:rPr>
              <a:t>Slide </a:t>
            </a:r>
            <a:fld id="{657E2959-5347-436C-958A-60AEBE2EC4D8}" type="slidenum">
              <a:rPr kumimoji="0" lang="en-US" sz="1200" b="1">
                <a:solidFill>
                  <a:schemeClr val="tx2"/>
                </a:solidFill>
              </a:rPr>
              <a:pPr algn="l"/>
              <a:t>‹#›</a:t>
            </a:fld>
            <a:endParaRPr kumimoji="0" lang="en-US" sz="1200" b="1">
              <a:solidFill>
                <a:schemeClr val="tx2"/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723900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304800" y="10668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228600" y="1905000"/>
            <a:ext cx="533400" cy="457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04800"/>
            <a:ext cx="77930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 flipH="1">
            <a:off x="685800" y="228600"/>
            <a:ext cx="26988" cy="60198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FE26CFA7-D530-4A4D-B181-068444277710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50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9A807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Set 11</a:t>
            </a:r>
            <a:endParaRPr 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05200"/>
            <a:ext cx="8763000" cy="2743200"/>
          </a:xfrm>
        </p:spPr>
        <p:txBody>
          <a:bodyPr/>
          <a:lstStyle/>
          <a:p>
            <a:r>
              <a:rPr lang="en-US" dirty="0" smtClean="0"/>
              <a:t>Creating and Using Classes</a:t>
            </a:r>
          </a:p>
          <a:p>
            <a:r>
              <a:rPr lang="en-US" dirty="0" smtClean="0"/>
              <a:t>Part </a:t>
            </a:r>
            <a:r>
              <a:rPr lang="en-US" dirty="0"/>
              <a:t>A - </a:t>
            </a:r>
            <a:r>
              <a:rPr lang="en-US" dirty="0" smtClean="0"/>
              <a:t>The Structure of an Application: Modules</a:t>
            </a:r>
            <a:r>
              <a:rPr lang="en-US" dirty="0"/>
              <a:t>, and Classes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990600" y="381000"/>
          <a:ext cx="7696200" cy="5638800"/>
        </p:xfrm>
        <a:graphic>
          <a:graphicData uri="http://schemas.openxmlformats.org/presentationml/2006/ole">
            <p:oleObj spid="_x0000_s653314" name="Document" r:id="rId3" imgW="7315170" imgH="5346172" progId="Word.Document.8">
              <p:embed/>
            </p:oleObj>
          </a:graphicData>
        </a:graphic>
      </p:graphicFrame>
      <p:sp>
        <p:nvSpPr>
          <p:cNvPr id="3" name="Rectangle 14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BB5B07-4663-4E1C-A09A-BD6B9E4C1B8B}" type="datetime8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1/6/2016 8:33 PM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Splash Screens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is a Splash Screen?</a:t>
            </a:r>
          </a:p>
          <a:p>
            <a:r>
              <a:rPr lang="en-US" dirty="0"/>
              <a:t>You play games?  You have seen splash screens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r>
              <a:rPr lang="en-US" dirty="0"/>
              <a:t>A start-up form that displays while an application is loading (Word and Excel have them – you should be preparing one for your Hangman Game or whatever other game you write)</a:t>
            </a:r>
          </a:p>
          <a:p>
            <a:pPr lvl="1"/>
            <a:r>
              <a:rPr lang="en-US" dirty="0"/>
              <a:t>.NET </a:t>
            </a:r>
            <a:r>
              <a:rPr lang="en-US" dirty="0" smtClean="0"/>
              <a:t>actually </a:t>
            </a:r>
            <a:r>
              <a:rPr lang="en-US" dirty="0"/>
              <a:t>provides a ready-made place to specify a Splash Screen </a:t>
            </a:r>
            <a:endParaRPr lang="en-US" dirty="0" smtClean="0"/>
          </a:p>
          <a:p>
            <a:pPr lvl="1"/>
            <a:r>
              <a:rPr lang="en-US" dirty="0" smtClean="0">
                <a:sym typeface="Wingdings" pitchFamily="2" charset="2"/>
              </a:rPr>
              <a:t>C# does not seem to have such a special form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 for a Game</a:t>
            </a:r>
          </a:p>
        </p:txBody>
      </p:sp>
      <p:pic>
        <p:nvPicPr>
          <p:cNvPr id="632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990600" y="1295400"/>
            <a:ext cx="78486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BB5B07-4663-4E1C-A09A-BD6B9E4C1B8B}" type="datetime8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1/6/2016 8:33 PM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Functions </a:t>
            </a:r>
            <a:r>
              <a:rPr lang="en-US" sz="3200" dirty="0"/>
              <a:t>and Access Modifiers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modifiers control the visibility of procedures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latin typeface="Courier New" pitchFamily="49" charset="0"/>
              </a:rPr>
              <a:t>Private</a:t>
            </a:r>
            <a:r>
              <a:rPr lang="en-US" dirty="0"/>
              <a:t> </a:t>
            </a:r>
            <a:r>
              <a:rPr lang="en-US" dirty="0" smtClean="0"/>
              <a:t>function can </a:t>
            </a:r>
            <a:r>
              <a:rPr lang="en-US" dirty="0"/>
              <a:t>only be called from the </a:t>
            </a:r>
            <a:r>
              <a:rPr lang="en-US" dirty="0" smtClean="0"/>
              <a:t>class containing its declaration</a:t>
            </a:r>
            <a:endParaRPr lang="en-US" dirty="0"/>
          </a:p>
          <a:p>
            <a:pPr lvl="1"/>
            <a:r>
              <a:rPr lang="en-US" dirty="0" smtClean="0"/>
              <a:t>Functions declared </a:t>
            </a:r>
            <a:r>
              <a:rPr lang="en-US" dirty="0"/>
              <a:t>with the </a:t>
            </a:r>
            <a:r>
              <a:rPr lang="en-US" b="1" dirty="0">
                <a:latin typeface="Courier New" pitchFamily="49" charset="0"/>
              </a:rPr>
              <a:t>Public</a:t>
            </a:r>
            <a:r>
              <a:rPr lang="en-US" dirty="0"/>
              <a:t> </a:t>
            </a:r>
            <a:r>
              <a:rPr lang="en-US" dirty="0" smtClean="0"/>
              <a:t>and</a:t>
            </a:r>
            <a:endParaRPr lang="en-US" dirty="0"/>
          </a:p>
          <a:p>
            <a:r>
              <a:rPr lang="en-US" dirty="0"/>
              <a:t>We will discuss these access modifiers more in </a:t>
            </a:r>
            <a:r>
              <a:rPr lang="en-US" dirty="0" smtClean="0"/>
              <a:t>Lecture Set 11C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93038" cy="609600"/>
          </a:xfrm>
        </p:spPr>
        <p:txBody>
          <a:bodyPr/>
          <a:lstStyle/>
          <a:p>
            <a:r>
              <a:rPr lang="en-US" sz="3200" dirty="0" smtClean="0"/>
              <a:t>Introduction to </a:t>
            </a:r>
            <a:r>
              <a:rPr lang="en-US" sz="3200" dirty="0"/>
              <a:t>Applications with Multiple </a:t>
            </a:r>
            <a:r>
              <a:rPr lang="en-US" sz="3200" dirty="0" smtClean="0"/>
              <a:t>Components (Classes</a:t>
            </a:r>
            <a:r>
              <a:rPr lang="en-US" sz="3200" dirty="0"/>
              <a:t>, Forms)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Applications can contain multiple forms, </a:t>
            </a:r>
            <a:r>
              <a:rPr lang="en-US" dirty="0" smtClean="0"/>
              <a:t>and </a:t>
            </a:r>
            <a:r>
              <a:rPr lang="en-US" b="1" dirty="0" smtClean="0">
                <a:latin typeface="Courier New" pitchFamily="49" charset="0"/>
              </a:rPr>
              <a:t>Class</a:t>
            </a:r>
            <a:r>
              <a:rPr lang="en-US" dirty="0" smtClean="0"/>
              <a:t>es</a:t>
            </a:r>
            <a:endParaRPr lang="en-US" dirty="0"/>
          </a:p>
          <a:p>
            <a:r>
              <a:rPr lang="en-US" dirty="0"/>
              <a:t>Each </a:t>
            </a:r>
            <a:r>
              <a:rPr lang="en-US" dirty="0" smtClean="0"/>
              <a:t>form and </a:t>
            </a:r>
            <a:r>
              <a:rPr lang="en-US" b="1" dirty="0">
                <a:latin typeface="Courier New" pitchFamily="49" charset="0"/>
              </a:rPr>
              <a:t>Class</a:t>
            </a:r>
            <a:r>
              <a:rPr lang="en-US" dirty="0"/>
              <a:t> appears in the Solution Explorer</a:t>
            </a:r>
          </a:p>
          <a:p>
            <a:r>
              <a:rPr lang="en-US" dirty="0"/>
              <a:t>A physical file can contain </a:t>
            </a:r>
            <a:r>
              <a:rPr lang="en-US" b="1" dirty="0" smtClean="0">
                <a:latin typeface="Courier New" pitchFamily="49" charset="0"/>
              </a:rPr>
              <a:t>Class</a:t>
            </a:r>
            <a:r>
              <a:rPr lang="en-US" dirty="0" smtClean="0"/>
              <a:t>es and multiple forms</a:t>
            </a:r>
          </a:p>
          <a:p>
            <a:r>
              <a:rPr lang="en-US" dirty="0" smtClean="0"/>
              <a:t>Forms are implemented as partial classes.  The other part of the form class is generated by the Windows Forms Designer and can be examined as a </a:t>
            </a:r>
            <a:r>
              <a:rPr lang="en-US" i="1" dirty="0" err="1" smtClean="0"/>
              <a:t>forms</a:t>
            </a:r>
            <a:r>
              <a:rPr lang="en-US" dirty="0" err="1" smtClean="0"/>
              <a:t>.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designer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60960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Solution Explorer Containing Multiple </a:t>
            </a:r>
            <a:r>
              <a:rPr lang="en-US" sz="2800" dirty="0" smtClean="0"/>
              <a:t>Components </a:t>
            </a:r>
            <a:endParaRPr lang="en-US" sz="1800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  <p:pic>
        <p:nvPicPr>
          <p:cNvPr id="721922" name="Picture 2"/>
          <p:cNvPicPr>
            <a:picLocks noChangeAspect="1" noChangeArrowheads="1"/>
          </p:cNvPicPr>
          <p:nvPr/>
        </p:nvPicPr>
        <p:blipFill>
          <a:blip r:embed="rId3" cstate="print"/>
          <a:srcRect l="75688" t="7845" b="25644"/>
          <a:stretch>
            <a:fillRect/>
          </a:stretch>
        </p:blipFill>
        <p:spPr bwMode="auto">
          <a:xfrm>
            <a:off x="2286000" y="1143000"/>
            <a:ext cx="4267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Adding a </a:t>
            </a:r>
            <a:r>
              <a:rPr lang="en-US" sz="3200" dirty="0" smtClean="0"/>
              <a:t>Component to </a:t>
            </a:r>
            <a:r>
              <a:rPr lang="en-US" sz="3200" dirty="0"/>
              <a:t>an Application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Click </a:t>
            </a:r>
            <a:r>
              <a:rPr lang="en-US" sz="2400" b="1" dirty="0"/>
              <a:t>Project</a:t>
            </a:r>
            <a:r>
              <a:rPr lang="en-US" sz="2400" dirty="0"/>
              <a:t>, </a:t>
            </a:r>
            <a:r>
              <a:rPr lang="en-US" sz="2400" b="1" dirty="0"/>
              <a:t>Add</a:t>
            </a:r>
            <a:r>
              <a:rPr lang="en-US" sz="2400" dirty="0"/>
              <a:t> </a:t>
            </a:r>
            <a:r>
              <a:rPr lang="en-US" sz="2400" b="1" dirty="0"/>
              <a:t>New</a:t>
            </a:r>
            <a:r>
              <a:rPr lang="en-US" sz="2400" dirty="0"/>
              <a:t> </a:t>
            </a:r>
            <a:r>
              <a:rPr lang="en-US" sz="2400" b="1" dirty="0"/>
              <a:t>Item</a:t>
            </a:r>
            <a:r>
              <a:rPr lang="en-US" sz="2400" dirty="0"/>
              <a:t> to activate the Add New Item dialog box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Select the item to add from the list of installed templates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Class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Windows form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And many others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400" dirty="0"/>
              <a:t>Assign a name to the new item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Note that the templates vary based on the installed Visual Studio edition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on Forms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 instances must be created</a:t>
            </a:r>
          </a:p>
          <a:p>
            <a:r>
              <a:rPr lang="en-US"/>
              <a:t>Forms must be displayed</a:t>
            </a:r>
          </a:p>
          <a:p>
            <a:r>
              <a:rPr lang="en-US"/>
              <a:t>Visible forms must be hidden or closed</a:t>
            </a:r>
          </a:p>
          <a:p>
            <a:r>
              <a:rPr lang="en-US"/>
              <a:t>Form events can be handled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93038" cy="609600"/>
          </a:xfrm>
        </p:spPr>
        <p:txBody>
          <a:bodyPr/>
          <a:lstStyle/>
          <a:p>
            <a:r>
              <a:rPr lang="en-US" sz="2800" dirty="0"/>
              <a:t>Creating and Displaying Multiple Form Instances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ways to create </a:t>
            </a:r>
            <a:r>
              <a:rPr lang="en-US" dirty="0" smtClean="0"/>
              <a:t>a form, but we focus on one of these:</a:t>
            </a:r>
            <a:endParaRPr lang="en-US" dirty="0"/>
          </a:p>
          <a:p>
            <a:pPr lvl="1"/>
            <a:r>
              <a:rPr lang="en-US" dirty="0"/>
              <a:t>Explicitly create an instance of the form class and call the </a:t>
            </a:r>
            <a:r>
              <a:rPr lang="en-US" b="1" dirty="0">
                <a:latin typeface="Courier New" pitchFamily="49" charset="0"/>
              </a:rPr>
              <a:t>Show</a:t>
            </a:r>
            <a:r>
              <a:rPr lang="en-US" dirty="0"/>
              <a:t> </a:t>
            </a:r>
            <a:r>
              <a:rPr lang="en-US" dirty="0" smtClean="0"/>
              <a:t>method to display it</a:t>
            </a:r>
          </a:p>
          <a:p>
            <a:r>
              <a:rPr lang="en-US" dirty="0" smtClean="0"/>
              <a:t>The other two ways (not discussed here) include</a:t>
            </a:r>
            <a:endParaRPr lang="en-US" dirty="0"/>
          </a:p>
          <a:p>
            <a:pPr lvl="1"/>
            <a:r>
              <a:rPr lang="en-US" dirty="0"/>
              <a:t>Use the default form instance provided by the </a:t>
            </a:r>
            <a:r>
              <a:rPr lang="en-US" b="1" dirty="0" err="1">
                <a:latin typeface="Courier New" pitchFamily="49" charset="0"/>
              </a:rPr>
              <a:t>My.Forms</a:t>
            </a:r>
            <a:r>
              <a:rPr lang="en-US" dirty="0"/>
              <a:t> object</a:t>
            </a:r>
          </a:p>
          <a:p>
            <a:pPr lvl="1"/>
            <a:r>
              <a:rPr lang="en-US" dirty="0"/>
              <a:t>Use the default form instance name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Creating a Form Instance Explicitly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Create a form instance the same way as any class instance would be created</a:t>
            </a:r>
          </a:p>
          <a:p>
            <a:pPr>
              <a:lnSpc>
                <a:spcPct val="90000"/>
              </a:lnSpc>
            </a:pPr>
            <a:r>
              <a:rPr lang="en-US" dirty="0"/>
              <a:t>Example to create an instance of the form named </a:t>
            </a:r>
            <a:r>
              <a:rPr lang="en-US" b="1" dirty="0" err="1">
                <a:latin typeface="Courier New" pitchFamily="49" charset="0"/>
              </a:rPr>
              <a:t>frmAbout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public </a:t>
            </a: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c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lass </a:t>
            </a:r>
            <a:r>
              <a:rPr lang="en-US" sz="1800" b="1" dirty="0" err="1" smtClean="0">
                <a:latin typeface="Courier New" pitchFamily="49" charset="0"/>
              </a:rPr>
              <a:t>frmAbout</a:t>
            </a:r>
            <a:r>
              <a:rPr lang="en-US" sz="1800" b="1" dirty="0" smtClean="0">
                <a:latin typeface="Courier New" pitchFamily="49" charset="0"/>
              </a:rPr>
              <a:t> : Form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     {</a:t>
            </a:r>
            <a:endParaRPr lang="en-US" sz="18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		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</a:rPr>
              <a:t>// Inherits the Form class</a:t>
            </a:r>
            <a:endParaRPr lang="en-US" sz="1800" b="1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 	 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</a:rPr>
              <a:t>// Methods and data stores unique to this class</a:t>
            </a:r>
            <a:endParaRPr lang="en-US" sz="1800" b="1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	 </a:t>
            </a:r>
            <a:r>
              <a:rPr lang="en-US" sz="1800" b="1" dirty="0" smtClean="0">
                <a:latin typeface="Courier New" pitchFamily="49" charset="0"/>
              </a:rPr>
              <a:t>  } 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</a:rPr>
              <a:t>// end </a:t>
            </a:r>
            <a:r>
              <a:rPr lang="en-US" sz="1800" b="1" dirty="0" err="1" smtClean="0">
                <a:solidFill>
                  <a:srgbClr val="00B050"/>
                </a:solidFill>
                <a:latin typeface="Courier New" pitchFamily="49" charset="0"/>
              </a:rPr>
              <a:t>frmAbout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</a:rPr>
              <a:t> Class</a:t>
            </a:r>
            <a:endParaRPr lang="en-US" sz="1800" b="1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9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</a:rPr>
              <a:t>	 </a:t>
            </a:r>
            <a:r>
              <a:rPr lang="en-US" sz="1900" b="1" dirty="0" smtClean="0">
                <a:latin typeface="Courier New" pitchFamily="49" charset="0"/>
              </a:rPr>
              <a:t>  </a:t>
            </a:r>
            <a:r>
              <a:rPr lang="en-US" sz="1900" b="1" dirty="0" smtClean="0">
                <a:solidFill>
                  <a:srgbClr val="00B050"/>
                </a:solidFill>
                <a:latin typeface="Courier New" pitchFamily="49" charset="0"/>
              </a:rPr>
              <a:t>// Create </a:t>
            </a:r>
            <a:r>
              <a:rPr lang="en-US" sz="1900" b="1" dirty="0">
                <a:solidFill>
                  <a:srgbClr val="00B050"/>
                </a:solidFill>
                <a:latin typeface="Courier New" pitchFamily="49" charset="0"/>
              </a:rPr>
              <a:t>new object of type </a:t>
            </a:r>
            <a:r>
              <a:rPr lang="en-US" sz="1900" b="1" dirty="0" err="1">
                <a:solidFill>
                  <a:srgbClr val="00B050"/>
                </a:solidFill>
                <a:latin typeface="Courier New" pitchFamily="49" charset="0"/>
              </a:rPr>
              <a:t>frmAbout</a:t>
            </a:r>
            <a:endParaRPr lang="en-US" sz="1900" b="1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</a:rPr>
              <a:t>	 </a:t>
            </a:r>
            <a:r>
              <a:rPr lang="en-US" sz="1900" b="1" dirty="0" smtClean="0">
                <a:latin typeface="Courier New" pitchFamily="49" charset="0"/>
              </a:rPr>
              <a:t>  </a:t>
            </a:r>
            <a:r>
              <a:rPr lang="en-US" sz="1900" b="1" dirty="0" err="1" smtClean="0">
                <a:latin typeface="Courier New" pitchFamily="49" charset="0"/>
              </a:rPr>
              <a:t>frmAbout</a:t>
            </a:r>
            <a:r>
              <a:rPr lang="en-US" sz="1900" b="1" dirty="0" smtClean="0">
                <a:latin typeface="Courier New" pitchFamily="49" charset="0"/>
              </a:rPr>
              <a:t> </a:t>
            </a:r>
            <a:r>
              <a:rPr lang="en-US" sz="1900" b="1" dirty="0" err="1" smtClean="0">
                <a:latin typeface="Courier New" pitchFamily="49" charset="0"/>
              </a:rPr>
              <a:t>frmNewInstance</a:t>
            </a:r>
            <a:r>
              <a:rPr lang="en-US" sz="1900" b="1" dirty="0" smtClean="0">
                <a:latin typeface="Courier New" pitchFamily="49" charset="0"/>
              </a:rPr>
              <a:t> = </a:t>
            </a:r>
            <a:r>
              <a:rPr lang="en-US" sz="1900" b="1" dirty="0">
                <a:solidFill>
                  <a:srgbClr val="0070C0"/>
                </a:solidFill>
                <a:latin typeface="Courier New" pitchFamily="49" charset="0"/>
              </a:rPr>
              <a:t>n</a:t>
            </a:r>
            <a:r>
              <a:rPr lang="en-US" sz="1900" b="1" dirty="0" smtClean="0">
                <a:solidFill>
                  <a:srgbClr val="0070C0"/>
                </a:solidFill>
                <a:latin typeface="Courier New" pitchFamily="49" charset="0"/>
              </a:rPr>
              <a:t>ew</a:t>
            </a:r>
            <a:r>
              <a:rPr lang="en-US" sz="1900" b="1" dirty="0" smtClean="0">
                <a:latin typeface="Courier New" pitchFamily="49" charset="0"/>
              </a:rPr>
              <a:t> </a:t>
            </a:r>
            <a:r>
              <a:rPr lang="en-US" sz="1900" b="1" dirty="0" err="1" smtClean="0">
                <a:latin typeface="Courier New" pitchFamily="49" charset="0"/>
              </a:rPr>
              <a:t>frmAbout</a:t>
            </a:r>
            <a:r>
              <a:rPr lang="en-US" sz="1900" b="1" dirty="0" smtClean="0">
                <a:latin typeface="Courier New" pitchFamily="49" charset="0"/>
              </a:rPr>
              <a:t>;</a:t>
            </a:r>
            <a:endParaRPr lang="en-US" sz="19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 b="1" dirty="0">
                <a:latin typeface="Courier New" pitchFamily="49" charset="0"/>
              </a:rPr>
              <a:t>	 </a:t>
            </a:r>
            <a:r>
              <a:rPr lang="en-US" sz="1900" b="1" dirty="0" smtClean="0">
                <a:latin typeface="Courier New" pitchFamily="49" charset="0"/>
              </a:rPr>
              <a:t>  </a:t>
            </a:r>
            <a:r>
              <a:rPr lang="en-US" sz="1900" b="1" dirty="0" smtClean="0">
                <a:solidFill>
                  <a:srgbClr val="00B050"/>
                </a:solidFill>
                <a:latin typeface="Courier New" pitchFamily="49" charset="0"/>
              </a:rPr>
              <a:t>// Reset </a:t>
            </a:r>
            <a:r>
              <a:rPr lang="en-US" sz="1900" b="1" dirty="0">
                <a:solidFill>
                  <a:srgbClr val="00B050"/>
                </a:solidFill>
                <a:latin typeface="Courier New" pitchFamily="49" charset="0"/>
              </a:rPr>
              <a:t>the form’s caption</a:t>
            </a:r>
          </a:p>
          <a:p>
            <a:pPr>
              <a:lnSpc>
                <a:spcPct val="90000"/>
              </a:lnSpc>
              <a:buNone/>
            </a:pPr>
            <a:r>
              <a:rPr lang="en-US" sz="1900" b="1" dirty="0">
                <a:latin typeface="Courier New" pitchFamily="49" charset="0"/>
              </a:rPr>
              <a:t>	</a:t>
            </a:r>
            <a:r>
              <a:rPr lang="en-US" sz="1900" b="1" dirty="0" smtClean="0">
                <a:latin typeface="Courier New" pitchFamily="49" charset="0"/>
              </a:rPr>
              <a:t>   </a:t>
            </a:r>
            <a:r>
              <a:rPr lang="en-US" sz="1900" b="1" dirty="0" err="1" smtClean="0">
                <a:latin typeface="Courier New" pitchFamily="49" charset="0"/>
              </a:rPr>
              <a:t>frmNewInstance.Text</a:t>
            </a:r>
            <a:r>
              <a:rPr lang="en-US" sz="1900" b="1" dirty="0" smtClean="0">
                <a:latin typeface="Courier New" pitchFamily="49" charset="0"/>
              </a:rPr>
              <a:t> </a:t>
            </a:r>
            <a:r>
              <a:rPr lang="en-US" sz="1900" b="1" dirty="0">
                <a:latin typeface="Courier New" pitchFamily="49" charset="0"/>
              </a:rPr>
              <a:t>= </a:t>
            </a:r>
            <a:r>
              <a:rPr lang="en-US" sz="1900" b="1" dirty="0">
                <a:solidFill>
                  <a:srgbClr val="800000"/>
                </a:solidFill>
                <a:latin typeface="Courier New" pitchFamily="49" charset="0"/>
              </a:rPr>
              <a:t>"About </a:t>
            </a:r>
            <a:r>
              <a:rPr lang="en-US" sz="1900" b="1" dirty="0" smtClean="0">
                <a:solidFill>
                  <a:srgbClr val="800000"/>
                </a:solidFill>
                <a:latin typeface="Courier New" pitchFamily="49" charset="0"/>
              </a:rPr>
              <a:t>Form“;</a:t>
            </a:r>
            <a:endParaRPr lang="en-US" sz="1900" b="1" dirty="0">
              <a:solidFill>
                <a:srgbClr val="800000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8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391400" cy="4684713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the specifications for an application that uses classes with any of the members presented in this chapter, develop the application and its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classes.</a:t>
            </a:r>
            <a:endParaRPr lang="en-US" sz="2400" dirty="0"/>
          </a:p>
          <a:p>
            <a:r>
              <a:rPr lang="en-US" sz="2400" dirty="0" smtClean="0"/>
              <a:t>To understand the structure of an application and the </a:t>
            </a:r>
            <a:r>
              <a:rPr lang="en-US" sz="2400" dirty="0" smtClean="0"/>
              <a:t>C# </a:t>
            </a:r>
            <a:r>
              <a:rPr lang="en-US" sz="2400" dirty="0" smtClean="0"/>
              <a:t>elements in an application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 and describe the three layers of a three-layered application.</a:t>
            </a:r>
            <a:endParaRPr lang="en-US" sz="2400" dirty="0" smtClean="0"/>
          </a:p>
          <a:p>
            <a:r>
              <a:rPr lang="en-US" sz="2400" dirty="0" smtClean="0"/>
              <a:t>To understand the structure of a class and the elements in a class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 the concept of encapsulation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Displaying Forms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Once created, a form must be displayed</a:t>
            </a:r>
          </a:p>
          <a:p>
            <a:pPr>
              <a:lnSpc>
                <a:spcPct val="90000"/>
              </a:lnSpc>
            </a:pPr>
            <a:r>
              <a:rPr lang="en-US"/>
              <a:t>A form can be displayed in two ways</a:t>
            </a:r>
          </a:p>
          <a:p>
            <a:pPr lvl="1">
              <a:lnSpc>
                <a:spcPct val="90000"/>
              </a:lnSpc>
            </a:pPr>
            <a:r>
              <a:rPr lang="en-US"/>
              <a:t>As a modal form</a:t>
            </a:r>
          </a:p>
          <a:p>
            <a:pPr lvl="2">
              <a:lnSpc>
                <a:spcPct val="90000"/>
              </a:lnSpc>
            </a:pPr>
            <a:r>
              <a:rPr lang="en-US"/>
              <a:t>Modal forms must be hidden or closed before the parent form can be displayed</a:t>
            </a:r>
          </a:p>
          <a:p>
            <a:pPr lvl="2">
              <a:lnSpc>
                <a:spcPct val="90000"/>
              </a:lnSpc>
            </a:pPr>
            <a:r>
              <a:rPr lang="en-US"/>
              <a:t>Display by calling the </a:t>
            </a:r>
            <a:r>
              <a:rPr lang="en-US" b="1">
                <a:latin typeface="Courier New" pitchFamily="49" charset="0"/>
              </a:rPr>
              <a:t>ShowDialog</a:t>
            </a:r>
            <a:r>
              <a:rPr lang="en-US"/>
              <a:t> method</a:t>
            </a:r>
          </a:p>
          <a:p>
            <a:pPr lvl="1">
              <a:lnSpc>
                <a:spcPct val="90000"/>
              </a:lnSpc>
            </a:pPr>
            <a:r>
              <a:rPr lang="en-US"/>
              <a:t>As a modeless form</a:t>
            </a:r>
          </a:p>
          <a:p>
            <a:pPr lvl="2">
              <a:lnSpc>
                <a:spcPct val="90000"/>
              </a:lnSpc>
            </a:pPr>
            <a:r>
              <a:rPr lang="en-US"/>
              <a:t>The end user can change input focus between modeless forms at will</a:t>
            </a:r>
          </a:p>
          <a:p>
            <a:pPr lvl="2">
              <a:lnSpc>
                <a:spcPct val="90000"/>
              </a:lnSpc>
            </a:pPr>
            <a:r>
              <a:rPr lang="en-US"/>
              <a:t>Display by calling the </a:t>
            </a:r>
            <a:r>
              <a:rPr lang="en-US" b="1">
                <a:latin typeface="Courier New" pitchFamily="49" charset="0"/>
              </a:rPr>
              <a:t>Show</a:t>
            </a:r>
            <a:r>
              <a:rPr lang="en-US"/>
              <a:t> method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Displaying Forms (Example)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Display a form as a modal dialog box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frmAbout.ShowDialog</a:t>
            </a:r>
            <a:r>
              <a:rPr lang="en-US" b="1" dirty="0" smtClean="0">
                <a:latin typeface="Courier New" pitchFamily="49" charset="0"/>
              </a:rPr>
              <a:t>();</a:t>
            </a:r>
            <a:endParaRPr lang="en-US" b="1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endParaRPr lang="en-US" b="1" dirty="0">
              <a:latin typeface="Courier New" pitchFamily="49" charset="0"/>
            </a:endParaRPr>
          </a:p>
          <a:p>
            <a:r>
              <a:rPr lang="en-US" dirty="0"/>
              <a:t>Display a form as a modeless dialog box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frmAbout.Show</a:t>
            </a:r>
            <a:r>
              <a:rPr lang="en-US" b="1" dirty="0" smtClean="0">
                <a:latin typeface="Courier New" pitchFamily="49" charset="0"/>
              </a:rPr>
              <a:t>();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Hiding and Closing a Form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form can be hidden</a:t>
            </a:r>
          </a:p>
          <a:p>
            <a:pPr lvl="1"/>
            <a:r>
              <a:rPr lang="en-US" dirty="0"/>
              <a:t>The objects for a hidden form still exist</a:t>
            </a:r>
          </a:p>
          <a:p>
            <a:pPr lvl="1"/>
            <a:r>
              <a:rPr lang="en-US" dirty="0"/>
              <a:t>Call the </a:t>
            </a:r>
            <a:r>
              <a:rPr lang="en-US" b="1" dirty="0">
                <a:latin typeface="Courier New" pitchFamily="49" charset="0"/>
              </a:rPr>
              <a:t>Hide</a:t>
            </a:r>
            <a:r>
              <a:rPr lang="en-US" dirty="0"/>
              <a:t> method to hide a form</a:t>
            </a:r>
          </a:p>
          <a:p>
            <a:pPr lvl="2"/>
            <a:r>
              <a:rPr lang="en-US" dirty="0"/>
              <a:t>The </a:t>
            </a:r>
            <a:r>
              <a:rPr lang="en-US" b="1" dirty="0">
                <a:latin typeface="Courier New" pitchFamily="49" charset="0"/>
              </a:rPr>
              <a:t>Visible</a:t>
            </a:r>
            <a:r>
              <a:rPr lang="en-US" dirty="0"/>
              <a:t> property is set to </a:t>
            </a:r>
            <a:r>
              <a:rPr lang="en-US" b="1" dirty="0">
                <a:latin typeface="Courier New" pitchFamily="49" charset="0"/>
              </a:rPr>
              <a:t>False</a:t>
            </a:r>
          </a:p>
          <a:p>
            <a:pPr lvl="2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frmAbout.Hide</a:t>
            </a:r>
            <a:r>
              <a:rPr lang="en-US" b="1" dirty="0" smtClean="0">
                <a:latin typeface="Courier New" pitchFamily="49" charset="0"/>
              </a:rPr>
              <a:t>();</a:t>
            </a:r>
            <a:endParaRPr lang="en-US" b="1" dirty="0">
              <a:latin typeface="Courier New" pitchFamily="49" charset="0"/>
            </a:endParaRPr>
          </a:p>
          <a:p>
            <a:pPr lvl="2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frmAbout.Visible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</a:rPr>
              <a:t>false</a:t>
            </a:r>
            <a:r>
              <a:rPr lang="en-US" b="1" dirty="0" smtClean="0">
                <a:latin typeface="Courier New" pitchFamily="49" charset="0"/>
              </a:rPr>
              <a:t>;</a:t>
            </a:r>
            <a:endParaRPr lang="en-US" b="1" dirty="0">
              <a:latin typeface="Courier New" pitchFamily="49" charset="0"/>
            </a:endParaRPr>
          </a:p>
          <a:p>
            <a:r>
              <a:rPr lang="en-US" dirty="0"/>
              <a:t>A form can be closed</a:t>
            </a:r>
          </a:p>
          <a:p>
            <a:pPr lvl="1"/>
            <a:r>
              <a:rPr lang="en-US" dirty="0"/>
              <a:t>The objects for a closed form are destroyed</a:t>
            </a:r>
          </a:p>
          <a:p>
            <a:pPr lvl="1"/>
            <a:r>
              <a:rPr lang="en-US" dirty="0"/>
              <a:t>Call the </a:t>
            </a:r>
            <a:r>
              <a:rPr lang="en-US" b="1" dirty="0">
                <a:latin typeface="Courier New" pitchFamily="49" charset="0"/>
              </a:rPr>
              <a:t>Close</a:t>
            </a:r>
            <a:r>
              <a:rPr lang="en-US" dirty="0"/>
              <a:t> method to close a form</a:t>
            </a:r>
          </a:p>
          <a:p>
            <a:pPr lvl="2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</a:rPr>
              <a:t>this</a:t>
            </a:r>
            <a:r>
              <a:rPr lang="en-US" b="1" dirty="0" err="1" smtClean="0">
                <a:latin typeface="Courier New" pitchFamily="49" charset="0"/>
              </a:rPr>
              <a:t>.Close</a:t>
            </a:r>
            <a:r>
              <a:rPr lang="en-US" b="1" dirty="0" smtClean="0">
                <a:latin typeface="Courier New" pitchFamily="49" charset="0"/>
              </a:rPr>
              <a:t>;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Introduction to Form Events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Events fire as a form gets focus and loses focus</a:t>
            </a:r>
          </a:p>
          <a:p>
            <a:pPr lvl="1"/>
            <a:r>
              <a:rPr lang="en-US" sz="2100" dirty="0"/>
              <a:t>The </a:t>
            </a:r>
            <a:r>
              <a:rPr lang="en-US" sz="2100" b="1" dirty="0">
                <a:latin typeface="Courier New" pitchFamily="49" charset="0"/>
              </a:rPr>
              <a:t>Activated</a:t>
            </a:r>
            <a:r>
              <a:rPr lang="en-US" sz="2100" dirty="0"/>
              <a:t> event fires each time a form gets focus</a:t>
            </a:r>
          </a:p>
          <a:p>
            <a:pPr lvl="1"/>
            <a:r>
              <a:rPr lang="en-US" sz="2100" dirty="0"/>
              <a:t>The </a:t>
            </a:r>
            <a:r>
              <a:rPr lang="en-US" sz="2100" b="1" dirty="0">
                <a:latin typeface="Courier New" pitchFamily="49" charset="0"/>
              </a:rPr>
              <a:t>Deactivate</a:t>
            </a:r>
            <a:r>
              <a:rPr lang="en-US" sz="2100" dirty="0"/>
              <a:t> event fires each time a form loses focus</a:t>
            </a:r>
          </a:p>
          <a:p>
            <a:pPr lvl="1"/>
            <a:r>
              <a:rPr lang="en-US" sz="2100" dirty="0"/>
              <a:t>The </a:t>
            </a:r>
            <a:r>
              <a:rPr lang="en-US" sz="2100" b="1" dirty="0">
                <a:latin typeface="Courier New" pitchFamily="49" charset="0"/>
              </a:rPr>
              <a:t>Load</a:t>
            </a:r>
            <a:r>
              <a:rPr lang="en-US" sz="2100" dirty="0"/>
              <a:t> event fires when a form is loaded into memory</a:t>
            </a:r>
          </a:p>
          <a:p>
            <a:pPr lvl="1"/>
            <a:r>
              <a:rPr lang="en-US" sz="2100" dirty="0"/>
              <a:t>The </a:t>
            </a:r>
            <a:r>
              <a:rPr lang="en-US" sz="2100" b="1" dirty="0" err="1">
                <a:latin typeface="Courier New" pitchFamily="49" charset="0"/>
              </a:rPr>
              <a:t>FormClosing</a:t>
            </a:r>
            <a:r>
              <a:rPr lang="en-US" sz="2100" dirty="0"/>
              <a:t> event fires just before a form is unloaded from memory</a:t>
            </a:r>
          </a:p>
          <a:p>
            <a:pPr lvl="1"/>
            <a:r>
              <a:rPr lang="en-US" sz="2100" dirty="0"/>
              <a:t>After a form has closed, the </a:t>
            </a:r>
            <a:r>
              <a:rPr lang="en-US" sz="2100" b="1" dirty="0" err="1">
                <a:latin typeface="Courier New" pitchFamily="49" charset="0"/>
              </a:rPr>
              <a:t>FormClosed</a:t>
            </a:r>
            <a:r>
              <a:rPr lang="en-US" sz="2100" dirty="0"/>
              <a:t> event </a:t>
            </a:r>
            <a:r>
              <a:rPr lang="en-US" sz="2100" dirty="0" smtClean="0"/>
              <a:t>fires</a:t>
            </a:r>
            <a:endParaRPr lang="en-US" sz="2100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3116262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rgbClr val="0070C0"/>
                </a:solidFill>
              </a:rPr>
              <a:t>Order of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Form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Events </a:t>
            </a:r>
          </a:p>
        </p:txBody>
      </p:sp>
      <p:pic>
        <p:nvPicPr>
          <p:cNvPr id="562179" name="Picture 3" descr="C06F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"/>
            <a:ext cx="3581400" cy="6080623"/>
          </a:xfrm>
          <a:prstGeom prst="rect">
            <a:avLst/>
          </a:prstGeom>
          <a:noFill/>
        </p:spPr>
      </p:pic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Class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view a project’s classes and each classes attributes (fields, methods, and properties) by </a:t>
            </a:r>
          </a:p>
          <a:p>
            <a:pPr lvl="1"/>
            <a:r>
              <a:rPr lang="en-US" dirty="0" smtClean="0"/>
              <a:t>Right clicking on the project name (the second line in the Solution Explorer window) </a:t>
            </a:r>
          </a:p>
          <a:p>
            <a:pPr lvl="1"/>
            <a:r>
              <a:rPr lang="en-US" dirty="0" smtClean="0"/>
              <a:t>Left clicking on the View Class Diagram entry in the resulting drop down menu</a:t>
            </a:r>
          </a:p>
          <a:p>
            <a:pPr lvl="1"/>
            <a:r>
              <a:rPr lang="en-US" dirty="0" smtClean="0"/>
              <a:t>An example follows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060" name="Object 4"/>
          <p:cNvGraphicFramePr>
            <a:graphicFrameLocks noChangeAspect="1"/>
          </p:cNvGraphicFramePr>
          <p:nvPr/>
        </p:nvGraphicFramePr>
        <p:xfrm>
          <a:off x="914400" y="304800"/>
          <a:ext cx="8191500" cy="876300"/>
        </p:xfrm>
        <a:graphic>
          <a:graphicData uri="http://schemas.openxmlformats.org/presentationml/2006/ole">
            <p:oleObj spid="_x0000_s688130" name="Document" r:id="rId3" imgW="7315170" imgH="789563" progId="Word.Document.8">
              <p:embed/>
            </p:oleObj>
          </a:graphicData>
        </a:graphic>
      </p:graphicFrame>
      <p:pic>
        <p:nvPicPr>
          <p:cNvPr id="173061" name="Picture 5" descr="Figure 11-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295400"/>
            <a:ext cx="6934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BB5B07-4663-4E1C-A09A-BD6B9E4C1B8B}" type="datetime8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1/6/2016 8:33 PM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8229600" cy="510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class diagrams, the Class View window, and the Class Details window to review, delete, and start the members of the classes in a solution.</a:t>
            </a:r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Use multiple forms and classes to build an application</a:t>
            </a:r>
          </a:p>
          <a:p>
            <a:r>
              <a:rPr lang="en-US" dirty="0" smtClean="0"/>
              <a:t>Understand applications with multiple modules</a:t>
            </a:r>
          </a:p>
          <a:p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Common Application Elements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066800"/>
            <a:ext cx="7772400" cy="4837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Most Windows applications contain the following elements: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Forms (classes defined by you) with event handlers for the tools in the form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Other classes defined by the user (but not forms classes)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Still other classes from the FCL and other libraries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Splash screens (also written as a class)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Other </a:t>
            </a:r>
            <a:r>
              <a:rPr lang="en-US" sz="2400" dirty="0"/>
              <a:t>“stuff” –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Bitmap files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Login forms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Text files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About boxes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Structure of an Application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153400" cy="5181600"/>
          </a:xfrm>
        </p:spPr>
        <p:txBody>
          <a:bodyPr/>
          <a:lstStyle/>
          <a:p>
            <a:r>
              <a:rPr lang="en-US" dirty="0" smtClean="0"/>
              <a:t>Often viewed in three layers</a:t>
            </a:r>
          </a:p>
          <a:p>
            <a:pPr lvl="1"/>
            <a:r>
              <a:rPr lang="en-US" dirty="0" smtClean="0"/>
              <a:t>Presentation layer</a:t>
            </a:r>
          </a:p>
          <a:p>
            <a:pPr lvl="2"/>
            <a:r>
              <a:rPr lang="en-US" dirty="0" smtClean="0"/>
              <a:t>The user interface – forms components</a:t>
            </a:r>
          </a:p>
          <a:p>
            <a:r>
              <a:rPr lang="en-US" dirty="0" smtClean="0"/>
              <a:t>Middle Layer</a:t>
            </a:r>
          </a:p>
          <a:p>
            <a:pPr lvl="1"/>
            <a:r>
              <a:rPr lang="en-US" dirty="0" smtClean="0"/>
              <a:t>The application layer, consisting of components specialized for the applications domain involved</a:t>
            </a:r>
          </a:p>
          <a:p>
            <a:pPr lvl="2"/>
            <a:r>
              <a:rPr lang="en-US" dirty="0" smtClean="0"/>
              <a:t>Business, University, Games, Bio-medical etc</a:t>
            </a:r>
          </a:p>
          <a:p>
            <a:pPr lvl="1"/>
            <a:r>
              <a:rPr lang="en-US" dirty="0" smtClean="0"/>
              <a:t>Serves as the intermediary between the presentation and database/files layers</a:t>
            </a:r>
          </a:p>
          <a:p>
            <a:r>
              <a:rPr lang="en-US" dirty="0" smtClean="0"/>
              <a:t>Database Layer </a:t>
            </a:r>
          </a:p>
          <a:p>
            <a:pPr lvl="1"/>
            <a:r>
              <a:rPr lang="en-US" dirty="0" smtClean="0"/>
              <a:t>Components to support the database abstraction </a:t>
            </a:r>
          </a:p>
          <a:p>
            <a:pPr lvl="2"/>
            <a:r>
              <a:rPr lang="en-US" dirty="0" smtClean="0"/>
              <a:t> SQL, Access, Oracle, other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939800" y="304800"/>
          <a:ext cx="8204200" cy="1384300"/>
        </p:xfrm>
        <a:graphic>
          <a:graphicData uri="http://schemas.openxmlformats.org/presentationml/2006/ole">
            <p:oleObj spid="_x0000_s648194" name="Document" r:id="rId3" imgW="7336237" imgH="1239869" progId="Word.Document.8">
              <p:embed/>
            </p:oleObj>
          </a:graphicData>
        </a:graphic>
      </p:graphicFrame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0" y="1604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1905000" y="1981200"/>
          <a:ext cx="5100638" cy="3962400"/>
        </p:xfrm>
        <a:graphic>
          <a:graphicData uri="http://schemas.openxmlformats.org/presentationml/2006/ole">
            <p:oleObj spid="_x0000_s648195" r:id="rId4" imgW="4245214" imgH="3645608" progId="">
              <p:embed/>
            </p:oleObj>
          </a:graphicData>
        </a:graphic>
      </p:graphicFrame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BB5B07-4663-4E1C-A09A-BD6B9E4C1B8B}" type="datetime8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1/6/2016 8:33 PM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097838" cy="609600"/>
          </a:xfrm>
        </p:spPr>
        <p:txBody>
          <a:bodyPr/>
          <a:lstStyle/>
          <a:p>
            <a:r>
              <a:rPr lang="en-US" dirty="0"/>
              <a:t>Life Made Too </a:t>
            </a:r>
            <a:r>
              <a:rPr lang="en-US" dirty="0" smtClean="0"/>
              <a:t>Easy (VB) – </a:t>
            </a:r>
            <a:r>
              <a:rPr lang="en-US" sz="2400" dirty="0" smtClean="0"/>
              <a:t>Adding Classes</a:t>
            </a:r>
            <a:endParaRPr lang="en-US" sz="2400" dirty="0"/>
          </a:p>
        </p:txBody>
      </p:sp>
      <p:sp>
        <p:nvSpPr>
          <p:cNvPr id="625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9200" y="1219200"/>
            <a:ext cx="7239000" cy="4724400"/>
          </a:xfrm>
        </p:spPr>
        <p:txBody>
          <a:bodyPr/>
          <a:lstStyle/>
          <a:p>
            <a:r>
              <a:rPr lang="en-US"/>
              <a:t>You can get anything you want at Alice’s restaurant </a:t>
            </a:r>
            <a:r>
              <a:rPr lang="en-US" sz="1800"/>
              <a:t>(Arlo Guthrie – from before you were born)</a:t>
            </a:r>
          </a:p>
          <a:p>
            <a:r>
              <a:rPr lang="en-US"/>
              <a:t>You can Add anything you want (to your solution) from Microsoft’s restaurant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625668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676400" y="3074988"/>
            <a:ext cx="5867400" cy="3783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Common Class </a:t>
            </a:r>
            <a:r>
              <a:rPr lang="en-US" sz="3200" dirty="0" smtClean="0"/>
              <a:t>Elements – C Sharp</a:t>
            </a:r>
            <a:endParaRPr lang="en-US" sz="3200" dirty="0"/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077200" cy="4684713"/>
          </a:xfrm>
        </p:spPr>
        <p:txBody>
          <a:bodyPr/>
          <a:lstStyle/>
          <a:p>
            <a:r>
              <a:rPr lang="en-US" sz="2400" dirty="0"/>
              <a:t>Classes contain other elements:</a:t>
            </a:r>
          </a:p>
          <a:p>
            <a:pPr lvl="1"/>
            <a:r>
              <a:rPr lang="en-US" sz="2400" dirty="0" smtClean="0"/>
              <a:t>Methods </a:t>
            </a:r>
            <a:r>
              <a:rPr lang="en-US" sz="2400" dirty="0"/>
              <a:t>– </a:t>
            </a:r>
            <a:r>
              <a:rPr lang="en-US" sz="2400" dirty="0" smtClean="0"/>
              <a:t>functions in C#,  </a:t>
            </a:r>
            <a:r>
              <a:rPr lang="en-US" sz="2400" dirty="0"/>
              <a:t>and </a:t>
            </a:r>
            <a:r>
              <a:rPr lang="en-US" sz="2400" dirty="0" smtClean="0"/>
              <a:t>subs and functions in VB</a:t>
            </a:r>
            <a:r>
              <a:rPr lang="en-US" sz="2400" dirty="0" smtClean="0">
                <a:ea typeface="+mn-ea"/>
                <a:cs typeface="+mn-cs"/>
              </a:rPr>
              <a:t> –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operations that can be performed by an object.</a:t>
            </a:r>
            <a:endParaRPr lang="en-US" sz="2400" dirty="0"/>
          </a:p>
          <a:p>
            <a:pPr lvl="1"/>
            <a:r>
              <a:rPr lang="en-US" sz="2400" dirty="0" smtClean="0"/>
              <a:t>Constructors –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 type of method that’s executed when an object is instantiated</a:t>
            </a:r>
            <a:endParaRPr lang="en-US" sz="2400" dirty="0"/>
          </a:p>
          <a:p>
            <a:pPr lvl="1"/>
            <a:r>
              <a:rPr lang="en-US" sz="2400" dirty="0"/>
              <a:t>Data </a:t>
            </a:r>
            <a:r>
              <a:rPr lang="en-US" sz="2400" dirty="0" smtClean="0"/>
              <a:t>stores</a:t>
            </a:r>
          </a:p>
          <a:p>
            <a:pPr lvl="2"/>
            <a:r>
              <a:rPr lang="en-US" sz="2400" dirty="0" smtClean="0"/>
              <a:t>Numerous objects of types defined by other classes</a:t>
            </a:r>
          </a:p>
          <a:p>
            <a:pPr lvl="2"/>
            <a:r>
              <a:rPr lang="en-US" sz="2200" dirty="0" smtClean="0"/>
              <a:t>Variables (of primitive types)</a:t>
            </a:r>
            <a:endParaRPr lang="en-US" sz="2200" dirty="0"/>
          </a:p>
          <a:p>
            <a:pPr lvl="1"/>
            <a:r>
              <a:rPr lang="en-US" sz="2400" dirty="0" smtClean="0"/>
              <a:t>Events (and Event </a:t>
            </a:r>
            <a:r>
              <a:rPr lang="en-US" sz="2400" dirty="0"/>
              <a:t>handlers </a:t>
            </a:r>
            <a:r>
              <a:rPr lang="en-US" sz="2400" dirty="0" smtClean="0"/>
              <a:t>-- not </a:t>
            </a:r>
            <a:r>
              <a:rPr lang="en-US" sz="2400" dirty="0"/>
              <a:t>always tied to forms</a:t>
            </a:r>
            <a:r>
              <a:rPr lang="en-US" sz="2400" dirty="0" smtClean="0"/>
              <a:t>)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an event is a signal that notifies other objects that something noteworthy has occurred</a:t>
            </a:r>
            <a:endParaRPr lang="en-US" sz="2400" dirty="0"/>
          </a:p>
          <a:p>
            <a:pPr lvl="1">
              <a:buNone/>
            </a:pPr>
            <a:endParaRPr lang="en-US" sz="2100" dirty="0"/>
          </a:p>
          <a:p>
            <a:endParaRPr lang="en-US" sz="2400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Class Elements </a:t>
            </a:r>
            <a:r>
              <a:rPr lang="en-US" sz="1800" dirty="0" smtClean="0"/>
              <a:t>(continued)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72400" cy="5334000"/>
          </a:xfrm>
        </p:spPr>
        <p:txBody>
          <a:bodyPr/>
          <a:lstStyle/>
          <a:p>
            <a:pPr lvl="1"/>
            <a:r>
              <a:rPr lang="en-US" sz="2100" dirty="0" smtClean="0"/>
              <a:t>User defined data types – structures, enumerations, complex structured types (arrays of structures, lists or arrays of objects, etc)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Delegate	 - A special type of object that’s used to wire an event to a method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Operator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 type of method that’s performed for a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C# operator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+, -, or =.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bg2"/>
                </a:solidFill>
              </a:defRPr>
            </a:lvl1pPr>
          </a:lstStyle>
          <a:p>
            <a:fld id="{16BB5B07-4663-4E1C-A09A-BD6B9E4C1B8B}" type="datetime8">
              <a:rPr lang="en-US" smtClean="0"/>
              <a:pPr/>
              <a:t>1/6/2016 8:33 PM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32007</TotalTime>
  <Words>1136</Words>
  <Application>Microsoft Office PowerPoint</Application>
  <PresentationFormat>On-screen Show (4:3)</PresentationFormat>
  <Paragraphs>181</Paragraphs>
  <Slides>26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Blends</vt:lpstr>
      <vt:lpstr>Document</vt:lpstr>
      <vt:lpstr>Lecture Set 11</vt:lpstr>
      <vt:lpstr>Objectives</vt:lpstr>
      <vt:lpstr>Objectives (continued)</vt:lpstr>
      <vt:lpstr>Common Application Elements</vt:lpstr>
      <vt:lpstr>The Structure of an Application</vt:lpstr>
      <vt:lpstr>Slide 6</vt:lpstr>
      <vt:lpstr>Life Made Too Easy (VB) – Adding Classes</vt:lpstr>
      <vt:lpstr>Common Class Elements – C Sharp</vt:lpstr>
      <vt:lpstr>Common Class Elements (continued)</vt:lpstr>
      <vt:lpstr>Slide 10</vt:lpstr>
      <vt:lpstr>Splash Screens</vt:lpstr>
      <vt:lpstr>Splash Screen for a Game</vt:lpstr>
      <vt:lpstr>Functions and Access Modifiers</vt:lpstr>
      <vt:lpstr>Introduction to Applications with Multiple Components (Classes, Forms)</vt:lpstr>
      <vt:lpstr>The Solution Explorer Containing Multiple Components </vt:lpstr>
      <vt:lpstr>Adding a Component to an Application</vt:lpstr>
      <vt:lpstr>Operations on Forms</vt:lpstr>
      <vt:lpstr>Creating and Displaying Multiple Form Instances</vt:lpstr>
      <vt:lpstr>Creating a Form Instance Explicitly</vt:lpstr>
      <vt:lpstr>Displaying Forms</vt:lpstr>
      <vt:lpstr>Displaying Forms (Example)</vt:lpstr>
      <vt:lpstr>Hiding and Closing a Form</vt:lpstr>
      <vt:lpstr>Introduction to Form Events</vt:lpstr>
      <vt:lpstr> Order of  Form  Events </vt:lpstr>
      <vt:lpstr>Viewing Class Attributes</vt:lpstr>
      <vt:lpstr>Slide 26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Course Technology</dc:creator>
  <cp:lastModifiedBy>Frank L Friedman</cp:lastModifiedBy>
  <cp:revision>1038</cp:revision>
  <cp:lastPrinted>2009-04-22T19:24:48Z</cp:lastPrinted>
  <dcterms:created xsi:type="dcterms:W3CDTF">2001-01-01T00:26:29Z</dcterms:created>
  <dcterms:modified xsi:type="dcterms:W3CDTF">2016-01-07T01:35:08Z</dcterms:modified>
</cp:coreProperties>
</file>