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0" r:id="rId3"/>
    <p:sldId id="301" r:id="rId4"/>
    <p:sldId id="306" r:id="rId5"/>
    <p:sldId id="307" r:id="rId6"/>
    <p:sldId id="313" r:id="rId7"/>
    <p:sldId id="314" r:id="rId8"/>
    <p:sldId id="315" r:id="rId9"/>
    <p:sldId id="323" r:id="rId10"/>
    <p:sldId id="324" r:id="rId11"/>
    <p:sldId id="348" r:id="rId12"/>
    <p:sldId id="341" r:id="rId13"/>
    <p:sldId id="342" r:id="rId14"/>
    <p:sldId id="347" r:id="rId15"/>
    <p:sldId id="325" r:id="rId16"/>
    <p:sldId id="326" r:id="rId17"/>
    <p:sldId id="334" r:id="rId18"/>
    <p:sldId id="327" r:id="rId19"/>
    <p:sldId id="318" r:id="rId20"/>
    <p:sldId id="339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04"/>
    <a:srgbClr val="66CCFF"/>
    <a:srgbClr val="66FFFF"/>
    <a:srgbClr val="CCFFFF"/>
    <a:srgbClr val="CCECFF"/>
    <a:srgbClr val="E2B3FF"/>
    <a:srgbClr val="FF5050"/>
    <a:srgbClr val="00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4710" autoAdjust="0"/>
  </p:normalViewPr>
  <p:slideViewPr>
    <p:cSldViewPr>
      <p:cViewPr>
        <p:scale>
          <a:sx n="85" d="100"/>
          <a:sy n="85" d="100"/>
        </p:scale>
        <p:origin x="-7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A2E358-35DA-42B3-A86C-A5EC45A047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DD5895-4149-4E02-9C26-193492C627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080B02-E007-48C8-A1E4-B017FC37BF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Rectangle 20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Rectangle 21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22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3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7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42A24-13ED-49E3-9DC3-C83B4ECDB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304800"/>
            <a:ext cx="1952625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707063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382CB-B26E-4134-A288-2E5459C27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rgbClr val="FC8004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bg2"/>
                </a:solidFill>
              </a:defRPr>
            </a:lvl1pPr>
          </a:lstStyle>
          <a:p>
            <a:fld id="{65138691-49CF-4F6F-ABB0-2369ECC10ABC}" type="datetime8">
              <a:rPr lang="en-US" smtClean="0"/>
              <a:pPr/>
              <a:t>8/24/2013 10:00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9FAD2-BE7F-4848-8D8E-FA315E45C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7818CC-FD38-4DD7-9656-6D7C72DCC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2A387-AA2E-40CC-BEC4-ACF01885B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48E807-1A8A-4A3C-80FA-173F865D43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DB273-3DBD-45A7-AFBA-934EB2301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76A25-1ACA-4F90-AB3D-B35B984BE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3B58A-AA73-4842-A540-C02C1D7A1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406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Stinger" pitchFamily="2" charset="0"/>
              </a:defRPr>
            </a:lvl1pPr>
          </a:lstStyle>
          <a:p>
            <a:fld id="{509B0BCE-C908-4141-BC18-23AEA4C2E4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AEFC2FCD-3C46-4A89-8521-14F6AFF07016}" type="slidenum">
              <a:rPr kumimoji="0" lang="en-US" sz="1200" b="1">
                <a:solidFill>
                  <a:schemeClr val="tx2"/>
                </a:solidFill>
              </a:rPr>
              <a:pPr algn="l"/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 flipV="1">
            <a:off x="457200" y="914400"/>
            <a:ext cx="8226425" cy="45719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Set 11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848600" cy="1981200"/>
          </a:xfrm>
        </p:spPr>
        <p:txBody>
          <a:bodyPr/>
          <a:lstStyle/>
          <a:p>
            <a:r>
              <a:rPr lang="en-US" sz="2800" dirty="0" smtClean="0"/>
              <a:t>Creating and Using Classes</a:t>
            </a:r>
          </a:p>
          <a:p>
            <a:r>
              <a:rPr lang="en-US" sz="2800" dirty="0" smtClean="0"/>
              <a:t>Part C – Advanced Topics </a:t>
            </a:r>
            <a:r>
              <a:rPr lang="en-US" sz="2800" smtClean="0"/>
              <a:t>on Classes - </a:t>
            </a:r>
            <a:r>
              <a:rPr lang="en-US" sz="2800" dirty="0" smtClean="0"/>
              <a:t>Communication </a:t>
            </a:r>
            <a:r>
              <a:rPr lang="en-US" sz="2800" dirty="0"/>
              <a:t>Across Classes, Class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762000"/>
          </a:xfrm>
        </p:spPr>
        <p:txBody>
          <a:bodyPr/>
          <a:lstStyle/>
          <a:p>
            <a:r>
              <a:rPr lang="en-US" sz="3200" dirty="0" smtClean="0"/>
              <a:t>UML </a:t>
            </a:r>
            <a:r>
              <a:rPr lang="en-US" sz="3200" dirty="0"/>
              <a:t>Class Diagram with Associations</a:t>
            </a:r>
          </a:p>
        </p:txBody>
      </p:sp>
      <p:pic>
        <p:nvPicPr>
          <p:cNvPr id="526341" name="Picture 5" descr="C06F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7543800" cy="28400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97838" cy="609600"/>
          </a:xfrm>
        </p:spPr>
        <p:txBody>
          <a:bodyPr/>
          <a:lstStyle/>
          <a:p>
            <a:r>
              <a:rPr lang="en-US" dirty="0" smtClean="0"/>
              <a:t>UML Process (Behavior) Diagram </a:t>
            </a:r>
            <a:r>
              <a:rPr lang="en-US" sz="1800" dirty="0" smtClean="0"/>
              <a:t>(Example)</a:t>
            </a:r>
            <a:endParaRPr lang="en-US" sz="1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0800" y="609601"/>
          <a:ext cx="6102350" cy="6248400"/>
        </p:xfrm>
        <a:graphic>
          <a:graphicData uri="http://schemas.openxmlformats.org/presentationml/2006/ole">
            <p:oleObj spid="_x0000_s33794" name="Document" r:id="rId3" imgW="6101886" imgH="5933603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UML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5065713"/>
          </a:xfrm>
        </p:spPr>
        <p:txBody>
          <a:bodyPr/>
          <a:lstStyle/>
          <a:p>
            <a:r>
              <a:rPr lang="en-US" dirty="0" smtClean="0"/>
              <a:t>I find UML Class Diagrams to be too confining for the purposes of this course</a:t>
            </a:r>
          </a:p>
          <a:p>
            <a:r>
              <a:rPr lang="en-US" dirty="0" smtClean="0"/>
              <a:t>I prefer instead that we use more detailed versions of UML</a:t>
            </a:r>
          </a:p>
          <a:p>
            <a:pPr lvl="1"/>
            <a:r>
              <a:rPr lang="en-US" dirty="0" smtClean="0"/>
              <a:t>For lack of a better name, I will call these </a:t>
            </a:r>
            <a:r>
              <a:rPr lang="en-US" dirty="0" smtClean="0">
                <a:solidFill>
                  <a:srgbClr val="00B050"/>
                </a:solidFill>
              </a:rPr>
              <a:t>Unboxed Class Diagrams</a:t>
            </a:r>
            <a:r>
              <a:rPr lang="en-US" dirty="0" smtClean="0"/>
              <a:t> (UCDs)</a:t>
            </a:r>
          </a:p>
          <a:p>
            <a:pPr lvl="1"/>
            <a:r>
              <a:rPr lang="en-US" dirty="0" smtClean="0"/>
              <a:t>They are also called </a:t>
            </a:r>
            <a:r>
              <a:rPr lang="en-US" dirty="0" smtClean="0">
                <a:solidFill>
                  <a:srgbClr val="00B050"/>
                </a:solidFill>
              </a:rPr>
              <a:t>Activity Diagrams</a:t>
            </a:r>
          </a:p>
          <a:p>
            <a:pPr lvl="1"/>
            <a:r>
              <a:rPr lang="en-US" dirty="0" smtClean="0"/>
              <a:t>UCDs (ADs) are similar to UML in that they contain the same descriptive components (and others)</a:t>
            </a:r>
          </a:p>
          <a:p>
            <a:pPr lvl="2"/>
            <a:r>
              <a:rPr lang="en-US" sz="2000" dirty="0" smtClean="0"/>
              <a:t>Class Name and statement of purpose (contract) </a:t>
            </a:r>
          </a:p>
          <a:p>
            <a:pPr lvl="2"/>
            <a:r>
              <a:rPr lang="en-US" sz="2000" dirty="0" smtClean="0"/>
              <a:t>Attributes (fields, properties, constants); Exceptions</a:t>
            </a:r>
          </a:p>
          <a:p>
            <a:pPr lvl="2"/>
            <a:r>
              <a:rPr lang="en-US" sz="2000" dirty="0" smtClean="0"/>
              <a:t>Methods (incl. constructors and non-public methods)</a:t>
            </a:r>
          </a:p>
          <a:p>
            <a:pPr lvl="2"/>
            <a:r>
              <a:rPr lang="en-US" sz="2000" dirty="0" smtClean="0"/>
              <a:t>New data types; shared methods and data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(UML)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more information UML class diagrams are shown on the next page</a:t>
            </a:r>
          </a:p>
          <a:p>
            <a:r>
              <a:rPr lang="en-US" dirty="0" smtClean="0"/>
              <a:t>Note that even given the less formal representations of Class diagrams, UML association diagrams can still be drawn, and all the other features of UML used</a:t>
            </a:r>
          </a:p>
          <a:p>
            <a:r>
              <a:rPr lang="en-US" dirty="0" smtClean="0"/>
              <a:t>Examples of informal UML diagrams are shown on the next few slides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21638" cy="609600"/>
          </a:xfrm>
        </p:spPr>
        <p:txBody>
          <a:bodyPr/>
          <a:lstStyle/>
          <a:p>
            <a:r>
              <a:rPr lang="en-US" dirty="0" smtClean="0"/>
              <a:t>Informal Class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77200" cy="5562600"/>
          </a:xfrm>
        </p:spPr>
        <p:txBody>
          <a:bodyPr/>
          <a:lstStyle/>
          <a:p>
            <a:r>
              <a:rPr lang="en-US" sz="2400" dirty="0" smtClean="0"/>
              <a:t>Not every class description will contain entries for each of the features</a:t>
            </a:r>
          </a:p>
          <a:p>
            <a:pPr lvl="1"/>
            <a:r>
              <a:rPr lang="en-US" sz="2000" dirty="0" smtClean="0"/>
              <a:t>Class Name and statement of purpose (contract)</a:t>
            </a:r>
          </a:p>
          <a:p>
            <a:pPr lvl="1"/>
            <a:r>
              <a:rPr lang="en-US" sz="2000" dirty="0" smtClean="0"/>
              <a:t>Attributes (fields, constants)</a:t>
            </a:r>
          </a:p>
          <a:p>
            <a:pPr lvl="1"/>
            <a:r>
              <a:rPr lang="en-US" sz="2000" dirty="0" smtClean="0"/>
              <a:t>Exceptions</a:t>
            </a:r>
          </a:p>
          <a:p>
            <a:pPr lvl="1"/>
            <a:r>
              <a:rPr lang="en-US" sz="2000" dirty="0" smtClean="0"/>
              <a:t>Methods (including constructors and non-public methods)</a:t>
            </a:r>
          </a:p>
          <a:p>
            <a:pPr lvl="1"/>
            <a:r>
              <a:rPr lang="en-US" sz="2000" dirty="0" smtClean="0"/>
              <a:t>New data types</a:t>
            </a:r>
          </a:p>
          <a:p>
            <a:r>
              <a:rPr lang="en-US" sz="2400" dirty="0" smtClean="0"/>
              <a:t>A very important aspect of these informal class diagrams is that they encourage more complete thinking about method arguments and return values</a:t>
            </a:r>
          </a:p>
          <a:p>
            <a:r>
              <a:rPr lang="en-US" sz="2400" dirty="0" smtClean="0"/>
              <a:t>These descriptions will be iteratively enhanced as your software development work moves on to more detailed steps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Constructors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C# class has a constructor</a:t>
            </a:r>
          </a:p>
          <a:p>
            <a:r>
              <a:rPr lang="en-US" dirty="0" smtClean="0"/>
              <a:t>If you do not provide one, the compiler gives you a default constructor</a:t>
            </a:r>
          </a:p>
          <a:p>
            <a:r>
              <a:rPr lang="en-US" dirty="0" smtClean="0"/>
              <a:t>You can, AND SHOULD, write your own constructor(s) even if one of them has no arguments and does nothing</a:t>
            </a:r>
            <a:endParaRPr lang="en-US" dirty="0"/>
          </a:p>
          <a:p>
            <a:pPr lvl="1"/>
            <a:r>
              <a:rPr lang="en-US" sz="2600" dirty="0" smtClean="0"/>
              <a:t>In C# a </a:t>
            </a:r>
            <a:r>
              <a:rPr lang="en-US" sz="2600" dirty="0"/>
              <a:t>constructor is a </a:t>
            </a:r>
            <a:r>
              <a:rPr lang="en-US" sz="2600" dirty="0" smtClean="0"/>
              <a:t>special public function with the same name as the class</a:t>
            </a:r>
            <a:endParaRPr lang="en-US" sz="2600" dirty="0"/>
          </a:p>
          <a:p>
            <a:pPr lvl="1"/>
            <a:r>
              <a:rPr lang="en-US" sz="2600" dirty="0" smtClean="0"/>
              <a:t>A </a:t>
            </a:r>
            <a:r>
              <a:rPr lang="en-US" sz="2600" dirty="0"/>
              <a:t>constructor is called automatically when a class instance is </a:t>
            </a:r>
            <a:r>
              <a:rPr lang="en-US" sz="2600" dirty="0" smtClean="0"/>
              <a:t>created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</a:t>
            </a:r>
            <a:r>
              <a:rPr lang="en-US" sz="1800" dirty="0" smtClean="0"/>
              <a:t>(continued, with  an example</a:t>
            </a:r>
            <a:r>
              <a:rPr lang="en-US" sz="1800" dirty="0"/>
              <a:t>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 smtClean="0"/>
              <a:t>Constructors can accept 0, 1, or many arguments </a:t>
            </a:r>
          </a:p>
          <a:p>
            <a:pPr lvl="2"/>
            <a:r>
              <a:rPr lang="en-US" sz="2400" dirty="0" smtClean="0"/>
              <a:t>The argument list determines which constructor is called when overloaded constructors are used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A </a:t>
            </a:r>
            <a:r>
              <a:rPr lang="en-US" dirty="0"/>
              <a:t>constructor without arguments</a:t>
            </a:r>
          </a:p>
          <a:p>
            <a:pPr>
              <a:buFont typeface="Wingdings" pitchFamily="2" charset="2"/>
              <a:buNone/>
            </a:pPr>
            <a:endParaRPr lang="en-US" sz="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class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BankAccount</a:t>
            </a:r>
            <a:endParaRPr lang="en-US" sz="1800" b="1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{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private </a:t>
            </a:r>
            <a:r>
              <a:rPr lang="en-US" sz="1800" b="1" dirty="0" err="1" smtClean="0">
                <a:solidFill>
                  <a:srgbClr val="00B0F0"/>
                </a:solidFill>
                <a:latin typeface="Courier New" pitchFamily="49" charset="0"/>
              </a:rPr>
              <a:t>DateTime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HiddenDateCreated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BankAccount</a:t>
            </a:r>
            <a:r>
              <a:rPr lang="en-US" sz="1800" b="1" dirty="0" smtClean="0">
                <a:latin typeface="Courier New" pitchFamily="49" charset="0"/>
              </a:rPr>
              <a:t>()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{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HiddenDateCreated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rgbClr val="00B0F0"/>
                </a:solidFill>
                <a:latin typeface="Courier New" pitchFamily="49" charset="0"/>
              </a:rPr>
              <a:t>DateTime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.Now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b="1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constructor 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c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lass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</a:t>
            </a:r>
            <a:r>
              <a:rPr lang="en-US" sz="1800" dirty="0"/>
              <a:t>(Example, continued)</a:t>
            </a:r>
          </a:p>
        </p:txBody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constructor with arguments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	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class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BankAccount</a:t>
            </a:r>
            <a:endParaRPr lang="en-US" sz="18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</a:rPr>
              <a:t>	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</a:rPr>
              <a:t> 		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private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DateTime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HiddenDateCreated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	 	private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HiddenAccountNumber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</a:rPr>
              <a:t>	 	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BankAccount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accountNum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</a:rPr>
              <a:t>   	{</a:t>
            </a:r>
            <a:endParaRPr lang="en-US" sz="18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		    </a:t>
            </a:r>
            <a:r>
              <a:rPr lang="en-US" sz="1800" b="1" dirty="0" err="1" smtClean="0">
                <a:latin typeface="Courier New" pitchFamily="49" charset="0"/>
              </a:rPr>
              <a:t>HiddenDateCreated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err="1" smtClean="0">
                <a:solidFill>
                  <a:srgbClr val="00B0F0"/>
                </a:solidFill>
                <a:latin typeface="Courier New" pitchFamily="49" charset="0"/>
              </a:rPr>
              <a:t>DateTime</a:t>
            </a:r>
            <a:r>
              <a:rPr lang="en-US" sz="1800" b="1" dirty="0" err="1" smtClean="0">
                <a:latin typeface="Courier New" pitchFamily="49" charset="0"/>
              </a:rPr>
              <a:t>.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Now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;</a:t>
            </a:r>
            <a:endParaRPr lang="en-US" sz="1800" b="1" dirty="0">
              <a:solidFill>
                <a:srgbClr val="0070C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		    </a:t>
            </a:r>
            <a:r>
              <a:rPr lang="en-US" sz="1800" b="1" dirty="0" err="1" smtClean="0">
                <a:latin typeface="Courier New" pitchFamily="49" charset="0"/>
              </a:rPr>
              <a:t>HiddenAccountNumber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err="1" smtClean="0">
                <a:latin typeface="Courier New" pitchFamily="49" charset="0"/>
              </a:rPr>
              <a:t>accountNum</a:t>
            </a:r>
            <a:r>
              <a:rPr lang="en-US" sz="1800" b="1" dirty="0" smtClean="0">
                <a:latin typeface="Courier New" pitchFamily="49" charset="0"/>
              </a:rPr>
              <a:t>;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	 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Constructor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}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 // end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c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lass</a:t>
            </a:r>
            <a:endParaRPr lang="en-US" sz="21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Calling </a:t>
            </a:r>
            <a:r>
              <a:rPr lang="en-US" sz="3200" dirty="0"/>
              <a:t>a </a:t>
            </a:r>
            <a:r>
              <a:rPr lang="en-US" sz="3200" dirty="0" smtClean="0"/>
              <a:t>Constructor (VB code)</a:t>
            </a:r>
            <a:endParaRPr lang="en-US" sz="3200" dirty="0"/>
          </a:p>
        </p:txBody>
      </p:sp>
      <p:pic>
        <p:nvPicPr>
          <p:cNvPr id="529413" name="Picture 1029" descr="C06F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172200" cy="40465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Methods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have a name, attributes, and operations</a:t>
            </a:r>
          </a:p>
          <a:p>
            <a:r>
              <a:rPr lang="en-US" dirty="0"/>
              <a:t>Operations are called methods</a:t>
            </a:r>
          </a:p>
          <a:p>
            <a:r>
              <a:rPr lang="en-US" dirty="0"/>
              <a:t>Methods are implemented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</a:rPr>
              <a:t>functions</a:t>
            </a:r>
            <a:endParaRPr lang="en-US" dirty="0"/>
          </a:p>
          <a:p>
            <a:r>
              <a:rPr lang="en-US" dirty="0"/>
              <a:t>Note that </a:t>
            </a:r>
            <a:r>
              <a:rPr lang="en-US" b="1" dirty="0">
                <a:latin typeface="Courier New" pitchFamily="49" charset="0"/>
              </a:rPr>
              <a:t>Private</a:t>
            </a:r>
            <a:r>
              <a:rPr lang="en-US" dirty="0"/>
              <a:t> </a:t>
            </a:r>
            <a:r>
              <a:rPr lang="en-US" dirty="0" smtClean="0"/>
              <a:t>functions are </a:t>
            </a:r>
            <a:r>
              <a:rPr lang="en-US" dirty="0"/>
              <a:t>part of the implementation </a:t>
            </a:r>
            <a:r>
              <a:rPr lang="en-US" dirty="0" smtClean="0"/>
              <a:t>of the class and </a:t>
            </a:r>
            <a:r>
              <a:rPr lang="en-US" dirty="0"/>
              <a:t>are not considered </a:t>
            </a:r>
            <a:r>
              <a:rPr lang="en-US" dirty="0" smtClean="0"/>
              <a:t>methods that are part of the class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Objectives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040688" cy="5065713"/>
          </a:xfrm>
        </p:spPr>
        <p:txBody>
          <a:bodyPr/>
          <a:lstStyle/>
          <a:p>
            <a:r>
              <a:rPr lang="en-US" dirty="0" smtClean="0"/>
              <a:t>Understanding access rights for different kinds of class variables</a:t>
            </a:r>
          </a:p>
          <a:p>
            <a:r>
              <a:rPr lang="en-US" dirty="0" smtClean="0"/>
              <a:t>Variable </a:t>
            </a:r>
            <a:r>
              <a:rPr lang="en-US" dirty="0"/>
              <a:t>Accessibility (review)</a:t>
            </a:r>
          </a:p>
          <a:p>
            <a:r>
              <a:rPr lang="en-US" dirty="0" smtClean="0"/>
              <a:t>Designing </a:t>
            </a:r>
            <a:r>
              <a:rPr lang="en-US" dirty="0"/>
              <a:t>classes (using UML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Informal UML for Class design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6165299" y="6581001"/>
            <a:ext cx="2978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65138691-49CF-4F6F-ABB0-2369ECC10ABC}" type="datetime8">
              <a:rPr lang="en-US" sz="1200" smtClean="0"/>
              <a:pPr algn="r"/>
              <a:t>8/24/2013 10:01 PM</a:t>
            </a:fld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Creating Methods </a:t>
            </a:r>
            <a:r>
              <a:rPr lang="en-US" sz="1800" dirty="0"/>
              <a:t>(Example)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Create a method named </a:t>
            </a:r>
            <a:r>
              <a:rPr lang="en-US" sz="2400" dirty="0" err="1"/>
              <a:t>MakeWithdrawal</a:t>
            </a:r>
            <a:r>
              <a:rPr lang="en-US" sz="2400" dirty="0"/>
              <a:t> to decrease the account balance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1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class </a:t>
            </a:r>
            <a:r>
              <a:rPr lang="en-US" sz="1800" b="1" dirty="0" err="1" smtClean="0">
                <a:latin typeface="Courier New" pitchFamily="49" charset="0"/>
              </a:rPr>
              <a:t>BankAccount</a:t>
            </a:r>
            <a:endParaRPr lang="en-US" sz="1800" b="1" dirty="0" smtClean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{</a:t>
            </a:r>
            <a:endParaRPr lang="en-US" sz="18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private double </a:t>
            </a:r>
            <a:r>
              <a:rPr lang="en-US" sz="1800" b="1" dirty="0" err="1" smtClean="0">
                <a:latin typeface="Courier New" pitchFamily="49" charset="0"/>
              </a:rPr>
              <a:t>HiddenAccountBalance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 double </a:t>
            </a:r>
            <a:r>
              <a:rPr lang="en-US" sz="1800" b="1" dirty="0" err="1" smtClean="0">
                <a:latin typeface="Courier New" pitchFamily="49" charset="0"/>
              </a:rPr>
              <a:t>MakeWithdrawal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800" b="1" dirty="0" smtClean="0">
                <a:latin typeface="Courier New" pitchFamily="49" charset="0"/>
              </a:rPr>
              <a:t> amount)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{</a:t>
            </a:r>
            <a:endParaRPr lang="en-US" sz="18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HiddenAccountBalance</a:t>
            </a:r>
            <a:r>
              <a:rPr lang="en-US" sz="1800" b="1" dirty="0">
                <a:latin typeface="Courier New" pitchFamily="49" charset="0"/>
              </a:rPr>
              <a:t> -= </a:t>
            </a:r>
            <a:r>
              <a:rPr lang="en-US" sz="1800" b="1" dirty="0" smtClean="0">
                <a:latin typeface="Courier New" pitchFamily="49" charset="0"/>
              </a:rPr>
              <a:t>amount;</a:t>
            </a:r>
            <a:endParaRPr lang="en-US" sz="18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</a:t>
            </a:r>
            <a:r>
              <a:rPr lang="en-US" sz="1800" b="1" dirty="0" err="1" smtClean="0">
                <a:solidFill>
                  <a:srgbClr val="00B050"/>
                </a:solidFill>
                <a:latin typeface="Courier New" pitchFamily="49" charset="0"/>
              </a:rPr>
              <a:t>MakeWithdrawal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</a:rPr>
              <a:t>Class</a:t>
            </a:r>
          </a:p>
          <a:p>
            <a:pPr lvl="1">
              <a:lnSpc>
                <a:spcPct val="90000"/>
              </a:lnSpc>
            </a:pP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Access Rights for Class Variables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87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</a:rPr>
              <a:t>Public</a:t>
            </a:r>
            <a:r>
              <a:rPr lang="en-US" dirty="0"/>
              <a:t> variables can be shared between forms (classes) and other assemblies</a:t>
            </a:r>
          </a:p>
          <a:p>
            <a:r>
              <a:rPr lang="en-US" b="1" dirty="0" smtClean="0">
                <a:latin typeface="Courier New" pitchFamily="49" charset="0"/>
              </a:rPr>
              <a:t>Private</a:t>
            </a:r>
            <a:r>
              <a:rPr lang="en-US" dirty="0" smtClean="0"/>
              <a:t> </a:t>
            </a:r>
            <a:r>
              <a:rPr lang="en-US" dirty="0"/>
              <a:t>variables can only be used by the class containing the declaration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/>
              <a:t> variables can only be used by the class containing the declaration AND any class the is derived </a:t>
            </a:r>
            <a:endParaRPr lang="en-US" dirty="0" smtClean="0"/>
          </a:p>
          <a:p>
            <a:r>
              <a:rPr lang="en-US" dirty="0" smtClean="0"/>
              <a:t>It is generally NOT a good idea to declare public variables in a class as it defeats the purposes of encapsulation/information hiding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10:01 PM</a:t>
            </a:fld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User-Defined Classes (review)</a:t>
            </a:r>
            <a:endParaRPr lang="en-US" sz="32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040688" cy="5065713"/>
          </a:xfrm>
        </p:spPr>
        <p:txBody>
          <a:bodyPr/>
          <a:lstStyle/>
          <a:p>
            <a:r>
              <a:rPr lang="en-US" sz="2400" dirty="0" smtClean="0"/>
              <a:t>User-defined classes, in addition to those supported by the .NET Framework class library classes, </a:t>
            </a:r>
            <a:r>
              <a:rPr lang="en-US" sz="2400" dirty="0"/>
              <a:t>can be created </a:t>
            </a:r>
            <a:r>
              <a:rPr lang="en-US" sz="2400" dirty="0" smtClean="0"/>
              <a:t>and reused by the programmer</a:t>
            </a:r>
            <a:endParaRPr lang="en-US" sz="2400" dirty="0"/>
          </a:p>
          <a:p>
            <a:r>
              <a:rPr lang="en-US" sz="2400" dirty="0" smtClean="0"/>
              <a:t>Class features</a:t>
            </a:r>
            <a:endParaRPr lang="en-US" sz="2400" dirty="0"/>
          </a:p>
          <a:p>
            <a:pPr lvl="1"/>
            <a:r>
              <a:rPr lang="en-US" sz="2200" dirty="0"/>
              <a:t>A class has a constructor</a:t>
            </a:r>
          </a:p>
          <a:p>
            <a:pPr lvl="1"/>
            <a:r>
              <a:rPr lang="en-US" sz="2200" dirty="0"/>
              <a:t>Classes typically have methods</a:t>
            </a:r>
          </a:p>
          <a:p>
            <a:pPr lvl="1"/>
            <a:r>
              <a:rPr lang="en-US" sz="2200" dirty="0" smtClean="0"/>
              <a:t>Classes typically have private fields</a:t>
            </a:r>
          </a:p>
          <a:p>
            <a:pPr lvl="1"/>
            <a:r>
              <a:rPr lang="en-US" sz="2200" dirty="0" smtClean="0"/>
              <a:t>Classes typically have constants</a:t>
            </a:r>
          </a:p>
          <a:p>
            <a:pPr lvl="1"/>
            <a:r>
              <a:rPr lang="en-US" sz="2200" dirty="0" smtClean="0"/>
              <a:t>Classes often contain definitions of internal data types</a:t>
            </a:r>
            <a:endParaRPr lang="en-US" sz="2200" dirty="0"/>
          </a:p>
          <a:p>
            <a:pPr lvl="1"/>
            <a:r>
              <a:rPr lang="en-US" sz="2200" dirty="0"/>
              <a:t>Classes may have </a:t>
            </a:r>
            <a:r>
              <a:rPr lang="en-US" sz="2200" dirty="0" smtClean="0"/>
              <a:t>events</a:t>
            </a:r>
          </a:p>
          <a:p>
            <a:pPr lvl="1"/>
            <a:r>
              <a:rPr lang="en-US" sz="2200" dirty="0" smtClean="0"/>
              <a:t>Classes may have static methods and attributes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to Class Design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Encapsulation refers to the coupling of data and the processes that operate on that data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Data should only be modified by </a:t>
            </a:r>
            <a:r>
              <a:rPr lang="en-US" sz="2400" dirty="0" smtClean="0"/>
              <a:t>functions or methods in the class that contains the data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dirty="0"/>
              <a:t>Classes have an interface and an implementation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interface consists of the exposed </a:t>
            </a:r>
            <a:r>
              <a:rPr lang="en-US" sz="2400" dirty="0" smtClean="0"/>
              <a:t>methods</a:t>
            </a:r>
            <a:r>
              <a:rPr lang="en-US" sz="2400" dirty="0"/>
              <a:t>, and events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The interface is used by other developers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implementation forms the hidden part of the class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The implementation is hidden from the developers using the class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Classes should be designed to </a:t>
            </a:r>
            <a:r>
              <a:rPr lang="en-US" dirty="0" smtClean="0">
                <a:solidFill>
                  <a:srgbClr val="00B050"/>
                </a:solidFill>
              </a:rPr>
              <a:t>model</a:t>
            </a:r>
            <a:r>
              <a:rPr lang="en-US" dirty="0" smtClean="0"/>
              <a:t> problem domain data entities or software entities required to solve a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to UML Class Diagrams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class can be modeled using a UML class diagram</a:t>
            </a:r>
          </a:p>
          <a:p>
            <a:r>
              <a:rPr lang="en-US" dirty="0"/>
              <a:t>A UML class diagram has three compartments divided by horizontal lines</a:t>
            </a:r>
          </a:p>
          <a:p>
            <a:pPr lvl="1"/>
            <a:r>
              <a:rPr lang="en-US" dirty="0"/>
              <a:t>The top compartment contains the class name</a:t>
            </a:r>
          </a:p>
          <a:p>
            <a:pPr lvl="1"/>
            <a:r>
              <a:rPr lang="en-US" dirty="0"/>
              <a:t>The middle compartment contains the attributes (properties)</a:t>
            </a:r>
          </a:p>
          <a:p>
            <a:pPr lvl="1"/>
            <a:r>
              <a:rPr lang="en-US" dirty="0"/>
              <a:t>The lower compartment contains the operations (methods)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UML </a:t>
            </a:r>
            <a:r>
              <a:rPr lang="en-US" sz="3200" dirty="0"/>
              <a:t>Class Diagram</a:t>
            </a:r>
          </a:p>
        </p:txBody>
      </p:sp>
      <p:pic>
        <p:nvPicPr>
          <p:cNvPr id="513030" name="Picture 6" descr="fig6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8800" cy="406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UML Class Diagram (Analysis)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Plus and minus signs denote whether the attribute or operation is public (+) or </a:t>
            </a:r>
            <a:r>
              <a:rPr lang="en-US" dirty="0" smtClean="0"/>
              <a:t>     private </a:t>
            </a:r>
            <a:r>
              <a:rPr lang="en-US" dirty="0"/>
              <a:t>(-)</a:t>
            </a:r>
          </a:p>
          <a:p>
            <a:r>
              <a:rPr lang="en-US" dirty="0"/>
              <a:t>Arguments appear in the declaration</a:t>
            </a:r>
          </a:p>
          <a:p>
            <a:pPr lvl="1"/>
            <a:r>
              <a:rPr lang="en-US" b="1" dirty="0"/>
              <a:t>in</a:t>
            </a:r>
            <a:r>
              <a:rPr lang="en-US" dirty="0"/>
              <a:t> indicates an input argument</a:t>
            </a:r>
          </a:p>
          <a:p>
            <a:r>
              <a:rPr lang="en-US" dirty="0"/>
              <a:t>The data type of a method's return value also appears following a full colon (:)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UML Class Diagrams (Associations)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Associations depict a relationship between two classes</a:t>
            </a:r>
          </a:p>
          <a:p>
            <a:r>
              <a:rPr lang="en-US" dirty="0"/>
              <a:t>Classes can have many associations</a:t>
            </a:r>
          </a:p>
          <a:p>
            <a:pPr lvl="1"/>
            <a:r>
              <a:rPr lang="en-US" dirty="0"/>
              <a:t>A person can have bank accounts and other types of accounts, for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 bank can have accounts for many persons</a:t>
            </a:r>
          </a:p>
          <a:p>
            <a:r>
              <a:rPr lang="en-US" dirty="0" smtClean="0">
                <a:solidFill>
                  <a:srgbClr val="FC8004"/>
                </a:solidFill>
              </a:rPr>
              <a:t>Does this remind you of anything from your database course?  </a:t>
            </a:r>
            <a:r>
              <a:rPr lang="en-US" dirty="0" smtClean="0"/>
              <a:t>It should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9531" y="6581001"/>
            <a:ext cx="1574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5138691-49CF-4F6F-ABB0-2369ECC10ABC}" type="datetime8">
              <a:rPr lang="en-US" sz="1200" smtClean="0"/>
              <a:pPr/>
              <a:t>8/24/2013 10:02 PM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30070</TotalTime>
  <Words>930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Blends</vt:lpstr>
      <vt:lpstr>Document</vt:lpstr>
      <vt:lpstr>Lecture Set 11</vt:lpstr>
      <vt:lpstr>Objectives</vt:lpstr>
      <vt:lpstr>Access Rights for Class Variables</vt:lpstr>
      <vt:lpstr>User-Defined Classes (review)</vt:lpstr>
      <vt:lpstr>Introduction to Class Design</vt:lpstr>
      <vt:lpstr>Introduction to UML Class Diagrams</vt:lpstr>
      <vt:lpstr>UML Class Diagram</vt:lpstr>
      <vt:lpstr>UML Class Diagram (Analysis)</vt:lpstr>
      <vt:lpstr>UML Class Diagrams (Associations)</vt:lpstr>
      <vt:lpstr>UML Class Diagram with Associations</vt:lpstr>
      <vt:lpstr>UML Process (Behavior) Diagram (Example)</vt:lpstr>
      <vt:lpstr>Informal UML Diagrams</vt:lpstr>
      <vt:lpstr>Informal (UML) Class Diagrams</vt:lpstr>
      <vt:lpstr>Informal Class Descriptions</vt:lpstr>
      <vt:lpstr>More on Constructors</vt:lpstr>
      <vt:lpstr>Constructors (continued, with  an example)</vt:lpstr>
      <vt:lpstr>Constructor (Example, continued)</vt:lpstr>
      <vt:lpstr>Calling a Constructor (VB code)</vt:lpstr>
      <vt:lpstr>Creating Methods</vt:lpstr>
      <vt:lpstr>Creating Methods (Example)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Course Technology</dc:creator>
  <cp:lastModifiedBy>Frank</cp:lastModifiedBy>
  <cp:revision>995</cp:revision>
  <cp:lastPrinted>2009-04-22T19:24:48Z</cp:lastPrinted>
  <dcterms:created xsi:type="dcterms:W3CDTF">2001-01-01T00:26:29Z</dcterms:created>
  <dcterms:modified xsi:type="dcterms:W3CDTF">2013-08-25T02:02:58Z</dcterms:modified>
</cp:coreProperties>
</file>