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350" r:id="rId3"/>
    <p:sldId id="384" r:id="rId4"/>
    <p:sldId id="369" r:id="rId5"/>
    <p:sldId id="370" r:id="rId6"/>
    <p:sldId id="371" r:id="rId7"/>
    <p:sldId id="372" r:id="rId8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umimoji="1" sz="36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36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36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36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36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umimoji="1" sz="36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umimoji="1" sz="36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umimoji="1" sz="36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umimoji="1" sz="36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66FFFF"/>
    <a:srgbClr val="CCFFFF"/>
    <a:srgbClr val="CCECFF"/>
    <a:srgbClr val="E2B3FF"/>
    <a:srgbClr val="FF5050"/>
    <a:srgbClr val="00FFFF"/>
    <a:srgbClr val="00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57" autoAdjust="0"/>
    <p:restoredTop sz="96845" autoAdjust="0"/>
  </p:normalViewPr>
  <p:slideViewPr>
    <p:cSldViewPr>
      <p:cViewPr varScale="1">
        <p:scale>
          <a:sx n="98" d="100"/>
          <a:sy n="98" d="100"/>
        </p:scale>
        <p:origin x="-1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64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88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88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D163812-C371-4E7B-8A3B-EC249BCBA4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8558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43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43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43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3AE786D-5533-4A21-81EA-8AB8CF7DDB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526054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81E195-EA51-44D8-A789-88BB99430C83}" type="slidenum">
              <a:rPr lang="en-US"/>
              <a:pPr/>
              <a:t>1</a:t>
            </a:fld>
            <a:endParaRPr lang="en-US"/>
          </a:p>
        </p:txBody>
      </p:sp>
      <p:sp>
        <p:nvSpPr>
          <p:cNvPr id="551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78297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290513" y="2546350"/>
            <a:ext cx="2300287" cy="474663"/>
          </a:xfrm>
          <a:prstGeom prst="rect">
            <a:avLst/>
          </a:prstGeom>
          <a:gradFill rotWithShape="0">
            <a:gsLst>
              <a:gs pos="0">
                <a:srgbClr val="6699FF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696200" cy="1143000"/>
          </a:xfrm>
        </p:spPr>
        <p:txBody>
          <a:bodyPr/>
          <a:lstStyle>
            <a:lvl1pPr algn="r">
              <a:defRPr sz="4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200"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555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0" sz="1400">
                <a:solidFill>
                  <a:schemeClr val="bg2"/>
                </a:solidFill>
              </a:defRPr>
            </a:lvl1pPr>
          </a:lstStyle>
          <a:p>
            <a:fld id="{11B03AFA-1BDD-4B42-BE39-A404595C5B78}" type="datetime1">
              <a:rPr lang="en-US" smtClean="0"/>
              <a:t>8/25/2013</a:t>
            </a:fld>
            <a:endParaRPr lang="en-US" dirty="0"/>
          </a:p>
        </p:txBody>
      </p:sp>
      <p:sp>
        <p:nvSpPr>
          <p:cNvPr id="65555" name="Rectangle 19"/>
          <p:cNvSpPr>
            <a:spLocks noChangeArrowheads="1"/>
          </p:cNvSpPr>
          <p:nvPr userDrawn="1"/>
        </p:nvSpPr>
        <p:spPr bwMode="auto">
          <a:xfrm>
            <a:off x="0" y="0"/>
            <a:ext cx="457200" cy="632460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56" name="Rectangle 20"/>
          <p:cNvSpPr>
            <a:spLocks noChangeArrowheads="1"/>
          </p:cNvSpPr>
          <p:nvPr userDrawn="1"/>
        </p:nvSpPr>
        <p:spPr bwMode="auto">
          <a:xfrm>
            <a:off x="6477000" y="914400"/>
            <a:ext cx="2667000" cy="228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57" name="Rectangle 21"/>
          <p:cNvSpPr>
            <a:spLocks noChangeArrowheads="1"/>
          </p:cNvSpPr>
          <p:nvPr userDrawn="1"/>
        </p:nvSpPr>
        <p:spPr bwMode="auto">
          <a:xfrm>
            <a:off x="1066800" y="0"/>
            <a:ext cx="80772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58" name="Rectangle 22"/>
          <p:cNvSpPr>
            <a:spLocks noChangeArrowheads="1"/>
          </p:cNvSpPr>
          <p:nvPr userDrawn="1"/>
        </p:nvSpPr>
        <p:spPr bwMode="auto">
          <a:xfrm>
            <a:off x="4572000" y="457200"/>
            <a:ext cx="4572000" cy="228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59" name="Rectangle 23"/>
          <p:cNvSpPr>
            <a:spLocks noChangeArrowheads="1"/>
          </p:cNvSpPr>
          <p:nvPr userDrawn="1"/>
        </p:nvSpPr>
        <p:spPr bwMode="auto">
          <a:xfrm>
            <a:off x="5334000" y="685800"/>
            <a:ext cx="38100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CC6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60" name="Rectangle 24"/>
          <p:cNvSpPr>
            <a:spLocks noChangeArrowheads="1"/>
          </p:cNvSpPr>
          <p:nvPr userDrawn="1"/>
        </p:nvSpPr>
        <p:spPr bwMode="auto">
          <a:xfrm>
            <a:off x="2895600" y="228600"/>
            <a:ext cx="62484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FF33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45" name="Rectangle 9"/>
          <p:cNvSpPr>
            <a:spLocks noChangeArrowheads="1"/>
          </p:cNvSpPr>
          <p:nvPr/>
        </p:nvSpPr>
        <p:spPr bwMode="auto">
          <a:xfrm>
            <a:off x="0" y="2895600"/>
            <a:ext cx="4114800" cy="422275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5542" name="Group 6"/>
          <p:cNvGrpSpPr>
            <a:grpSpLocks/>
          </p:cNvGrpSpPr>
          <p:nvPr/>
        </p:nvGrpSpPr>
        <p:grpSpPr bwMode="auto">
          <a:xfrm>
            <a:off x="152400" y="3200400"/>
            <a:ext cx="5638800" cy="474663"/>
            <a:chOff x="912" y="2640"/>
            <a:chExt cx="672" cy="432"/>
          </a:xfrm>
        </p:grpSpPr>
        <p:sp>
          <p:nvSpPr>
            <p:cNvPr id="65543" name="Rectangle 7"/>
            <p:cNvSpPr>
              <a:spLocks noChangeArrowheads="1"/>
            </p:cNvSpPr>
            <p:nvPr/>
          </p:nvSpPr>
          <p:spPr bwMode="auto">
            <a:xfrm>
              <a:off x="912" y="2640"/>
              <a:ext cx="384" cy="43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44" name="Rectangle 8"/>
            <p:cNvSpPr>
              <a:spLocks noChangeArrowheads="1"/>
            </p:cNvSpPr>
            <p:nvPr/>
          </p:nvSpPr>
          <p:spPr bwMode="auto">
            <a:xfrm>
              <a:off x="1248" y="2640"/>
              <a:ext cx="336" cy="432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5547" name="Rectangle 11"/>
          <p:cNvSpPr>
            <a:spLocks noChangeArrowheads="1"/>
          </p:cNvSpPr>
          <p:nvPr/>
        </p:nvSpPr>
        <p:spPr bwMode="auto">
          <a:xfrm flipV="1">
            <a:off x="315913" y="3260725"/>
            <a:ext cx="8693150" cy="555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46" name="Rectangle 10"/>
          <p:cNvSpPr>
            <a:spLocks noChangeArrowheads="1"/>
          </p:cNvSpPr>
          <p:nvPr/>
        </p:nvSpPr>
        <p:spPr bwMode="auto">
          <a:xfrm>
            <a:off x="609600" y="2438400"/>
            <a:ext cx="36513" cy="36576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1306E4C-C099-4338-AE80-E8027E9171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2463" y="304800"/>
            <a:ext cx="1952625" cy="58277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304800"/>
            <a:ext cx="5707063" cy="58277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C1051A2-66F2-462F-8C83-C4BAC2C64F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04800"/>
            <a:ext cx="779303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47800"/>
            <a:ext cx="3810000" cy="46847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47800"/>
            <a:ext cx="3810000" cy="46847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5D7842E-8C7C-4190-BCFF-68F3AC80EF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0" sz="1400">
                <a:solidFill>
                  <a:schemeClr val="bg2"/>
                </a:solidFill>
              </a:defRPr>
            </a:lvl1pPr>
          </a:lstStyle>
          <a:p>
            <a:fld id="{1EB05B27-4AEB-4E32-9E6C-1D3E1EFCC204}" type="datetime1">
              <a:rPr lang="en-US" smtClean="0"/>
              <a:t>8/25/2013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0316B59-462E-4A10-B808-82C1B7EBE6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47800"/>
            <a:ext cx="3810000" cy="4684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47800"/>
            <a:ext cx="3810000" cy="4684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CE1008D-4869-4397-9C2D-DDAA83182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D3867B0-8CEC-4D2C-A241-1663A05B5F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0" sz="1400">
                <a:solidFill>
                  <a:schemeClr val="bg2"/>
                </a:solidFill>
              </a:defRPr>
            </a:lvl1pPr>
          </a:lstStyle>
          <a:p>
            <a:fld id="{452E97C7-3F3A-4F61-A11F-6D05469CAAEB}" type="datetime1">
              <a:rPr lang="en-US" smtClean="0"/>
              <a:t>8/25/2013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151D813-36A3-4786-99D4-F297F2840D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C2D2754-2F29-4E66-B8F5-005659E25A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81585FC-F53E-4DDF-9180-0ED4B7D0D9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219200"/>
            <a:ext cx="7772400" cy="491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4529" name="Rectangle 17"/>
          <p:cNvSpPr>
            <a:spLocks noChangeArrowheads="1"/>
          </p:cNvSpPr>
          <p:nvPr userDrawn="1"/>
        </p:nvSpPr>
        <p:spPr bwMode="auto">
          <a:xfrm>
            <a:off x="0" y="0"/>
            <a:ext cx="457200" cy="632460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33" name="Rectangle 21"/>
          <p:cNvSpPr>
            <a:spLocks noChangeArrowheads="1"/>
          </p:cNvSpPr>
          <p:nvPr userDrawn="1"/>
        </p:nvSpPr>
        <p:spPr bwMode="auto">
          <a:xfrm>
            <a:off x="7848600" y="914400"/>
            <a:ext cx="1295400" cy="228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34" name="Rectangle 22"/>
          <p:cNvSpPr>
            <a:spLocks noChangeArrowheads="1"/>
          </p:cNvSpPr>
          <p:nvPr userDrawn="1"/>
        </p:nvSpPr>
        <p:spPr bwMode="auto">
          <a:xfrm>
            <a:off x="4953000" y="0"/>
            <a:ext cx="41910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35" name="Rectangle 23"/>
          <p:cNvSpPr>
            <a:spLocks noChangeArrowheads="1"/>
          </p:cNvSpPr>
          <p:nvPr userDrawn="1"/>
        </p:nvSpPr>
        <p:spPr bwMode="auto">
          <a:xfrm>
            <a:off x="6096000" y="457200"/>
            <a:ext cx="3048000" cy="228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36" name="Rectangle 24"/>
          <p:cNvSpPr>
            <a:spLocks noChangeArrowheads="1"/>
          </p:cNvSpPr>
          <p:nvPr userDrawn="1"/>
        </p:nvSpPr>
        <p:spPr bwMode="auto">
          <a:xfrm>
            <a:off x="7239000" y="685800"/>
            <a:ext cx="19050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CC6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37" name="Rectangle 25"/>
          <p:cNvSpPr>
            <a:spLocks noChangeArrowheads="1"/>
          </p:cNvSpPr>
          <p:nvPr userDrawn="1"/>
        </p:nvSpPr>
        <p:spPr bwMode="auto">
          <a:xfrm>
            <a:off x="5715000" y="228600"/>
            <a:ext cx="34290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FF99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39" name="Text Box 27"/>
          <p:cNvSpPr txBox="1">
            <a:spLocks noChangeArrowheads="1"/>
          </p:cNvSpPr>
          <p:nvPr userDrawn="1"/>
        </p:nvSpPr>
        <p:spPr bwMode="auto">
          <a:xfrm rot="41549">
            <a:off x="0" y="6583363"/>
            <a:ext cx="1066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kumimoji="0" lang="en-US" sz="1200" b="1">
                <a:solidFill>
                  <a:schemeClr val="tx2"/>
                </a:solidFill>
              </a:rPr>
              <a:t>Slide </a:t>
            </a:r>
            <a:fld id="{8D28FAEB-934D-4BE4-BFD0-8AAF4D4BA16B}" type="slidenum">
              <a:rPr kumimoji="0" lang="en-US" sz="1200" b="1">
                <a:solidFill>
                  <a:schemeClr val="tx2"/>
                </a:solidFill>
              </a:rPr>
              <a:pPr algn="l"/>
              <a:t>‹#›</a:t>
            </a:fld>
            <a:endParaRPr kumimoji="0" lang="en-US" sz="1200" b="1">
              <a:solidFill>
                <a:schemeClr val="tx2"/>
              </a:solidFill>
            </a:endParaRPr>
          </a:p>
        </p:txBody>
      </p:sp>
      <p:sp>
        <p:nvSpPr>
          <p:cNvPr id="6451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ltGray">
          <a:xfrm>
            <a:off x="800100" y="1098550"/>
            <a:ext cx="723900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gray">
          <a:xfrm>
            <a:off x="457200" y="9906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ltGray">
          <a:xfrm>
            <a:off x="228600" y="1905000"/>
            <a:ext cx="533400" cy="4572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228600"/>
            <a:ext cx="779303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gray">
          <a:xfrm flipH="1">
            <a:off x="685800" y="228600"/>
            <a:ext cx="26988" cy="60198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2"/>
          </p:nvPr>
        </p:nvSpPr>
        <p:spPr>
          <a:xfrm>
            <a:off x="6858000" y="6629400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8/25/2013 1:19 PM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hf sldNum="0" hdr="0" ftr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5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9900"/>
        </a:buClr>
        <a:buSzPct val="50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C8604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png"/><Relationship Id="rId5" Type="http://schemas.openxmlformats.org/officeDocument/2006/relationships/oleObject" Target="../embeddings/Microsoft_Office_Word_97_-_2003_Document3.doc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4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5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6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7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Lecture Set 12</a:t>
            </a:r>
            <a:endParaRPr lang="en-US" dirty="0"/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/>
              <a:t>Sequential Files and Structures </a:t>
            </a:r>
          </a:p>
          <a:p>
            <a:r>
              <a:rPr lang="en-US" sz="2800" dirty="0"/>
              <a:t>Part </a:t>
            </a:r>
            <a:r>
              <a:rPr lang="en-US" sz="2800" dirty="0" smtClean="0"/>
              <a:t>C </a:t>
            </a:r>
            <a:r>
              <a:rPr lang="en-US" sz="2800" dirty="0"/>
              <a:t>– Reading and Writing </a:t>
            </a:r>
            <a:r>
              <a:rPr lang="en-US" sz="2800" dirty="0" smtClean="0"/>
              <a:t>Binary </a:t>
            </a:r>
            <a:r>
              <a:rPr lang="en-US" sz="2800" dirty="0"/>
              <a:t>Files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7460" name="Object 4"/>
          <p:cNvGraphicFramePr>
            <a:graphicFrameLocks noChangeAspect="1"/>
          </p:cNvGraphicFramePr>
          <p:nvPr/>
        </p:nvGraphicFramePr>
        <p:xfrm>
          <a:off x="1066800" y="457200"/>
          <a:ext cx="7315200" cy="3543300"/>
        </p:xfrm>
        <a:graphic>
          <a:graphicData uri="http://schemas.openxmlformats.org/presentationml/2006/ole">
            <p:oleObj spid="_x0000_s696323" name="Document" r:id="rId3" imgW="7315170" imgH="3535604" progId="Word.Document.8">
              <p:embed/>
            </p:oleObj>
          </a:graphicData>
        </a:graphic>
      </p:graphicFrame>
      <p:sp>
        <p:nvSpPr>
          <p:cNvPr id="7" name="Date Placeholder 20"/>
          <p:cNvSpPr txBox="1">
            <a:spLocks/>
          </p:cNvSpPr>
          <p:nvPr/>
        </p:nvSpPr>
        <p:spPr>
          <a:xfrm>
            <a:off x="6858000" y="6629400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8/25/2013 1:19 PM</a:t>
            </a:r>
            <a:endParaRPr kumimoji="1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</a:t>
            </a:r>
            <a:r>
              <a:rPr lang="en-US" dirty="0" err="1" smtClean="0"/>
              <a:t>vs</a:t>
            </a:r>
            <a:r>
              <a:rPr lang="en-US" dirty="0" smtClean="0"/>
              <a:t> Binary Files (review)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914400" y="1295400"/>
          <a:ext cx="7321550" cy="427038"/>
        </p:xfrm>
        <a:graphic>
          <a:graphicData uri="http://schemas.openxmlformats.org/presentationml/2006/ole">
            <p:oleObj spid="_x0000_s726020" name="Document" r:id="rId3" imgW="7321366" imgH="427132" progId="Word.Document.8">
              <p:embed/>
            </p:oleObj>
          </a:graphicData>
        </a:graphic>
      </p:graphicFrame>
      <p:pic>
        <p:nvPicPr>
          <p:cNvPr id="5" name="Picture 5" descr="Figure%2022-02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1752600"/>
            <a:ext cx="7696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Object 6"/>
          <p:cNvGraphicFramePr>
            <a:graphicFrameLocks noChangeAspect="1"/>
          </p:cNvGraphicFramePr>
          <p:nvPr/>
        </p:nvGraphicFramePr>
        <p:xfrm>
          <a:off x="838200" y="3733800"/>
          <a:ext cx="7321550" cy="579437"/>
        </p:xfrm>
        <a:graphic>
          <a:graphicData uri="http://schemas.openxmlformats.org/presentationml/2006/ole">
            <p:oleObj spid="_x0000_s726021" name="Document" r:id="rId5" imgW="7321366" imgH="580092" progId="Word.Document.8">
              <p:embed/>
            </p:oleObj>
          </a:graphicData>
        </a:graphic>
      </p:graphicFrame>
      <p:pic>
        <p:nvPicPr>
          <p:cNvPr id="7" name="Picture 7" descr="Figure%2022-02b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43000" y="4267200"/>
            <a:ext cx="7620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Date Placeholder 20"/>
          <p:cNvSpPr txBox="1">
            <a:spLocks/>
          </p:cNvSpPr>
          <p:nvPr/>
        </p:nvSpPr>
        <p:spPr bwMode="auto">
          <a:xfrm>
            <a:off x="7010400" y="6629400"/>
            <a:ext cx="2133600" cy="228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8/25/2013 1:19 PM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Files – A Brief Introduction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990600" y="1219200"/>
            <a:ext cx="7964488" cy="4913313"/>
          </a:xfrm>
        </p:spPr>
        <p:txBody>
          <a:bodyPr/>
          <a:lstStyle/>
          <a:p>
            <a:r>
              <a:rPr lang="en-US" dirty="0" smtClean="0"/>
              <a:t>Reading and writing to and from binary files is more efficient than processing text files since no conversion (from internal machine level representation to characters) is necessary</a:t>
            </a:r>
          </a:p>
          <a:p>
            <a:r>
              <a:rPr lang="en-US" dirty="0" smtClean="0"/>
              <a:t>The fields you write are written directly, in sequence, one at a time, without conversion</a:t>
            </a:r>
            <a:endParaRPr lang="en-US" dirty="0"/>
          </a:p>
        </p:txBody>
      </p:sp>
      <p:graphicFrame>
        <p:nvGraphicFramePr>
          <p:cNvPr id="166916" name="Object 4"/>
          <p:cNvGraphicFramePr>
            <a:graphicFrameLocks noChangeAspect="1"/>
          </p:cNvGraphicFramePr>
          <p:nvPr/>
        </p:nvGraphicFramePr>
        <p:xfrm>
          <a:off x="1371600" y="4114800"/>
          <a:ext cx="7321550" cy="2376488"/>
        </p:xfrm>
        <a:graphic>
          <a:graphicData uri="http://schemas.openxmlformats.org/presentationml/2006/ole">
            <p:oleObj spid="_x0000_s715779" name="Document" r:id="rId3" imgW="7315170" imgH="2390252" progId="Word.Document.8">
              <p:embed/>
            </p:oleObj>
          </a:graphicData>
        </a:graphic>
      </p:graphicFrame>
      <p:sp>
        <p:nvSpPr>
          <p:cNvPr id="6" name="Date Placeholder 20"/>
          <p:cNvSpPr>
            <a:spLocks noGrp="1"/>
          </p:cNvSpPr>
          <p:nvPr>
            <p:ph type="dt" sz="half" idx="2"/>
          </p:nvPr>
        </p:nvSpPr>
        <p:spPr>
          <a:xfrm>
            <a:off x="6858000" y="6629400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8/25/2013 1:19 PM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7940" name="Object 4"/>
          <p:cNvGraphicFramePr>
            <a:graphicFrameLocks noChangeAspect="1"/>
          </p:cNvGraphicFramePr>
          <p:nvPr/>
        </p:nvGraphicFramePr>
        <p:xfrm>
          <a:off x="1071563" y="157163"/>
          <a:ext cx="7759700" cy="3657600"/>
        </p:xfrm>
        <a:graphic>
          <a:graphicData uri="http://schemas.openxmlformats.org/presentationml/2006/ole">
            <p:oleObj spid="_x0000_s716803" name="Document" r:id="rId3" imgW="7315170" imgH="3674326" progId="Word.Document.8">
              <p:embed/>
            </p:oleObj>
          </a:graphicData>
        </a:graphic>
      </p:graphicFrame>
      <p:sp>
        <p:nvSpPr>
          <p:cNvPr id="3" name="Date Placeholder 20"/>
          <p:cNvSpPr txBox="1">
            <a:spLocks/>
          </p:cNvSpPr>
          <p:nvPr/>
        </p:nvSpPr>
        <p:spPr>
          <a:xfrm>
            <a:off x="6858000" y="6629400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8/25/2013 1:19 PM</a:t>
            </a:r>
            <a:endParaRPr kumimoji="1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Readers</a:t>
            </a:r>
            <a:endParaRPr lang="en-US" dirty="0"/>
          </a:p>
        </p:txBody>
      </p:sp>
      <p:graphicFrame>
        <p:nvGraphicFramePr>
          <p:cNvPr id="168964" name="Object 4"/>
          <p:cNvGraphicFramePr>
            <a:graphicFrameLocks noChangeAspect="1"/>
          </p:cNvGraphicFramePr>
          <p:nvPr/>
        </p:nvGraphicFramePr>
        <p:xfrm>
          <a:off x="1219200" y="1219200"/>
          <a:ext cx="7321550" cy="5075238"/>
        </p:xfrm>
        <a:graphic>
          <a:graphicData uri="http://schemas.openxmlformats.org/presentationml/2006/ole">
            <p:oleObj spid="_x0000_s717827" name="Document" r:id="rId3" imgW="7315170" imgH="5110418" progId="Word.Document.8">
              <p:embed/>
            </p:oleObj>
          </a:graphicData>
        </a:graphic>
      </p:graphicFrame>
      <p:sp>
        <p:nvSpPr>
          <p:cNvPr id="5" name="Date Placeholder 20"/>
          <p:cNvSpPr>
            <a:spLocks noGrp="1"/>
          </p:cNvSpPr>
          <p:nvPr>
            <p:ph type="dt" sz="half" idx="2"/>
          </p:nvPr>
        </p:nvSpPr>
        <p:spPr>
          <a:xfrm>
            <a:off x="6858000" y="6629400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8/25/2013 1:19 PM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200" y="228600"/>
            <a:ext cx="7793038" cy="609600"/>
          </a:xfrm>
        </p:spPr>
        <p:txBody>
          <a:bodyPr/>
          <a:lstStyle/>
          <a:p>
            <a:r>
              <a:rPr lang="en-US" dirty="0" smtClean="0"/>
              <a:t>Binary Readers (continued)</a:t>
            </a:r>
            <a:endParaRPr lang="en-US" dirty="0"/>
          </a:p>
        </p:txBody>
      </p:sp>
      <p:graphicFrame>
        <p:nvGraphicFramePr>
          <p:cNvPr id="169988" name="Object 4"/>
          <p:cNvGraphicFramePr>
            <a:graphicFrameLocks noChangeAspect="1"/>
          </p:cNvGraphicFramePr>
          <p:nvPr/>
        </p:nvGraphicFramePr>
        <p:xfrm>
          <a:off x="985838" y="1300163"/>
          <a:ext cx="7664450" cy="4656137"/>
        </p:xfrm>
        <a:graphic>
          <a:graphicData uri="http://schemas.openxmlformats.org/presentationml/2006/ole">
            <p:oleObj spid="_x0000_s718851" name="Document" r:id="rId3" imgW="7315170" imgH="4442326" progId="Word.Document.8">
              <p:embed/>
            </p:oleObj>
          </a:graphicData>
        </a:graphic>
      </p:graphicFrame>
      <p:sp>
        <p:nvSpPr>
          <p:cNvPr id="5" name="Date Placeholder 20"/>
          <p:cNvSpPr>
            <a:spLocks noGrp="1"/>
          </p:cNvSpPr>
          <p:nvPr>
            <p:ph type="dt" sz="half" idx="2"/>
          </p:nvPr>
        </p:nvSpPr>
        <p:spPr>
          <a:xfrm>
            <a:off x="6858000" y="6629400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8/25/2013 1:19 PM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603AB"/>
            </a:gs>
            <a:gs pos="12000">
              <a:srgbClr val="E81766"/>
            </a:gs>
            <a:gs pos="27000">
              <a:srgbClr val="EE3F17"/>
            </a:gs>
            <a:gs pos="48000">
              <a:srgbClr val="FFFF00"/>
            </a:gs>
            <a:gs pos="64999">
              <a:srgbClr val="1A8D48"/>
            </a:gs>
            <a:gs pos="78999">
              <a:srgbClr val="0819FB"/>
            </a:gs>
            <a:gs pos="100000">
              <a:srgbClr val="A603AB"/>
            </a:gs>
          </a:gsLst>
          <a:lin ang="0" scaled="1"/>
        </a:gradFill>
        <a:ln w="12700" cap="flat" cmpd="sng" algn="ctr">
          <a:solidFill>
            <a:srgbClr val="EAEAEA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sy="50000" kx="2115830" algn="bl" rotWithShape="0">
            <a:srgbClr val="C0C0C0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603AB"/>
            </a:gs>
            <a:gs pos="12000">
              <a:srgbClr val="E81766"/>
            </a:gs>
            <a:gs pos="27000">
              <a:srgbClr val="EE3F17"/>
            </a:gs>
            <a:gs pos="48000">
              <a:srgbClr val="FFFF00"/>
            </a:gs>
            <a:gs pos="64999">
              <a:srgbClr val="1A8D48"/>
            </a:gs>
            <a:gs pos="78999">
              <a:srgbClr val="0819FB"/>
            </a:gs>
            <a:gs pos="100000">
              <a:srgbClr val="A603AB"/>
            </a:gs>
          </a:gsLst>
          <a:lin ang="0" scaled="1"/>
        </a:gradFill>
        <a:ln w="12700" cap="flat" cmpd="sng" algn="ctr">
          <a:solidFill>
            <a:srgbClr val="EAEAEA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sy="50000" kx="2115830" algn="bl" rotWithShape="0">
            <a:srgbClr val="C0C0C0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32109</TotalTime>
  <Words>102</Words>
  <Application>Microsoft Office PowerPoint</Application>
  <PresentationFormat>On-screen Show (4:3)</PresentationFormat>
  <Paragraphs>17</Paragraphs>
  <Slides>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Blends</vt:lpstr>
      <vt:lpstr>Document</vt:lpstr>
      <vt:lpstr>Lecture Set 12</vt:lpstr>
      <vt:lpstr>Slide 2</vt:lpstr>
      <vt:lpstr>Text vs Binary Files (review)</vt:lpstr>
      <vt:lpstr>Binary Files – A Brief Introduction</vt:lpstr>
      <vt:lpstr>Slide 5</vt:lpstr>
      <vt:lpstr>Binary Readers</vt:lpstr>
      <vt:lpstr>Binary Readers (continued)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10</dc:title>
  <dc:subject/>
  <dc:creator>Course Technology</dc:creator>
  <cp:keywords/>
  <dc:description/>
  <cp:lastModifiedBy>Frank</cp:lastModifiedBy>
  <cp:revision>1014</cp:revision>
  <cp:lastPrinted>2009-04-22T19:24:48Z</cp:lastPrinted>
  <dcterms:created xsi:type="dcterms:W3CDTF">2001-01-01T00:26:29Z</dcterms:created>
  <dcterms:modified xsi:type="dcterms:W3CDTF">2013-08-25T17:25:34Z</dcterms:modified>
  <cp:category/>
</cp:coreProperties>
</file>