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Default Extension="doc" ContentType="application/msword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Default Extension="jpeg" ContentType="image/jpeg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60"/>
  </p:notesMasterIdLst>
  <p:handoutMasterIdLst>
    <p:handoutMasterId r:id="rId61"/>
  </p:handoutMasterIdLst>
  <p:sldIdLst>
    <p:sldId id="256" r:id="rId2"/>
    <p:sldId id="257" r:id="rId3"/>
    <p:sldId id="258" r:id="rId4"/>
    <p:sldId id="336" r:id="rId5"/>
    <p:sldId id="337" r:id="rId6"/>
    <p:sldId id="338" r:id="rId7"/>
    <p:sldId id="259" r:id="rId8"/>
    <p:sldId id="339" r:id="rId9"/>
    <p:sldId id="319" r:id="rId10"/>
    <p:sldId id="321" r:id="rId11"/>
    <p:sldId id="318" r:id="rId12"/>
    <p:sldId id="320" r:id="rId13"/>
    <p:sldId id="261" r:id="rId14"/>
    <p:sldId id="262" r:id="rId15"/>
    <p:sldId id="340" r:id="rId16"/>
    <p:sldId id="343" r:id="rId17"/>
    <p:sldId id="344" r:id="rId18"/>
    <p:sldId id="349" r:id="rId19"/>
    <p:sldId id="345" r:id="rId20"/>
    <p:sldId id="346" r:id="rId21"/>
    <p:sldId id="347" r:id="rId22"/>
    <p:sldId id="263" r:id="rId23"/>
    <p:sldId id="264" r:id="rId24"/>
    <p:sldId id="265" r:id="rId25"/>
    <p:sldId id="267" r:id="rId26"/>
    <p:sldId id="268" r:id="rId27"/>
    <p:sldId id="269" r:id="rId28"/>
    <p:sldId id="270" r:id="rId29"/>
    <p:sldId id="271" r:id="rId30"/>
    <p:sldId id="275" r:id="rId31"/>
    <p:sldId id="276" r:id="rId32"/>
    <p:sldId id="277" r:id="rId33"/>
    <p:sldId id="282" r:id="rId34"/>
    <p:sldId id="284" r:id="rId35"/>
    <p:sldId id="285" r:id="rId36"/>
    <p:sldId id="286" r:id="rId37"/>
    <p:sldId id="291" r:id="rId38"/>
    <p:sldId id="278" r:id="rId39"/>
    <p:sldId id="279" r:id="rId40"/>
    <p:sldId id="281" r:id="rId41"/>
    <p:sldId id="292" r:id="rId42"/>
    <p:sldId id="293" r:id="rId43"/>
    <p:sldId id="317" r:id="rId44"/>
    <p:sldId id="294" r:id="rId45"/>
    <p:sldId id="322" r:id="rId46"/>
    <p:sldId id="323" r:id="rId47"/>
    <p:sldId id="324" r:id="rId48"/>
    <p:sldId id="325" r:id="rId49"/>
    <p:sldId id="326" r:id="rId50"/>
    <p:sldId id="327" r:id="rId51"/>
    <p:sldId id="328" r:id="rId52"/>
    <p:sldId id="329" r:id="rId53"/>
    <p:sldId id="330" r:id="rId54"/>
    <p:sldId id="331" r:id="rId55"/>
    <p:sldId id="332" r:id="rId56"/>
    <p:sldId id="333" r:id="rId57"/>
    <p:sldId id="334" r:id="rId58"/>
    <p:sldId id="335" r:id="rId5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66FFFF"/>
    <a:srgbClr val="CCFFFF"/>
    <a:srgbClr val="CCECFF"/>
    <a:srgbClr val="E2B3FF"/>
    <a:srgbClr val="FF5050"/>
    <a:srgbClr val="00FFFF"/>
    <a:srgbClr val="00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7" autoAdjust="0"/>
    <p:restoredTop sz="94710" autoAdjust="0"/>
  </p:normalViewPr>
  <p:slideViewPr>
    <p:cSldViewPr>
      <p:cViewPr varScale="1">
        <p:scale>
          <a:sx n="78" d="100"/>
          <a:sy n="78" d="100"/>
        </p:scale>
        <p:origin x="-165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864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8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8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9F65D95-5DD3-4B09-8B5D-7779239B55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2506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AF614C2-4FE3-4ADD-8B95-2D1030AAC5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64925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96F2B44C-BF13-4050-8A79-2071B9812B86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788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84682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FAA7E8E1-45B1-4099-B502-C004C704A9ED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040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78D9C4D5-F9FB-4E49-85BD-09D10CF9B565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82009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7006295-5EEC-47D7-80EA-22AB169A76A7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66906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9FFAD3E8-9612-4FB4-85F8-FBEB0BDD0502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30917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6A6B59CE-46E7-44E2-BBE2-CF2DAFD2AE6A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66063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D23698BA-F33F-4CF4-9257-9D94D00F8CA6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61158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7DBEE877-A988-429A-A353-D257A137E206}" type="slidenum">
              <a:rPr lang="en-US" sz="1200"/>
              <a:pPr eaLnBrk="1" hangingPunct="1"/>
              <a:t>22</a:t>
            </a:fld>
            <a:endParaRPr lang="en-US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27824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7CAA8FCF-6B18-4D9E-8C6F-790E8FF57225}" type="slidenum">
              <a:rPr lang="en-US" sz="1200"/>
              <a:pPr eaLnBrk="1" hangingPunct="1"/>
              <a:t>23</a:t>
            </a:fld>
            <a:endParaRPr lang="en-US" sz="12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20765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4ADD97F1-A1C2-4CF3-9F72-2C4A46858FAC}" type="slidenum">
              <a:rPr lang="en-US" sz="1200"/>
              <a:pPr eaLnBrk="1" hangingPunct="1"/>
              <a:t>24</a:t>
            </a:fld>
            <a:endParaRPr lang="en-US" sz="120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00061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9A228D16-D0E0-4DB1-91EE-4427B9D730A2}" type="slidenum">
              <a:rPr lang="en-US" sz="1200"/>
              <a:pPr eaLnBrk="1" hangingPunct="1"/>
              <a:t>25</a:t>
            </a:fld>
            <a:endParaRPr lang="en-US" sz="12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8355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BC748C8E-E78C-4AE1-9887-C10DAF320897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74033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3519B207-58A8-4375-AC4C-8119709B13FC}" type="slidenum">
              <a:rPr lang="en-US" sz="1200"/>
              <a:pPr eaLnBrk="1" hangingPunct="1"/>
              <a:t>26</a:t>
            </a:fld>
            <a:endParaRPr lang="en-US" sz="120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34169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6C2BA93A-9ED2-4CAB-9119-B96C8FE89BFE}" type="slidenum">
              <a:rPr lang="en-US" sz="1200"/>
              <a:pPr eaLnBrk="1" hangingPunct="1"/>
              <a:t>27</a:t>
            </a:fld>
            <a:endParaRPr lang="en-US" sz="12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04512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03BE50B2-5848-427E-ABE3-1AEE12C8DC4F}" type="slidenum">
              <a:rPr lang="en-US" sz="1200"/>
              <a:pPr eaLnBrk="1" hangingPunct="1"/>
              <a:t>28</a:t>
            </a:fld>
            <a:endParaRPr lang="en-US" sz="120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55596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0D4C6793-CA72-4BDE-ABC0-2F9FB97B0DD7}" type="slidenum">
              <a:rPr lang="en-US" sz="1200"/>
              <a:pPr eaLnBrk="1" hangingPunct="1"/>
              <a:t>29</a:t>
            </a:fld>
            <a:endParaRPr lang="en-US" sz="12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16594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21AD1F57-EEB9-43BD-A960-430B11C09A2C}" type="slidenum">
              <a:rPr lang="en-US" sz="1200"/>
              <a:pPr eaLnBrk="1" hangingPunct="1"/>
              <a:t>30</a:t>
            </a:fld>
            <a:endParaRPr lang="en-US" sz="120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99061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7BBD990A-6AEF-4D8A-9D6C-5E880AD2A3B8}" type="slidenum">
              <a:rPr lang="en-US" sz="1200"/>
              <a:pPr eaLnBrk="1" hangingPunct="1"/>
              <a:t>31</a:t>
            </a:fld>
            <a:endParaRPr lang="en-US" sz="120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70119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9CB6236C-B607-48AB-BCF3-F331A0537013}" type="slidenum">
              <a:rPr lang="en-US" sz="1200"/>
              <a:pPr eaLnBrk="1" hangingPunct="1"/>
              <a:t>32</a:t>
            </a:fld>
            <a:endParaRPr lang="en-US" sz="12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88179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97017607-1E0C-4AC3-A72B-48D6F1520EAD}" type="slidenum">
              <a:rPr lang="en-US" sz="1200"/>
              <a:pPr eaLnBrk="1" hangingPunct="1"/>
              <a:t>33</a:t>
            </a:fld>
            <a:endParaRPr lang="en-US" sz="120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68006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5234EA40-9164-4723-9485-17736721E53E}" type="slidenum">
              <a:rPr lang="en-US" sz="1200"/>
              <a:pPr eaLnBrk="1" hangingPunct="1"/>
              <a:t>34</a:t>
            </a:fld>
            <a:endParaRPr lang="en-US" sz="120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51950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C506F98C-368A-4E8F-B24B-E88744A5000B}" type="slidenum">
              <a:rPr lang="en-US" sz="1200"/>
              <a:pPr eaLnBrk="1" hangingPunct="1"/>
              <a:t>35</a:t>
            </a:fld>
            <a:endParaRPr lang="en-US" sz="120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5067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517239A8-34BE-421E-B472-1802221C3487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74522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04F41536-FFC7-4B15-B29F-B1D32C25BB60}" type="slidenum">
              <a:rPr lang="en-US" sz="1200"/>
              <a:pPr eaLnBrk="1" hangingPunct="1"/>
              <a:t>36</a:t>
            </a:fld>
            <a:endParaRPr lang="en-US" sz="120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25430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40474F2B-491C-41C3-AEAC-4B96F9D67842}" type="slidenum">
              <a:rPr lang="en-US" sz="1200"/>
              <a:pPr eaLnBrk="1" hangingPunct="1"/>
              <a:t>37</a:t>
            </a:fld>
            <a:endParaRPr lang="en-US" sz="120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45229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CF75DB83-C08D-41F9-906F-F400C56F4F9F}" type="slidenum">
              <a:rPr lang="en-US" sz="1200"/>
              <a:pPr eaLnBrk="1" hangingPunct="1"/>
              <a:t>38</a:t>
            </a:fld>
            <a:endParaRPr lang="en-US" sz="120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17378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9FE240AC-4CA2-40F7-8264-688BAB470B64}" type="slidenum">
              <a:rPr lang="en-US" sz="1200"/>
              <a:pPr eaLnBrk="1" hangingPunct="1"/>
              <a:t>39</a:t>
            </a:fld>
            <a:endParaRPr lang="en-US" sz="120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38757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5F7AF424-1743-4E41-B901-0D6F6EDFCA51}" type="slidenum">
              <a:rPr lang="en-US" sz="1200"/>
              <a:pPr eaLnBrk="1" hangingPunct="1"/>
              <a:t>40</a:t>
            </a:fld>
            <a:endParaRPr lang="en-US" sz="120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68331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4CF64ACD-6047-4873-8A45-4B47F56F1D55}" type="slidenum">
              <a:rPr lang="en-US" sz="1200"/>
              <a:pPr eaLnBrk="1" hangingPunct="1"/>
              <a:t>41</a:t>
            </a:fld>
            <a:endParaRPr lang="en-US" sz="120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34935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F17CCB2B-0A17-49CB-A6FF-FB2971713A81}" type="slidenum">
              <a:rPr lang="en-US" sz="1200"/>
              <a:pPr eaLnBrk="1" hangingPunct="1"/>
              <a:t>42</a:t>
            </a:fld>
            <a:endParaRPr lang="en-US" sz="120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9710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208705C6-13F2-4237-A665-015C8CF87693}" type="slidenum">
              <a:rPr lang="en-US" sz="1200"/>
              <a:pPr eaLnBrk="1" hangingPunct="1"/>
              <a:t>43</a:t>
            </a:fld>
            <a:endParaRPr lang="en-US" sz="120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70262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94901FBD-CB65-4AE1-9234-A719752BDE13}" type="slidenum">
              <a:rPr lang="en-US" sz="1200"/>
              <a:pPr eaLnBrk="1" hangingPunct="1"/>
              <a:t>44</a:t>
            </a:fld>
            <a:endParaRPr lang="en-US" sz="120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60847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599AA5D-1D78-4062-8960-F662C400729E}" type="slidenum">
              <a:rPr lang="en-US" sz="1200"/>
              <a:pPr eaLnBrk="1" hangingPunct="1"/>
              <a:t>45</a:t>
            </a:fld>
            <a:endParaRPr lang="en-US" sz="120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4082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DF845EFB-C23B-42CB-88C4-ED0B8DFF618C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45301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480C31E7-F35F-49A1-B544-1F85515AF381}" type="slidenum">
              <a:rPr lang="en-US" sz="1200"/>
              <a:pPr eaLnBrk="1" hangingPunct="1"/>
              <a:t>46</a:t>
            </a:fld>
            <a:endParaRPr lang="en-US" sz="120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699399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36677E7E-949B-4112-9322-8144F31BFC9C}" type="slidenum">
              <a:rPr lang="en-US" sz="1200"/>
              <a:pPr eaLnBrk="1" hangingPunct="1"/>
              <a:t>47</a:t>
            </a:fld>
            <a:endParaRPr lang="en-US" sz="120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58631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50314B58-E850-4A86-BFDA-6EA7DCC4A5FA}" type="slidenum">
              <a:rPr lang="en-US" sz="1200"/>
              <a:pPr eaLnBrk="1" hangingPunct="1"/>
              <a:t>48</a:t>
            </a:fld>
            <a:endParaRPr lang="en-US" sz="120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25905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284CEB45-54AC-4D0F-A96E-43A26B5C13C1}" type="slidenum">
              <a:rPr lang="en-US" sz="1200"/>
              <a:pPr eaLnBrk="1" hangingPunct="1"/>
              <a:t>49</a:t>
            </a:fld>
            <a:endParaRPr lang="en-US" sz="120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542194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1781C1E0-603D-4C88-A859-D3181B9551B1}" type="slidenum">
              <a:rPr lang="en-US" sz="1200"/>
              <a:pPr eaLnBrk="1" hangingPunct="1"/>
              <a:t>50</a:t>
            </a:fld>
            <a:endParaRPr lang="en-US" sz="120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73923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6F150455-6D51-4258-84A1-8B5F368FF960}" type="slidenum">
              <a:rPr lang="en-US" sz="1200"/>
              <a:pPr eaLnBrk="1" hangingPunct="1"/>
              <a:t>51</a:t>
            </a:fld>
            <a:endParaRPr lang="en-US" sz="120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665920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B6F6A52A-BC24-425D-92BD-4A5FA82076D6}" type="slidenum">
              <a:rPr lang="en-US" sz="1200"/>
              <a:pPr eaLnBrk="1" hangingPunct="1"/>
              <a:t>52</a:t>
            </a:fld>
            <a:endParaRPr lang="en-US" sz="120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402026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78587BB7-F434-4667-9D18-BD69ADA22961}" type="slidenum">
              <a:rPr lang="en-US" sz="1200"/>
              <a:pPr eaLnBrk="1" hangingPunct="1"/>
              <a:t>53</a:t>
            </a:fld>
            <a:endParaRPr lang="en-US" sz="120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206206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2F6C7256-DF55-477D-A1A9-525BB7CF1F22}" type="slidenum">
              <a:rPr lang="en-US" sz="1200"/>
              <a:pPr eaLnBrk="1" hangingPunct="1"/>
              <a:t>54</a:t>
            </a:fld>
            <a:endParaRPr lang="en-US" sz="120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688235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4DCAFEC2-E416-4E25-9A10-42CE30604048}" type="slidenum">
              <a:rPr lang="en-US" sz="1200"/>
              <a:pPr eaLnBrk="1" hangingPunct="1"/>
              <a:t>55</a:t>
            </a:fld>
            <a:endParaRPr lang="en-US" sz="120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9430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01664A0-2342-4C59-B9B7-C919C16767B5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303336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657BBD44-F65D-427F-8F0C-B1779BFD0B48}" type="slidenum">
              <a:rPr lang="en-US" sz="1200"/>
              <a:pPr eaLnBrk="1" hangingPunct="1"/>
              <a:t>56</a:t>
            </a:fld>
            <a:endParaRPr lang="en-US" sz="120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158600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8C5F948D-3654-4E7F-8371-95148A7DAD23}" type="slidenum">
              <a:rPr lang="en-US" sz="1200"/>
              <a:pPr eaLnBrk="1" hangingPunct="1"/>
              <a:t>57</a:t>
            </a:fld>
            <a:endParaRPr lang="en-US" sz="120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092483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C6DB2CA4-80FA-4B4B-B417-A0CD14D28754}" type="slidenum">
              <a:rPr lang="en-US" sz="1200"/>
              <a:pPr eaLnBrk="1" hangingPunct="1"/>
              <a:t>58</a:t>
            </a:fld>
            <a:endParaRPr lang="en-US" sz="12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9660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1A26F193-2342-4AD6-9F09-D1D2AB4A73CC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1037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1B1A181-A9C4-43B4-80EE-351AF49BEDC2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7058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C7D92A3E-8B75-4E3C-A1C2-F6D897F15D81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6369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5BAD03E2-3A22-4EE0-BBD1-3E2122D6F24F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4386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90513" y="2546350"/>
            <a:ext cx="2300287" cy="474663"/>
          </a:xfrm>
          <a:prstGeom prst="rect">
            <a:avLst/>
          </a:prstGeom>
          <a:gradFill rotWithShape="0">
            <a:gsLst>
              <a:gs pos="0">
                <a:srgbClr val="6699FF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 userDrawn="1"/>
        </p:nvSpPr>
        <p:spPr bwMode="auto">
          <a:xfrm>
            <a:off x="0" y="0"/>
            <a:ext cx="457200" cy="6324600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ChangeArrowheads="1"/>
          </p:cNvSpPr>
          <p:nvPr userDrawn="1"/>
        </p:nvSpPr>
        <p:spPr bwMode="auto">
          <a:xfrm>
            <a:off x="6477000" y="914400"/>
            <a:ext cx="2667000" cy="228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ChangeArrowheads="1"/>
          </p:cNvSpPr>
          <p:nvPr userDrawn="1"/>
        </p:nvSpPr>
        <p:spPr bwMode="auto">
          <a:xfrm>
            <a:off x="1066800" y="0"/>
            <a:ext cx="8077200" cy="228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22"/>
          <p:cNvSpPr>
            <a:spLocks noChangeArrowheads="1"/>
          </p:cNvSpPr>
          <p:nvPr userDrawn="1"/>
        </p:nvSpPr>
        <p:spPr bwMode="auto">
          <a:xfrm>
            <a:off x="4572000" y="457200"/>
            <a:ext cx="4572000" cy="228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23"/>
          <p:cNvSpPr>
            <a:spLocks noChangeArrowheads="1"/>
          </p:cNvSpPr>
          <p:nvPr userDrawn="1"/>
        </p:nvSpPr>
        <p:spPr bwMode="auto">
          <a:xfrm>
            <a:off x="5334000" y="685800"/>
            <a:ext cx="3810000" cy="228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CC6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24"/>
          <p:cNvSpPr>
            <a:spLocks noChangeArrowheads="1"/>
          </p:cNvSpPr>
          <p:nvPr userDrawn="1"/>
        </p:nvSpPr>
        <p:spPr bwMode="auto">
          <a:xfrm>
            <a:off x="2895600" y="228600"/>
            <a:ext cx="6248400" cy="228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33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2895600"/>
            <a:ext cx="4114800" cy="422275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12" name="Group 6"/>
          <p:cNvGrpSpPr>
            <a:grpSpLocks/>
          </p:cNvGrpSpPr>
          <p:nvPr/>
        </p:nvGrpSpPr>
        <p:grpSpPr bwMode="auto">
          <a:xfrm>
            <a:off x="152400" y="3200400"/>
            <a:ext cx="5638800" cy="474663"/>
            <a:chOff x="912" y="2640"/>
            <a:chExt cx="672" cy="432"/>
          </a:xfrm>
        </p:grpSpPr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912" y="2640"/>
              <a:ext cx="384" cy="43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1248" y="2640"/>
              <a:ext cx="336" cy="432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5" name="Rectangle 11"/>
          <p:cNvSpPr>
            <a:spLocks noChangeArrowheads="1"/>
          </p:cNvSpPr>
          <p:nvPr/>
        </p:nvSpPr>
        <p:spPr bwMode="auto">
          <a:xfrm flipV="1">
            <a:off x="315913" y="3260725"/>
            <a:ext cx="8693150" cy="5556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609600" y="2438400"/>
            <a:ext cx="36513" cy="36576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696200" cy="1143000"/>
          </a:xfrm>
        </p:spPr>
        <p:txBody>
          <a:bodyPr/>
          <a:lstStyle>
            <a:lvl1pPr algn="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200"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Rectangle 1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400" dirty="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7F2BCE31-42A5-4533-B154-A03BF29A3857}" type="datetime8">
              <a:rPr lang="en-US" smtClean="0"/>
              <a:pPr>
                <a:defRPr/>
              </a:pPr>
              <a:t>1/6/2016 8:47 PM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9589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7852A17-A233-4EA4-A069-7BF48195C3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8833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4363" y="228600"/>
            <a:ext cx="1990725" cy="5903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28600"/>
            <a:ext cx="5821363" cy="5903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7674BFC-C4B6-4EF6-B890-D7021A3E19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5474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400" dirty="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BEA6E0A2-19C7-4E3E-9DB9-B014FC562FE3}" type="datetime8">
              <a:rPr lang="en-US" smtClean="0"/>
              <a:pPr>
                <a:defRPr/>
              </a:pPr>
              <a:t>1/6/2016 8:47 PM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8213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1DFBBDF-A3EF-4E05-A169-558D678A03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9551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295400"/>
            <a:ext cx="3905250" cy="4837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0" y="1295400"/>
            <a:ext cx="3906838" cy="4837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D6224BE-1430-46B6-9BDC-4E23F8B33D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425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55DEDAC-09C2-4010-AE4C-09B01809F1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65651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400" dirty="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74FEE3AE-F882-4635-A272-72BD0EA05705}" type="datetime8">
              <a:rPr lang="en-US" smtClean="0"/>
              <a:pPr>
                <a:defRPr/>
              </a:pPr>
              <a:t>1/6/2016 8:47 PM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5901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6BCBA36-B706-4F4D-AA5A-FAA2E7E11A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71733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B462F08-AA44-472F-8AD7-3BCEC1F86E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0225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15B06A3-DF30-4736-B27F-86F841DCD5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8918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295400"/>
            <a:ext cx="7964488" cy="483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4529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" cy="6324600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533" name="Rectangle 21"/>
          <p:cNvSpPr>
            <a:spLocks noChangeArrowheads="1"/>
          </p:cNvSpPr>
          <p:nvPr userDrawn="1"/>
        </p:nvSpPr>
        <p:spPr bwMode="auto">
          <a:xfrm>
            <a:off x="7848600" y="914400"/>
            <a:ext cx="1295400" cy="228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534" name="Rectangle 22"/>
          <p:cNvSpPr>
            <a:spLocks noChangeArrowheads="1"/>
          </p:cNvSpPr>
          <p:nvPr userDrawn="1"/>
        </p:nvSpPr>
        <p:spPr bwMode="auto">
          <a:xfrm>
            <a:off x="4953000" y="0"/>
            <a:ext cx="4191000" cy="228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535" name="Rectangle 23"/>
          <p:cNvSpPr>
            <a:spLocks noChangeArrowheads="1"/>
          </p:cNvSpPr>
          <p:nvPr userDrawn="1"/>
        </p:nvSpPr>
        <p:spPr bwMode="auto">
          <a:xfrm>
            <a:off x="6096000" y="457200"/>
            <a:ext cx="3048000" cy="228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536" name="Rectangle 24"/>
          <p:cNvSpPr>
            <a:spLocks noChangeArrowheads="1"/>
          </p:cNvSpPr>
          <p:nvPr userDrawn="1"/>
        </p:nvSpPr>
        <p:spPr bwMode="auto">
          <a:xfrm>
            <a:off x="7239000" y="685800"/>
            <a:ext cx="1905000" cy="228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CC6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537" name="Rectangle 25"/>
          <p:cNvSpPr>
            <a:spLocks noChangeArrowheads="1"/>
          </p:cNvSpPr>
          <p:nvPr userDrawn="1"/>
        </p:nvSpPr>
        <p:spPr bwMode="auto">
          <a:xfrm>
            <a:off x="5715000" y="228600"/>
            <a:ext cx="3429000" cy="228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99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539" name="Text Box 27"/>
          <p:cNvSpPr txBox="1">
            <a:spLocks noChangeArrowheads="1"/>
          </p:cNvSpPr>
          <p:nvPr userDrawn="1"/>
        </p:nvSpPr>
        <p:spPr bwMode="auto">
          <a:xfrm rot="41549">
            <a:off x="0" y="6583363"/>
            <a:ext cx="1066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kumimoji="0" lang="en-US" sz="1200" b="1">
                <a:solidFill>
                  <a:schemeClr val="tx2"/>
                </a:solidFill>
              </a:rPr>
              <a:t>Slide </a:t>
            </a:r>
            <a:fld id="{FBB42B22-DFF8-4E99-8385-2D1578258787}" type="slidenum">
              <a:rPr kumimoji="0" lang="en-US" sz="1200" b="1">
                <a:solidFill>
                  <a:schemeClr val="tx2"/>
                </a:solidFill>
              </a:rPr>
              <a:pPr algn="l" eaLnBrk="1" hangingPunct="1"/>
              <a:t>‹#›</a:t>
            </a:fld>
            <a:endParaRPr kumimoji="0" lang="en-US" sz="1200" b="1">
              <a:solidFill>
                <a:schemeClr val="tx2"/>
              </a:solidFill>
            </a:endParaRPr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ltGray">
          <a:xfrm>
            <a:off x="800100" y="1098550"/>
            <a:ext cx="723900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gray">
          <a:xfrm>
            <a:off x="457200" y="11430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ltGray">
          <a:xfrm>
            <a:off x="228600" y="1905000"/>
            <a:ext cx="533400" cy="4572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8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28600"/>
            <a:ext cx="79454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gray">
          <a:xfrm flipH="1">
            <a:off x="685800" y="228600"/>
            <a:ext cx="26988" cy="60198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pPr algn="r"/>
            <a:fld id="{FD6CB4A6-D9E4-497D-8484-DB653F390670}" type="datetime8">
              <a:rPr lang="en-US" smtClean="0"/>
              <a:pPr algn="r"/>
              <a:t>1/6/2016 8:47 PM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50000"/>
        <a:buFont typeface="Wingdings" panose="05000000000000000000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AA306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06800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Word_97_-_2003_Document1.doc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Word_97_-_2003_Document2.doc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Set 13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Drawing</a:t>
            </a:r>
          </a:p>
          <a:p>
            <a:pPr eaLnBrk="1" hangingPunct="1"/>
            <a:r>
              <a:rPr lang="en-US" smtClean="0"/>
              <a:t>Mouse and Keyboard Events </a:t>
            </a:r>
          </a:p>
          <a:p>
            <a:pPr eaLnBrk="1" hangingPunct="1"/>
            <a:r>
              <a:rPr lang="en-US" smtClean="0"/>
              <a:t>Part A - Drawing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Drawing to a Form (Example)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ph idx="1"/>
          </p:nvPr>
        </p:nvGraphicFramePr>
        <p:xfrm>
          <a:off x="1524000" y="2843212"/>
          <a:ext cx="6640512" cy="4014788"/>
        </p:xfrm>
        <a:graphic>
          <a:graphicData uri="http://schemas.openxmlformats.org/presentationml/2006/ole">
            <p:oleObj spid="_x0000_s1031" name="Document" r:id="rId4" imgW="5905492" imgH="3571050" progId="Word.Document.8">
              <p:embed/>
            </p:oleObj>
          </a:graphicData>
        </a:graphic>
      </p:graphicFrame>
      <p:sp>
        <p:nvSpPr>
          <p:cNvPr id="566278" name="Text Box 6"/>
          <p:cNvSpPr txBox="1">
            <a:spLocks noChangeArrowheads="1"/>
          </p:cNvSpPr>
          <p:nvPr/>
        </p:nvSpPr>
        <p:spPr bwMode="gray">
          <a:xfrm>
            <a:off x="1219200" y="1524000"/>
            <a:ext cx="7315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66279" name="Text Box 7"/>
          <p:cNvSpPr txBox="1">
            <a:spLocks noChangeArrowheads="1"/>
          </p:cNvSpPr>
          <p:nvPr/>
        </p:nvSpPr>
        <p:spPr bwMode="gray">
          <a:xfrm>
            <a:off x="1524000" y="1404938"/>
            <a:ext cx="2759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66280" name="Text Box 8"/>
          <p:cNvSpPr txBox="1">
            <a:spLocks noChangeArrowheads="1"/>
          </p:cNvSpPr>
          <p:nvPr/>
        </p:nvSpPr>
        <p:spPr bwMode="gray">
          <a:xfrm>
            <a:off x="1143000" y="1295400"/>
            <a:ext cx="7696200" cy="1552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/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dirty="0"/>
              <a:t>The second argument to the paint handler has data type </a:t>
            </a:r>
            <a:r>
              <a:rPr lang="en-US" b="1" dirty="0" err="1">
                <a:latin typeface="Courier New" pitchFamily="49" charset="0"/>
              </a:rPr>
              <a:t>PaintEventArgs</a:t>
            </a:r>
            <a:r>
              <a:rPr lang="en-US" dirty="0"/>
              <a:t>. It also has a property named </a:t>
            </a:r>
            <a:r>
              <a:rPr lang="en-US" b="1" dirty="0">
                <a:latin typeface="Courier New" pitchFamily="49" charset="0"/>
              </a:rPr>
              <a:t>Graphics</a:t>
            </a:r>
            <a:r>
              <a:rPr lang="en-US" dirty="0"/>
              <a:t>.  The graphics object referenced by the </a:t>
            </a:r>
            <a:r>
              <a:rPr lang="en-US" b="1" dirty="0">
                <a:latin typeface="Courier New" pitchFamily="49" charset="0"/>
              </a:rPr>
              <a:t>Graphics</a:t>
            </a:r>
            <a:r>
              <a:rPr lang="en-US" dirty="0"/>
              <a:t> property provides the link to the GDI.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F8F6F5-AC87-46A6-A34D-E48D91C9268A}" type="datetime8">
              <a:rPr lang="en-US" smtClean="0"/>
              <a:pPr>
                <a:defRPr/>
              </a:pPr>
              <a:t>1/6/2016 8:47 PM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Drawing to a PictureBox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All controls, such as </a:t>
            </a:r>
            <a:r>
              <a:rPr lang="en-US" sz="2400" b="1" dirty="0" smtClean="0">
                <a:latin typeface="Courier New" panose="02070309020205020404" pitchFamily="49" charset="0"/>
              </a:rPr>
              <a:t>Label</a:t>
            </a:r>
            <a:r>
              <a:rPr lang="en-US" sz="2400" dirty="0" smtClean="0"/>
              <a:t>s, </a:t>
            </a:r>
            <a:r>
              <a:rPr lang="en-US" sz="2400" b="1" dirty="0" smtClean="0">
                <a:latin typeface="Courier New" panose="02070309020205020404" pitchFamily="49" charset="0"/>
              </a:rPr>
              <a:t>Button</a:t>
            </a:r>
            <a:r>
              <a:rPr lang="en-US" sz="2400" dirty="0" smtClean="0"/>
              <a:t>s, </a:t>
            </a:r>
            <a:r>
              <a:rPr lang="en-US" sz="2400" b="1" dirty="0" smtClean="0">
                <a:latin typeface="Courier New" panose="02070309020205020404" pitchFamily="49" charset="0"/>
              </a:rPr>
              <a:t>Form</a:t>
            </a:r>
            <a:r>
              <a:rPr lang="en-US" sz="2400" dirty="0" smtClean="0"/>
              <a:t>s and </a:t>
            </a:r>
            <a:r>
              <a:rPr lang="en-US" sz="2400" b="1" dirty="0" err="1" smtClean="0">
                <a:latin typeface="Courier New" panose="02070309020205020404" pitchFamily="49" charset="0"/>
              </a:rPr>
              <a:t>Picturebox</a:t>
            </a:r>
            <a:r>
              <a:rPr lang="en-US" sz="2400" dirty="0" err="1" smtClean="0"/>
              <a:t>es</a:t>
            </a:r>
            <a:r>
              <a:rPr lang="en-US" sz="2400" dirty="0" smtClean="0"/>
              <a:t> have their own </a:t>
            </a:r>
            <a:r>
              <a:rPr lang="en-US" sz="2400" dirty="0" smtClean="0">
                <a:solidFill>
                  <a:srgbClr val="009900"/>
                </a:solidFill>
              </a:rPr>
              <a:t>graphics contexts</a:t>
            </a:r>
            <a:r>
              <a:rPr lang="en-US" sz="2400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To draw on a control, you first obtain its graphics object by invoking the control’s method </a:t>
            </a:r>
            <a:r>
              <a:rPr lang="en-US" sz="2400" b="1" dirty="0" err="1" smtClean="0">
                <a:latin typeface="Courier New" panose="02070309020205020404" pitchFamily="49" charset="0"/>
              </a:rPr>
              <a:t>CreateGraphics</a:t>
            </a:r>
            <a:r>
              <a:rPr lang="en-US" sz="2400" b="1" dirty="0" smtClean="0">
                <a:latin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</a:t>
            </a:r>
            <a:endParaRPr lang="en-US" sz="2400" b="1" dirty="0" smtClean="0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Then you can use the methods in the graphics class to draw on that object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100" dirty="0" smtClean="0"/>
              <a:t>In the example on the next page, we pass the </a:t>
            </a:r>
            <a:r>
              <a:rPr lang="en-US" sz="2100" b="1" dirty="0" err="1" smtClean="0">
                <a:latin typeface="Courier New" panose="02070309020205020404" pitchFamily="49" charset="0"/>
              </a:rPr>
              <a:t>Picturebox</a:t>
            </a:r>
            <a:r>
              <a:rPr lang="en-US" sz="2100" dirty="0" smtClean="0"/>
              <a:t> control, p, to an enclosing paint function</a:t>
            </a:r>
          </a:p>
          <a:p>
            <a:pPr lvl="1" eaLnBrk="1" hangingPunct="1">
              <a:lnSpc>
                <a:spcPct val="80000"/>
              </a:lnSpc>
              <a:buNone/>
            </a:pPr>
            <a:r>
              <a:rPr lang="en-US" sz="2100" dirty="0" smtClean="0"/>
              <a:t> </a:t>
            </a:r>
            <a:r>
              <a:rPr lang="en-US" sz="2100" dirty="0" smtClean="0"/>
              <a:t>   (see Slides 18 and 20 for example)</a:t>
            </a:r>
            <a:endParaRPr lang="en-US" sz="21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100" dirty="0" smtClean="0"/>
              <a:t>Then we create the graphics object for the </a:t>
            </a:r>
            <a:r>
              <a:rPr lang="en-US" sz="2100" b="1" dirty="0" err="1" smtClean="0">
                <a:latin typeface="Courier New" panose="02070309020205020404" pitchFamily="49" charset="0"/>
              </a:rPr>
              <a:t>Picturebox</a:t>
            </a:r>
            <a:r>
              <a:rPr lang="en-US" sz="2100" dirty="0" smtClean="0"/>
              <a:t> surface and store the reference to this object in </a:t>
            </a:r>
            <a:r>
              <a:rPr lang="en-US" sz="2100" b="1" dirty="0" err="1" smtClean="0">
                <a:latin typeface="Courier New" panose="02070309020205020404" pitchFamily="49" charset="0"/>
              </a:rPr>
              <a:t>curgraph</a:t>
            </a:r>
            <a:endParaRPr lang="en-US" sz="2100" b="1" dirty="0" smtClean="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100" dirty="0" smtClean="0"/>
              <a:t>Now we are ready to “draw on” the graphics object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100" dirty="0" smtClean="0"/>
              <a:t>This object provides the link to the </a:t>
            </a:r>
            <a:r>
              <a:rPr lang="en-US" sz="2100" dirty="0" smtClean="0"/>
              <a:t>GDI</a:t>
            </a:r>
            <a:endParaRPr lang="en-US" sz="2100" dirty="0" smtClean="0"/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sz="2400" dirty="0" smtClean="0">
              <a:sym typeface="Wingdings" panose="05000000000000000000" pitchFamily="2" charset="2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07DE16-D562-43E5-87C3-3B445ACCBF3B}" type="datetime8">
              <a:rPr lang="en-US" smtClean="0"/>
              <a:pPr>
                <a:defRPr/>
              </a:pPr>
              <a:t>1/6/2016 8:47 PM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Drawing to a PictureBox (Example)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idx="1"/>
          </p:nvPr>
        </p:nvGraphicFramePr>
        <p:xfrm>
          <a:off x="1263650" y="1103313"/>
          <a:ext cx="7302500" cy="5672137"/>
        </p:xfrm>
        <a:graphic>
          <a:graphicData uri="http://schemas.openxmlformats.org/presentationml/2006/ole">
            <p:oleObj spid="_x0000_s2052" name="Document" r:id="rId4" imgW="7855983" imgH="6101791" progId="Word.Document.8">
              <p:embed/>
            </p:oleObj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F875AE-EF6C-4281-834C-7C61C644BD26}" type="datetime8">
              <a:rPr lang="en-US" smtClean="0"/>
              <a:pPr>
                <a:defRPr/>
              </a:pPr>
              <a:t>1/6/2016 8:47 PM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Classes of the GDI+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</a:t>
            </a:r>
            <a:r>
              <a:rPr lang="en-US" b="1" smtClean="0">
                <a:latin typeface="Courier New" panose="02070309020205020404" pitchFamily="49" charset="0"/>
              </a:rPr>
              <a:t>System.Drawing</a:t>
            </a:r>
            <a:r>
              <a:rPr lang="en-US" smtClean="0"/>
              <a:t> namespace contains classes and structures that define shapes</a:t>
            </a:r>
          </a:p>
          <a:p>
            <a:pPr eaLnBrk="1" hangingPunct="1"/>
            <a:r>
              <a:rPr lang="en-US" smtClean="0"/>
              <a:t>The </a:t>
            </a:r>
            <a:r>
              <a:rPr lang="en-US" b="1" smtClean="0">
                <a:latin typeface="Courier New" panose="02070309020205020404" pitchFamily="49" charset="0"/>
              </a:rPr>
              <a:t>System.Drawing.Drawing2D</a:t>
            </a:r>
            <a:r>
              <a:rPr lang="en-US" smtClean="0"/>
              <a:t> namespace contains additional shapes not supported by older versions of Windows</a:t>
            </a:r>
          </a:p>
          <a:p>
            <a:pPr lvl="1" eaLnBrk="1" hangingPunct="1"/>
            <a:r>
              <a:rPr lang="en-US" smtClean="0"/>
              <a:t>Windows 98 and Windows ME, for example</a:t>
            </a:r>
          </a:p>
          <a:p>
            <a:pPr eaLnBrk="1" hangingPunct="1"/>
            <a:r>
              <a:rPr lang="en-US" smtClean="0"/>
              <a:t>The </a:t>
            </a:r>
            <a:r>
              <a:rPr lang="en-US" b="1" smtClean="0">
                <a:latin typeface="Courier New" panose="02070309020205020404" pitchFamily="49" charset="0"/>
              </a:rPr>
              <a:t>System.Drawing.Graphics</a:t>
            </a:r>
            <a:r>
              <a:rPr lang="en-US" smtClean="0"/>
              <a:t> class contains methods to draw graphical shapes</a:t>
            </a:r>
          </a:p>
          <a:p>
            <a:pPr lvl="1" eaLnBrk="1" hangingPunct="1"/>
            <a:r>
              <a:rPr lang="en-US" smtClean="0"/>
              <a:t>This is where we will focus our energies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739A50-A622-490C-BF84-823BE9AF5340}" type="datetime8">
              <a:rPr lang="en-US" smtClean="0"/>
              <a:pPr>
                <a:defRPr/>
              </a:pPr>
              <a:t>1/6/2016 8:47 PM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533400"/>
            <a:ext cx="7793038" cy="685800"/>
          </a:xfrm>
        </p:spPr>
        <p:txBody>
          <a:bodyPr/>
          <a:lstStyle/>
          <a:p>
            <a:pPr eaLnBrk="1" hangingPunct="1"/>
            <a:r>
              <a:rPr lang="en-US" sz="3200" smtClean="0"/>
              <a:t>The Purpose of the </a:t>
            </a:r>
            <a:r>
              <a:rPr lang="en-US" sz="3200" b="1" smtClean="0">
                <a:latin typeface="Courier New" panose="02070309020205020404" pitchFamily="49" charset="0"/>
              </a:rPr>
              <a:t>System.Drawing</a:t>
            </a:r>
            <a:r>
              <a:rPr lang="en-US" sz="3200" smtClean="0"/>
              <a:t> Namespace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It contains structures that define graphical shapes</a:t>
            </a:r>
          </a:p>
          <a:p>
            <a:pPr eaLnBrk="1" hangingPunct="1"/>
            <a:r>
              <a:rPr lang="en-US" sz="2400" smtClean="0"/>
              <a:t>It contains other structures and classes that describe visual characteristics of graphical shapes (</a:t>
            </a:r>
            <a:r>
              <a:rPr lang="en-US" sz="2400" b="1" smtClean="0">
                <a:latin typeface="Courier New" panose="02070309020205020404" pitchFamily="49" charset="0"/>
              </a:rPr>
              <a:t>System.Drawing.Color</a:t>
            </a:r>
            <a:r>
              <a:rPr lang="en-US" sz="2400" smtClean="0"/>
              <a:t>, </a:t>
            </a:r>
            <a:r>
              <a:rPr lang="en-US" sz="2400" b="1" smtClean="0">
                <a:latin typeface="Courier New" panose="02070309020205020404" pitchFamily="49" charset="0"/>
              </a:rPr>
              <a:t>System.Drawing.Pen</a:t>
            </a:r>
            <a:r>
              <a:rPr lang="en-US" sz="2400" smtClean="0"/>
              <a:t>)</a:t>
            </a:r>
          </a:p>
          <a:p>
            <a:pPr eaLnBrk="1" hangingPunct="1"/>
            <a:r>
              <a:rPr lang="en-US" sz="2400" smtClean="0"/>
              <a:t>It contains the </a:t>
            </a:r>
            <a:r>
              <a:rPr lang="en-US" sz="2400" b="1" smtClean="0">
                <a:latin typeface="Courier New" panose="02070309020205020404" pitchFamily="49" charset="0"/>
              </a:rPr>
              <a:t>Graphics</a:t>
            </a:r>
            <a:r>
              <a:rPr lang="en-US" sz="2400" smtClean="0"/>
              <a:t> class, which is used to draw shapes to a graphics surface</a:t>
            </a:r>
          </a:p>
          <a:p>
            <a:pPr eaLnBrk="1" hangingPunct="1"/>
            <a:r>
              <a:rPr lang="en-US" sz="2400" smtClean="0"/>
              <a:t>So – we need this namespace to do our work</a:t>
            </a:r>
          </a:p>
          <a:p>
            <a:pPr eaLnBrk="1" hangingPunct="1"/>
            <a:r>
              <a:rPr lang="en-US" sz="2400" smtClean="0"/>
              <a:t>Why?  Well, let’s review for a moment a similar explanation related to files (but adapted to fit the need to do graphics)</a:t>
            </a:r>
          </a:p>
          <a:p>
            <a:pPr eaLnBrk="1" hangingPunct="1"/>
            <a:endParaRPr lang="en-US" sz="240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A1F19D-F5CD-42AB-8622-57572446D7E9}" type="datetime8">
              <a:rPr lang="en-US" smtClean="0"/>
              <a:pPr>
                <a:defRPr/>
              </a:pPr>
              <a:t>1/6/2016 8:47 PM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Underlying Framework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Already visited this idea for files (Chapter 10 and databases (Chapter 11).  Now we revisit it a third time for doing graphics</a:t>
            </a:r>
          </a:p>
          <a:p>
            <a:pPr eaLnBrk="1" hangingPunct="1"/>
            <a:r>
              <a:rPr lang="en-US" smtClean="0"/>
              <a:t>Remember …</a:t>
            </a:r>
          </a:p>
          <a:p>
            <a:pPr lvl="1" eaLnBrk="1" hangingPunct="1"/>
            <a:r>
              <a:rPr lang="en-US" smtClean="0"/>
              <a:t>In your programs, you manipulate </a:t>
            </a:r>
            <a:r>
              <a:rPr lang="en-US" smtClean="0">
                <a:solidFill>
                  <a:schemeClr val="hlink"/>
                </a:solidFill>
              </a:rPr>
              <a:t>objects</a:t>
            </a:r>
            <a:r>
              <a:rPr lang="en-US" smtClean="0"/>
              <a:t> using </a:t>
            </a:r>
            <a:r>
              <a:rPr lang="en-US" smtClean="0">
                <a:solidFill>
                  <a:schemeClr val="hlink"/>
                </a:solidFill>
              </a:rPr>
              <a:t>methods</a:t>
            </a:r>
            <a:r>
              <a:rPr lang="en-US" smtClean="0"/>
              <a:t> belonging to the </a:t>
            </a:r>
            <a:r>
              <a:rPr lang="en-US" smtClean="0">
                <a:solidFill>
                  <a:schemeClr val="hlink"/>
                </a:solidFill>
              </a:rPr>
              <a:t>class</a:t>
            </a:r>
            <a:r>
              <a:rPr lang="en-US" smtClean="0"/>
              <a:t> that defines the type of the object</a:t>
            </a:r>
          </a:p>
          <a:p>
            <a:pPr lvl="1" eaLnBrk="1" hangingPunct="1"/>
            <a:r>
              <a:rPr lang="en-US" smtClean="0"/>
              <a:t>The class (an abstract data type) is an </a:t>
            </a:r>
            <a:r>
              <a:rPr lang="en-US" smtClean="0">
                <a:solidFill>
                  <a:schemeClr val="hlink"/>
                </a:solidFill>
              </a:rPr>
              <a:t>abstraction</a:t>
            </a:r>
            <a:r>
              <a:rPr lang="en-US" smtClean="0"/>
              <a:t> (</a:t>
            </a:r>
            <a:r>
              <a:rPr lang="en-US" smtClean="0">
                <a:solidFill>
                  <a:schemeClr val="hlink"/>
                </a:solidFill>
              </a:rPr>
              <a:t>model</a:t>
            </a:r>
            <a:r>
              <a:rPr lang="en-US" smtClean="0"/>
              <a:t>) of the object being manipulated</a:t>
            </a:r>
          </a:p>
          <a:p>
            <a:pPr eaLnBrk="1" hangingPunct="1"/>
            <a:endParaRPr lang="en-US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DF091F-B3B4-4F18-8C7F-9B6927B7510B}" type="datetime8">
              <a:rPr lang="en-US" smtClean="0"/>
              <a:pPr>
                <a:defRPr/>
              </a:pPr>
              <a:t>1/6/2016 8:47 PM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Object Framework 1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Recall, too 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In all these cases, we must 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Design and implement a class to model the entity to be manipulated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The class is said to define an “abstract data type”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We can then create objects (instances of the class we just created)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Next comes the tricky part …  </a:t>
            </a:r>
            <a:r>
              <a:rPr lang="en-US" smtClean="0">
                <a:sym typeface="Wingdings" panose="05000000000000000000" pitchFamily="2" charset="2"/>
              </a:rPr>
              <a:t>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D93149-C8A8-41A2-96D3-F01C4F2AEC64}" type="datetime8">
              <a:rPr lang="en-US" smtClean="0"/>
              <a:pPr>
                <a:defRPr/>
              </a:pPr>
              <a:t>1/6/2016 8:47 PM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The Object Framework 2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We now have to connect that object to the actual entity to be drawn 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For graphics the object is an instance of a class that provides an abstract view of a graphics entity such as a drawing.  This view is modeled by the </a:t>
            </a:r>
            <a:r>
              <a:rPr lang="en-US" sz="2000" b="1" smtClean="0">
                <a:latin typeface="Courier New" panose="02070309020205020404" pitchFamily="49" charset="0"/>
              </a:rPr>
              <a:t>Graphics</a:t>
            </a:r>
            <a:r>
              <a:rPr lang="en-US" sz="2400" smtClean="0"/>
              <a:t> class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So we program against elements of the graphics class (and some other related classes) without concern for the underlying structures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For example, whether we are drawing on a splash screen, a </a:t>
            </a:r>
            <a:r>
              <a:rPr lang="en-US" sz="2400" b="1" smtClean="0">
                <a:latin typeface="Courier New" panose="02070309020205020404" pitchFamily="49" charset="0"/>
              </a:rPr>
              <a:t>form</a:t>
            </a:r>
            <a:r>
              <a:rPr lang="en-US" sz="2400" smtClean="0"/>
              <a:t>, a </a:t>
            </a:r>
            <a:r>
              <a:rPr lang="en-US" sz="2400" b="1" smtClean="0">
                <a:latin typeface="Courier New" panose="02070309020205020404" pitchFamily="49" charset="0"/>
              </a:rPr>
              <a:t>picbox</a:t>
            </a:r>
            <a:r>
              <a:rPr lang="en-US" sz="2400" smtClean="0"/>
              <a:t>, or some other tool makes no difference – we simply program against the graphics object we instantiate and let the underlying class to the work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0AF66B-04F5-4628-BEF4-5021ECAF7E2E}" type="datetime8">
              <a:rPr lang="en-US" smtClean="0"/>
              <a:pPr>
                <a:defRPr/>
              </a:pPr>
              <a:t>1/6/2016 8:47 PM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945438" cy="685800"/>
          </a:xfrm>
        </p:spPr>
        <p:txBody>
          <a:bodyPr/>
          <a:lstStyle/>
          <a:p>
            <a:pPr eaLnBrk="1" hangingPunct="1"/>
            <a:r>
              <a:rPr lang="en-US" sz="3200" smtClean="0"/>
              <a:t>The Object Framework 3 – The Connection</a:t>
            </a:r>
          </a:p>
        </p:txBody>
      </p:sp>
      <p:grpSp>
        <p:nvGrpSpPr>
          <p:cNvPr id="30723" name="Group 15"/>
          <p:cNvGrpSpPr>
            <a:grpSpLocks noChangeAspect="1"/>
          </p:cNvGrpSpPr>
          <p:nvPr/>
        </p:nvGrpSpPr>
        <p:grpSpPr bwMode="auto">
          <a:xfrm>
            <a:off x="990600" y="1295400"/>
            <a:ext cx="7467600" cy="5434013"/>
            <a:chOff x="2228" y="1773"/>
            <a:chExt cx="7950" cy="6480"/>
          </a:xfrm>
        </p:grpSpPr>
        <p:sp>
          <p:nvSpPr>
            <p:cNvPr id="30724" name="AutoShape 16"/>
            <p:cNvSpPr>
              <a:spLocks noChangeAspect="1" noChangeArrowheads="1"/>
            </p:cNvSpPr>
            <p:nvPr/>
          </p:nvSpPr>
          <p:spPr bwMode="auto">
            <a:xfrm>
              <a:off x="2228" y="1773"/>
              <a:ext cx="7950" cy="6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0725" name="AutoShape 17"/>
            <p:cNvSpPr>
              <a:spLocks noChangeArrowheads="1"/>
            </p:cNvSpPr>
            <p:nvPr/>
          </p:nvSpPr>
          <p:spPr bwMode="auto">
            <a:xfrm>
              <a:off x="7178" y="1927"/>
              <a:ext cx="2550" cy="3549"/>
            </a:xfrm>
            <a:prstGeom prst="can">
              <a:avLst>
                <a:gd name="adj" fmla="val 34794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0726" name="Text Box 18"/>
            <p:cNvSpPr txBox="1">
              <a:spLocks noChangeArrowheads="1"/>
            </p:cNvSpPr>
            <p:nvPr/>
          </p:nvSpPr>
          <p:spPr bwMode="auto">
            <a:xfrm>
              <a:off x="7478" y="3007"/>
              <a:ext cx="1950" cy="169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sz="1400">
                  <a:latin typeface="Times New Roman" panose="02020603050405020304" pitchFamily="18" charset="0"/>
                </a:rPr>
                <a:t>The actual, physical surface to be drawn on (splash screen, form, picbox, etc)</a:t>
              </a:r>
              <a:endParaRPr lang="en-US"/>
            </a:p>
          </p:txBody>
        </p:sp>
        <p:sp>
          <p:nvSpPr>
            <p:cNvPr id="30727" name="AutoShape 19"/>
            <p:cNvSpPr>
              <a:spLocks noChangeArrowheads="1"/>
            </p:cNvSpPr>
            <p:nvPr/>
          </p:nvSpPr>
          <p:spPr bwMode="auto">
            <a:xfrm>
              <a:off x="2228" y="1927"/>
              <a:ext cx="3300" cy="3703"/>
            </a:xfrm>
            <a:prstGeom prst="verticalScroll">
              <a:avLst>
                <a:gd name="adj" fmla="val 12500"/>
              </a:avLst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0728" name="Text Box 20"/>
            <p:cNvSpPr txBox="1">
              <a:spLocks noChangeArrowheads="1"/>
            </p:cNvSpPr>
            <p:nvPr/>
          </p:nvSpPr>
          <p:spPr bwMode="auto">
            <a:xfrm>
              <a:off x="2828" y="2544"/>
              <a:ext cx="2100" cy="293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sz="1400">
                  <a:latin typeface="Times New Roman" panose="02020603050405020304" pitchFamily="18" charset="0"/>
                </a:rPr>
                <a:t>The graphics abstraction (methods and data stores) of a physical surface that you program against</a:t>
              </a:r>
            </a:p>
            <a:p>
              <a:pPr eaLnBrk="1" hangingPunct="1"/>
              <a:r>
                <a:rPr lang="fr-FR" sz="1400">
                  <a:latin typeface="Times New Roman" panose="02020603050405020304" pitchFamily="18" charset="0"/>
                </a:rPr>
                <a:t>(pens, colors, rectangles, ellipses, lines, fonts, etc.)</a:t>
              </a:r>
              <a:endParaRPr lang="en-US"/>
            </a:p>
          </p:txBody>
        </p:sp>
        <p:cxnSp>
          <p:nvCxnSpPr>
            <p:cNvPr id="30729" name="AutoShape 21"/>
            <p:cNvCxnSpPr>
              <a:cxnSpLocks noChangeShapeType="1"/>
            </p:cNvCxnSpPr>
            <p:nvPr/>
          </p:nvCxnSpPr>
          <p:spPr bwMode="auto">
            <a:xfrm rot="10800000" flipV="1">
              <a:off x="5078" y="3007"/>
              <a:ext cx="1200" cy="617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0" name="AutoShape 22"/>
            <p:cNvCxnSpPr>
              <a:cxnSpLocks noChangeShapeType="1"/>
            </p:cNvCxnSpPr>
            <p:nvPr/>
          </p:nvCxnSpPr>
          <p:spPr bwMode="auto">
            <a:xfrm>
              <a:off x="6128" y="3007"/>
              <a:ext cx="1050" cy="693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731" name="Text Box 23"/>
            <p:cNvSpPr txBox="1">
              <a:spLocks noChangeArrowheads="1"/>
            </p:cNvSpPr>
            <p:nvPr/>
          </p:nvSpPr>
          <p:spPr bwMode="auto">
            <a:xfrm>
              <a:off x="5378" y="3624"/>
              <a:ext cx="1500" cy="13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sz="1400" b="1">
                  <a:latin typeface="Times New Roman" panose="02020603050405020304" pitchFamily="18" charset="0"/>
                </a:rPr>
                <a:t>The connection</a:t>
              </a:r>
              <a:r>
                <a:rPr lang="en-US" sz="1200">
                  <a:latin typeface="Times New Roman" panose="02020603050405020304" pitchFamily="18" charset="0"/>
                </a:rPr>
                <a:t> – via creation of a graphics object</a:t>
              </a:r>
              <a:endParaRPr lang="en-US"/>
            </a:p>
          </p:txBody>
        </p:sp>
        <p:sp>
          <p:nvSpPr>
            <p:cNvPr id="30732" name="Text Box 24"/>
            <p:cNvSpPr txBox="1">
              <a:spLocks noChangeArrowheads="1"/>
            </p:cNvSpPr>
            <p:nvPr/>
          </p:nvSpPr>
          <p:spPr bwMode="auto">
            <a:xfrm>
              <a:off x="2378" y="5939"/>
              <a:ext cx="7650" cy="185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339966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en-US" sz="1000" noProof="1">
                  <a:latin typeface="Courier New" panose="02070309020205020404" pitchFamily="49" charset="0"/>
                </a:rPr>
                <a:t> </a:t>
              </a:r>
              <a:r>
                <a:rPr lang="en-US" sz="1100" noProof="1">
                  <a:solidFill>
                    <a:srgbClr val="0000FF"/>
                  </a:solidFill>
                  <a:latin typeface="Courier New" panose="02070309020205020404" pitchFamily="49" charset="0"/>
                </a:rPr>
                <a:t>p</a:t>
              </a:r>
              <a:r>
                <a:rPr lang="en-US" sz="1100" noProof="1" smtClean="0">
                  <a:solidFill>
                    <a:srgbClr val="0000FF"/>
                  </a:solidFill>
                  <a:latin typeface="Courier New" panose="02070309020205020404" pitchFamily="49" charset="0"/>
                </a:rPr>
                <a:t>ublic</a:t>
              </a:r>
              <a:r>
                <a:rPr lang="en-US" sz="1100" noProof="1" smtClean="0">
                  <a:latin typeface="Courier New" panose="02070309020205020404" pitchFamily="49" charset="0"/>
                </a:rPr>
                <a:t> </a:t>
              </a:r>
              <a:r>
                <a:rPr lang="en-US" sz="1100" noProof="1" smtClean="0">
                  <a:solidFill>
                    <a:srgbClr val="0000FF"/>
                  </a:solidFill>
                  <a:latin typeface="Courier New" panose="02070309020205020404" pitchFamily="49" charset="0"/>
                </a:rPr>
                <a:t>void </a:t>
              </a:r>
              <a:r>
                <a:rPr lang="en-US" sz="1100" noProof="1" smtClean="0">
                  <a:latin typeface="Courier New" panose="02070309020205020404" pitchFamily="49" charset="0"/>
                </a:rPr>
                <a:t>DrawPicChanges(</a:t>
              </a:r>
              <a:r>
                <a:rPr lang="en-US" sz="1100" noProof="1" smtClean="0">
                  <a:solidFill>
                    <a:srgbClr val="0000FF"/>
                  </a:solidFill>
                  <a:latin typeface="Courier New" panose="02070309020205020404" pitchFamily="49" charset="0"/>
                </a:rPr>
                <a:t>PictureBox </a:t>
              </a:r>
              <a:r>
                <a:rPr lang="en-US" sz="1100" noProof="1" smtClean="0">
                  <a:latin typeface="Courier New" panose="02070309020205020404" pitchFamily="49" charset="0"/>
                </a:rPr>
                <a:t>p)</a:t>
              </a:r>
              <a:endParaRPr lang="en-US" sz="1100" noProof="1">
                <a:latin typeface="Courier New" panose="02070309020205020404" pitchFamily="49" charset="0"/>
              </a:endParaRPr>
            </a:p>
            <a:p>
              <a:pPr algn="l" eaLnBrk="1" hangingPunct="1"/>
              <a:r>
                <a:rPr lang="en-US" sz="1100" noProof="1" smtClean="0">
                  <a:latin typeface="Courier New" panose="02070309020205020404" pitchFamily="49" charset="0"/>
                </a:rPr>
                <a:t>    </a:t>
              </a:r>
              <a:r>
                <a:rPr lang="en-US" sz="1100" noProof="1" smtClean="0">
                  <a:solidFill>
                    <a:srgbClr val="0000FF"/>
                  </a:solidFill>
                  <a:latin typeface="Courier New" panose="02070309020205020404" pitchFamily="49" charset="0"/>
                </a:rPr>
                <a:t>Rectangle</a:t>
              </a:r>
              <a:r>
                <a:rPr lang="en-US" sz="1100" noProof="1" smtClean="0">
                  <a:latin typeface="Courier New" panose="02070309020205020404" pitchFamily="49" charset="0"/>
                </a:rPr>
                <a:t> curRec;</a:t>
              </a:r>
            </a:p>
            <a:p>
              <a:pPr algn="l" eaLnBrk="1" hangingPunct="1"/>
              <a:r>
                <a:rPr lang="en-US" sz="1100" noProof="1" smtClean="0">
                  <a:latin typeface="Courier New" panose="02070309020205020404" pitchFamily="49" charset="0"/>
                </a:rPr>
                <a:t>    </a:t>
              </a:r>
              <a:r>
                <a:rPr lang="en-US" sz="1100" noProof="1" smtClean="0">
                  <a:solidFill>
                    <a:srgbClr val="0000FF"/>
                  </a:solidFill>
                  <a:latin typeface="Courier New" panose="02070309020205020404" pitchFamily="49" charset="0"/>
                </a:rPr>
                <a:t>Color</a:t>
              </a:r>
              <a:r>
                <a:rPr lang="en-US" sz="1100" noProof="1" smtClean="0">
                  <a:latin typeface="Courier New" panose="02070309020205020404" pitchFamily="49" charset="0"/>
                </a:rPr>
                <a:t> curCol;</a:t>
              </a:r>
            </a:p>
            <a:p>
              <a:pPr algn="l" eaLnBrk="1" hangingPunct="1"/>
              <a:r>
                <a:rPr lang="en-US" sz="1100" noProof="1" smtClean="0">
                  <a:latin typeface="Courier New" panose="02070309020205020404" pitchFamily="49" charset="0"/>
                </a:rPr>
                <a:t>         </a:t>
              </a:r>
              <a:r>
                <a:rPr lang="en-US" sz="1100" noProof="1">
                  <a:latin typeface="Courier New" panose="02070309020205020404" pitchFamily="49" charset="0"/>
                </a:rPr>
                <a:t>...</a:t>
              </a:r>
            </a:p>
            <a:p>
              <a:pPr algn="l" eaLnBrk="1" hangingPunct="1"/>
              <a:r>
                <a:rPr lang="en-US" sz="1100" noProof="1">
                  <a:latin typeface="Courier New" panose="02070309020205020404" pitchFamily="49" charset="0"/>
                </a:rPr>
                <a:t>    </a:t>
              </a:r>
              <a:r>
                <a:rPr lang="en-US" sz="1100" noProof="1">
                  <a:solidFill>
                    <a:srgbClr val="008000"/>
                  </a:solidFill>
                  <a:latin typeface="Courier New" panose="02070309020205020404" pitchFamily="49" charset="0"/>
                </a:rPr>
                <a:t>'A picture box is not a graphics object. Create graphics object.</a:t>
              </a:r>
            </a:p>
            <a:p>
              <a:pPr algn="l" eaLnBrk="1" hangingPunct="1"/>
              <a:r>
                <a:rPr lang="en-US" sz="1100" noProof="1">
                  <a:latin typeface="Courier New" panose="02070309020205020404" pitchFamily="49" charset="0"/>
                </a:rPr>
                <a:t>    </a:t>
              </a:r>
              <a:r>
                <a:rPr lang="en-US" sz="1100" noProof="1">
                  <a:solidFill>
                    <a:srgbClr val="008000"/>
                  </a:solidFill>
                  <a:latin typeface="Courier New" panose="02070309020205020404" pitchFamily="49" charset="0"/>
                </a:rPr>
                <a:t>'Then drawing can be done</a:t>
              </a:r>
            </a:p>
            <a:p>
              <a:pPr algn="l" eaLnBrk="1" hangingPunct="1"/>
              <a:r>
                <a:rPr lang="en-US" sz="1100" noProof="1">
                  <a:latin typeface="Courier New" panose="02070309020205020404" pitchFamily="49" charset="0"/>
                </a:rPr>
                <a:t>    curGraph = </a:t>
              </a:r>
              <a:r>
                <a:rPr lang="en-US" sz="1100" noProof="1" smtClean="0">
                  <a:latin typeface="Courier New" panose="02070309020205020404" pitchFamily="49" charset="0"/>
                </a:rPr>
                <a:t>p.CreateGraphics;</a:t>
              </a:r>
              <a:endParaRPr lang="en-US" sz="1100" noProof="1">
                <a:latin typeface="Courier New" panose="02070309020205020404" pitchFamily="49" charset="0"/>
              </a:endParaRPr>
            </a:p>
            <a:p>
              <a:pPr algn="l" eaLnBrk="1" hangingPunct="1"/>
              <a:r>
                <a:rPr lang="en-US" sz="1100" noProof="1">
                  <a:solidFill>
                    <a:srgbClr val="0000FF"/>
                  </a:solidFill>
                  <a:latin typeface="Courier New" panose="02070309020205020404" pitchFamily="49" charset="0"/>
                </a:rPr>
                <a:t>	   ...</a:t>
              </a:r>
            </a:p>
            <a:p>
              <a:pPr eaLnBrk="1" hangingPunct="1"/>
              <a:endParaRPr lang="en-US" dirty="0"/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C0279B-7308-4E94-9175-6ACBBD462D39}" type="datetime8">
              <a:rPr lang="en-US" smtClean="0"/>
              <a:pPr>
                <a:defRPr/>
              </a:pPr>
              <a:t>1/6/2016 8:47 PM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The Object Framework 4 – Why Bother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do this – what is this all about?</a:t>
            </a:r>
          </a:p>
          <a:p>
            <a:pPr eaLnBrk="1" hangingPunct="1"/>
            <a:r>
              <a:rPr lang="en-US" smtClean="0"/>
              <a:t>The abstraction enables us to manipulate graphics objects in a uniform, consistent way, regardless of the underlying structure of the file or the operating system that manages the file</a:t>
            </a:r>
          </a:p>
          <a:p>
            <a:pPr eaLnBrk="1" hangingPunct="1"/>
            <a:r>
              <a:rPr lang="en-US" smtClean="0"/>
              <a:t>The underlying structure actually being drawn on is hidden under several layers of software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666F5F-EF73-434C-A748-4D23CED47DBC}" type="datetime8">
              <a:rPr lang="en-US" smtClean="0"/>
              <a:pPr>
                <a:defRPr/>
              </a:pPr>
              <a:t>1/6/2016 8:47 PM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Describe the purpose of the graphics device interface (GDI)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Describe how to draw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When a paint even fires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By creating the graphics event associated with a control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Create custom colors and use the </a:t>
            </a:r>
            <a:r>
              <a:rPr lang="en-US" b="1" smtClean="0">
                <a:latin typeface="Courier New" panose="02070309020205020404" pitchFamily="49" charset="0"/>
              </a:rPr>
              <a:t>ColorDialog</a:t>
            </a:r>
            <a:r>
              <a:rPr lang="en-US" smtClean="0"/>
              <a:t> control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Use named pens and brushes and create custom pens and brushes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Create shapes and paint them on the screen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F1E8D-FA30-4E97-8BE1-F156EB3E4481}" type="datetime8">
              <a:rPr lang="en-US" smtClean="0"/>
              <a:pPr>
                <a:defRPr/>
              </a:pPr>
              <a:t>1/6/2016 8:47 PM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The Object Framework 5 – Why Bother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All we need to do is connect the graphics object to the underlying surface being drawn on (a form, splash screen, </a:t>
            </a:r>
            <a:r>
              <a:rPr lang="en-US" sz="1800" dirty="0" err="1" smtClean="0"/>
              <a:t>picbox</a:t>
            </a:r>
            <a:r>
              <a:rPr lang="en-US" sz="1800" dirty="0" smtClean="0"/>
              <a:t> …)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dirty="0" smtClean="0"/>
              <a:t>Example: From Hangman</a:t>
            </a:r>
          </a:p>
          <a:p>
            <a:pPr lvl="1" eaLnBrk="1" hangingPunct="1">
              <a:lnSpc>
                <a:spcPct val="80000"/>
              </a:lnSpc>
            </a:pPr>
            <a:endParaRPr lang="en-US" sz="1700" noProof="1" smtClean="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None/>
            </a:pPr>
            <a:r>
              <a:rPr lang="en-US" sz="1400" b="1" noProof="1" smtClean="0">
                <a:solidFill>
                  <a:srgbClr val="0070C0"/>
                </a:solidFill>
                <a:latin typeface="Courier New" panose="02070309020205020404" pitchFamily="49" charset="0"/>
              </a:rPr>
              <a:t>Graphics</a:t>
            </a:r>
            <a:r>
              <a:rPr lang="en-US" sz="1400" b="1" noProof="1" smtClean="0">
                <a:latin typeface="Courier New" panose="02070309020205020404" pitchFamily="49" charset="0"/>
              </a:rPr>
              <a:t> curGraph;</a:t>
            </a:r>
          </a:p>
          <a:p>
            <a:pPr lvl="3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. . .</a:t>
            </a:r>
            <a:endParaRPr lang="en-US" sz="1400" b="1" noProof="1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Subroutine to Draw Changes in Picture Box</a:t>
            </a:r>
          </a:p>
          <a:p>
            <a:pPr>
              <a:buNone/>
            </a:pPr>
            <a:r>
              <a:rPr lang="en-US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//    Input </a:t>
            </a:r>
            <a:r>
              <a:rPr lang="en-US" sz="14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Arg</a:t>
            </a:r>
            <a:r>
              <a:rPr lang="en-US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is picture box where picture is to be drawn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DrawPicChanges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PictureBox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p)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{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1600" dirty="0" smtClean="0">
                <a:latin typeface="Courier New" panose="02070309020205020404" pitchFamily="49" charset="0"/>
              </a:rPr>
              <a:t>        . . .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1600" dirty="0" smtClean="0">
                <a:latin typeface="Courier New" panose="02070309020205020404" pitchFamily="49" charset="0"/>
              </a:rPr>
              <a:t>      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curGraph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p.CreateGraphics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1600" dirty="0" smtClean="0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Programmer layer – draw “on” a graphics object</a:t>
            </a:r>
            <a:r>
              <a:rPr lang="en-US" sz="1000" dirty="0" smtClean="0"/>
              <a:t>  </a:t>
            </a:r>
            <a:r>
              <a:rPr lang="en-US" sz="1800" dirty="0" smtClean="0"/>
              <a:t>(</a:t>
            </a:r>
            <a:r>
              <a:rPr lang="en-US" sz="1600" b="1" dirty="0" err="1" smtClean="0">
                <a:latin typeface="Courier New" panose="02070309020205020404" pitchFamily="49" charset="0"/>
              </a:rPr>
              <a:t>curgraph</a:t>
            </a:r>
            <a:r>
              <a:rPr lang="en-US" sz="1800" dirty="0" smtClean="0"/>
              <a:t>)</a:t>
            </a:r>
            <a:r>
              <a:rPr lang="en-US" sz="1000" dirty="0" smtClean="0"/>
              <a:t>                         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1800" b="1" dirty="0" smtClean="0">
                <a:latin typeface="Monotype Corsiva" panose="03010101010201010101" pitchFamily="66" charset="0"/>
              </a:rPr>
              <a:t>                                                      ↓</a:t>
            </a:r>
            <a:r>
              <a:rPr lang="en-US" sz="1000" dirty="0" smtClean="0"/>
              <a:t>                                           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Logical layer – manages the drawing on the surface connected to the graphics object (the picture box)</a:t>
            </a:r>
            <a:endParaRPr lang="en-US" sz="1200" b="1" dirty="0" smtClean="0">
              <a:latin typeface="Monotype Corsiva" panose="03010101010201010101" pitchFamily="66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1800" b="1" dirty="0" smtClean="0">
                <a:latin typeface="Monotype Corsiva" panose="03010101010201010101" pitchFamily="66" charset="0"/>
              </a:rPr>
              <a:t>                                                       ↓</a:t>
            </a:r>
            <a:r>
              <a:rPr lang="en-US" sz="1800" dirty="0" smtClean="0"/>
              <a:t>                 </a:t>
            </a:r>
            <a:endParaRPr lang="en-US" sz="1000" dirty="0" smtClean="0"/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Physical layer – manages the actual (physical)  drawing of pixels to a physical entity (the physical representation of the picture box)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C32456-F167-4143-A132-7149346AD423}" type="datetime8">
              <a:rPr lang="en-US" smtClean="0"/>
              <a:pPr>
                <a:defRPr/>
              </a:pPr>
              <a:t>1/6/2016 8:47 PM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The Object Framework 6 – Why Bother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The central issue is this: Your programming task is made easier because …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hlink"/>
                </a:solidFill>
              </a:rPr>
              <a:t>You program against a (generalized) abstraction of a real “thing” and not against the thing itself.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You do not need to worry about the details of the underlying surface being drawn on but just the methods and properties provided to you by the abstraction (the given </a:t>
            </a:r>
            <a:r>
              <a:rPr lang="en-US" b="1" smtClean="0">
                <a:latin typeface="Courier New" panose="02070309020205020404" pitchFamily="49" charset="0"/>
              </a:rPr>
              <a:t>graphics</a:t>
            </a:r>
            <a:r>
              <a:rPr lang="en-US" smtClean="0"/>
              <a:t> class)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A69F58-31A8-4047-A83C-1D51D1D1E22B}" type="datetime8">
              <a:rPr lang="en-US" smtClean="0"/>
              <a:pPr>
                <a:defRPr/>
              </a:pPr>
              <a:t>1/6/2016 8:47 PM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Drawing a First Shape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Drawing operations should be performed in the </a:t>
            </a:r>
            <a:r>
              <a:rPr lang="en-US" b="1" smtClean="0">
                <a:latin typeface="Courier New" panose="02070309020205020404" pitchFamily="49" charset="0"/>
              </a:rPr>
              <a:t>Paint</a:t>
            </a:r>
            <a:r>
              <a:rPr lang="en-US" smtClean="0"/>
              <a:t> event</a:t>
            </a:r>
          </a:p>
          <a:p>
            <a:pPr eaLnBrk="1" hangingPunct="1"/>
            <a:r>
              <a:rPr lang="en-US" smtClean="0"/>
              <a:t>The data type of the second argument is </a:t>
            </a:r>
            <a:r>
              <a:rPr lang="en-US" b="1" smtClean="0">
                <a:latin typeface="Courier New" panose="02070309020205020404" pitchFamily="49" charset="0"/>
              </a:rPr>
              <a:t>PaintEventArgs</a:t>
            </a:r>
          </a:p>
          <a:p>
            <a:pPr lvl="1" eaLnBrk="1" hangingPunct="1"/>
            <a:r>
              <a:rPr lang="en-US" smtClean="0">
                <a:solidFill>
                  <a:schemeClr val="hlink"/>
                </a:solidFill>
              </a:rPr>
              <a:t>Remember: The </a:t>
            </a:r>
            <a:r>
              <a:rPr lang="en-US" b="1" smtClean="0">
                <a:solidFill>
                  <a:schemeClr val="hlink"/>
                </a:solidFill>
                <a:latin typeface="Courier New" panose="02070309020205020404" pitchFamily="49" charset="0"/>
              </a:rPr>
              <a:t>Graphics</a:t>
            </a:r>
            <a:r>
              <a:rPr lang="en-US" smtClean="0">
                <a:solidFill>
                  <a:schemeClr val="hlink"/>
                </a:solidFill>
              </a:rPr>
              <a:t> property stores a reference to an instance of the </a:t>
            </a:r>
            <a:r>
              <a:rPr lang="en-US" b="1" smtClean="0">
                <a:solidFill>
                  <a:schemeClr val="hlink"/>
                </a:solidFill>
                <a:latin typeface="Courier New" panose="02070309020205020404" pitchFamily="49" charset="0"/>
              </a:rPr>
              <a:t>Graphics</a:t>
            </a:r>
            <a:r>
              <a:rPr lang="en-US" smtClean="0">
                <a:solidFill>
                  <a:schemeClr val="hlink"/>
                </a:solidFill>
              </a:rPr>
              <a:t> class with which drawing is performed</a:t>
            </a:r>
          </a:p>
          <a:p>
            <a:pPr eaLnBrk="1" hangingPunct="1"/>
            <a:r>
              <a:rPr lang="en-US" smtClean="0"/>
              <a:t>The </a:t>
            </a:r>
            <a:r>
              <a:rPr lang="en-US" b="1" smtClean="0">
                <a:latin typeface="Courier New" panose="02070309020205020404" pitchFamily="49" charset="0"/>
              </a:rPr>
              <a:t>DrawLine</a:t>
            </a:r>
            <a:r>
              <a:rPr lang="en-US" smtClean="0"/>
              <a:t> method is used to draw a line using a </a:t>
            </a:r>
            <a:r>
              <a:rPr lang="en-US" b="1" smtClean="0">
                <a:latin typeface="Courier New" panose="02070309020205020404" pitchFamily="49" charset="0"/>
              </a:rPr>
              <a:t>Pen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5C4360-6273-45A6-AB53-F4AB0F3BA26A}" type="datetime8">
              <a:rPr lang="en-US" smtClean="0"/>
              <a:pPr>
                <a:defRPr/>
              </a:pPr>
              <a:t>1/6/2016 8:47 PM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Drawing a First Shape (Example)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7964488" cy="45323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Draw a red line using a </a:t>
            </a:r>
            <a:r>
              <a:rPr lang="en-US" b="1" dirty="0" smtClean="0">
                <a:latin typeface="Courier New" panose="02070309020205020404" pitchFamily="49" charset="0"/>
              </a:rPr>
              <a:t>Pen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800" b="1" dirty="0" smtClean="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1600" b="1" dirty="0" smtClean="0">
                <a:solidFill>
                  <a:srgbClr val="0070C0"/>
                </a:solidFill>
                <a:latin typeface="Courier New" panose="02070309020205020404" pitchFamily="49" charset="0"/>
              </a:rPr>
              <a:t>private void </a:t>
            </a:r>
            <a:r>
              <a:rPr lang="en-US" sz="1600" b="1" dirty="0" err="1" smtClean="0">
                <a:latin typeface="Courier New" panose="02070309020205020404" pitchFamily="49" charset="0"/>
              </a:rPr>
              <a:t>frmMain_Paint</a:t>
            </a:r>
            <a:r>
              <a:rPr lang="en-US" sz="1600" b="1" dirty="0" smtClean="0">
                <a:latin typeface="Courier New" panose="02070309020205020404" pitchFamily="49" charset="0"/>
              </a:rPr>
              <a:t>(</a:t>
            </a:r>
            <a:r>
              <a:rPr lang="en-US" sz="1600" b="1" dirty="0" smtClean="0">
                <a:solidFill>
                  <a:srgbClr val="0070C0"/>
                </a:solidFill>
                <a:latin typeface="Courier New" panose="02070309020205020404" pitchFamily="49" charset="0"/>
              </a:rPr>
              <a:t>object</a:t>
            </a:r>
            <a:r>
              <a:rPr lang="en-US" sz="1600" b="1" dirty="0" smtClean="0">
                <a:latin typeface="Courier New" panose="02070309020205020404" pitchFamily="49" charset="0"/>
              </a:rPr>
              <a:t> sender,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1600" b="1" dirty="0" smtClean="0">
                <a:latin typeface="Courier New" panose="02070309020205020404" pitchFamily="49" charset="0"/>
              </a:rPr>
              <a:t>   </a:t>
            </a:r>
            <a:r>
              <a:rPr lang="en-US" sz="1600" b="1" dirty="0" err="1" smtClean="0">
                <a:latin typeface="Courier New" panose="02070309020205020404" pitchFamily="49" charset="0"/>
              </a:rPr>
              <a:t>System.Windows.Forms.</a:t>
            </a:r>
            <a:r>
              <a:rPr lang="en-US" sz="1600" b="1" dirty="0" err="1" smtClean="0">
                <a:solidFill>
                  <a:srgbClr val="00B0F0"/>
                </a:solidFill>
                <a:latin typeface="Courier New" panose="02070309020205020404" pitchFamily="49" charset="0"/>
              </a:rPr>
              <a:t>PaintEventArgs</a:t>
            </a:r>
            <a:r>
              <a:rPr lang="en-US" sz="1600" b="1" dirty="0" smtClean="0">
                <a:latin typeface="Courier New" panose="02070309020205020404" pitchFamily="49" charset="0"/>
              </a:rPr>
              <a:t> e)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1600" b="1" dirty="0" smtClean="0">
                <a:latin typeface="Courier New" panose="02070309020205020404" pitchFamily="49" charset="0"/>
              </a:rPr>
              <a:t>{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1600" b="1" dirty="0" smtClean="0">
                <a:latin typeface="Courier New" panose="02070309020205020404" pitchFamily="49" charset="0"/>
              </a:rPr>
              <a:t>   </a:t>
            </a:r>
            <a:r>
              <a:rPr lang="en-US" sz="1600" b="1" dirty="0" err="1" smtClean="0">
                <a:latin typeface="Courier New" panose="02070309020205020404" pitchFamily="49" charset="0"/>
              </a:rPr>
              <a:t>e.Graphics.DrawLine</a:t>
            </a:r>
            <a:r>
              <a:rPr lang="en-US" sz="1600" b="1" dirty="0" smtClean="0">
                <a:latin typeface="Courier New" panose="02070309020205020404" pitchFamily="49" charset="0"/>
              </a:rPr>
              <a:t>(</a:t>
            </a:r>
            <a:r>
              <a:rPr lang="en-US" sz="1600" b="1" dirty="0" err="1" smtClean="0">
                <a:latin typeface="Courier New" panose="02070309020205020404" pitchFamily="49" charset="0"/>
              </a:rPr>
              <a:t>Pens.Red</a:t>
            </a:r>
            <a:r>
              <a:rPr lang="en-US" sz="1600" b="1" dirty="0" smtClean="0">
                <a:latin typeface="Courier New" panose="02070309020205020404" pitchFamily="49" charset="0"/>
              </a:rPr>
              <a:t>, 10, 10, 150, 150);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1600" b="1" dirty="0" smtClean="0">
                <a:latin typeface="Courier New" panose="02070309020205020404" pitchFamily="49" charset="0"/>
              </a:rPr>
              <a:t>} </a:t>
            </a:r>
            <a:r>
              <a:rPr lang="en-US" sz="1600" b="1" dirty="0" smtClean="0">
                <a:solidFill>
                  <a:srgbClr val="00B050"/>
                </a:solidFill>
                <a:latin typeface="Courier New" panose="02070309020205020404" pitchFamily="49" charset="0"/>
              </a:rPr>
              <a:t>// end </a:t>
            </a:r>
            <a:r>
              <a:rPr lang="en-US" sz="1600" b="1" dirty="0" err="1" smtClean="0">
                <a:solidFill>
                  <a:srgbClr val="00B050"/>
                </a:solidFill>
                <a:latin typeface="Courier New" panose="02070309020205020404" pitchFamily="49" charset="0"/>
              </a:rPr>
              <a:t>frmMain_Paint</a:t>
            </a:r>
            <a:endParaRPr lang="en-US" sz="1600" b="1" dirty="0" smtClean="0">
              <a:solidFill>
                <a:srgbClr val="00B050"/>
              </a:solidFill>
              <a:latin typeface="Courier New" panose="020703090202050204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8F04A5-E5EC-49CE-8740-C5B084293583}" type="datetime8">
              <a:rPr lang="en-US" smtClean="0"/>
              <a:pPr>
                <a:defRPr/>
              </a:pPr>
              <a:t>1/6/2016 8:47 PM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Figure 12-1: Drawing a Line</a:t>
            </a:r>
          </a:p>
        </p:txBody>
      </p:sp>
      <p:pic>
        <p:nvPicPr>
          <p:cNvPr id="37891" name="Picture 5" descr="C12F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81200"/>
            <a:ext cx="5562600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1E190D-DBB3-40E8-8040-BFC790B57866}" type="datetime8">
              <a:rPr lang="en-US" smtClean="0"/>
              <a:pPr>
                <a:defRPr/>
              </a:pPr>
              <a:t>1/6/2016 8:47 PM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Understanding the </a:t>
            </a:r>
            <a:r>
              <a:rPr lang="en-US" sz="3200" b="1" smtClean="0">
                <a:latin typeface="Courier New" panose="02070309020205020404" pitchFamily="49" charset="0"/>
              </a:rPr>
              <a:t>Paint</a:t>
            </a:r>
            <a:r>
              <a:rPr lang="en-US" sz="3200" smtClean="0"/>
              <a:t> Event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Several actions cause the </a:t>
            </a:r>
            <a:r>
              <a:rPr lang="en-US" b="1" smtClean="0">
                <a:latin typeface="Courier New" panose="02070309020205020404" pitchFamily="49" charset="0"/>
              </a:rPr>
              <a:t>Paint</a:t>
            </a:r>
            <a:r>
              <a:rPr lang="en-US" smtClean="0"/>
              <a:t> event to fire</a:t>
            </a:r>
          </a:p>
          <a:p>
            <a:pPr lvl="1" eaLnBrk="1" hangingPunct="1"/>
            <a:r>
              <a:rPr lang="en-US" smtClean="0"/>
              <a:t>The </a:t>
            </a:r>
            <a:r>
              <a:rPr lang="en-US" b="1" smtClean="0">
                <a:latin typeface="Courier New" panose="02070309020205020404" pitchFamily="49" charset="0"/>
              </a:rPr>
              <a:t>Paint</a:t>
            </a:r>
            <a:r>
              <a:rPr lang="en-US" smtClean="0"/>
              <a:t> event fires when the form is drawn</a:t>
            </a:r>
          </a:p>
          <a:p>
            <a:pPr lvl="1" eaLnBrk="1" hangingPunct="1"/>
            <a:r>
              <a:rPr lang="en-US" smtClean="0"/>
              <a:t>The </a:t>
            </a:r>
            <a:r>
              <a:rPr lang="en-US" b="1" smtClean="0">
                <a:latin typeface="Courier New" panose="02070309020205020404" pitchFamily="49" charset="0"/>
              </a:rPr>
              <a:t>Paint</a:t>
            </a:r>
            <a:r>
              <a:rPr lang="en-US" smtClean="0"/>
              <a:t> event fires when a form is resized</a:t>
            </a:r>
          </a:p>
          <a:p>
            <a:pPr lvl="1" eaLnBrk="1" hangingPunct="1"/>
            <a:r>
              <a:rPr lang="en-US" smtClean="0"/>
              <a:t>The </a:t>
            </a:r>
            <a:r>
              <a:rPr lang="en-US" b="1" smtClean="0">
                <a:latin typeface="Courier New" panose="02070309020205020404" pitchFamily="49" charset="0"/>
              </a:rPr>
              <a:t>Paint</a:t>
            </a:r>
            <a:r>
              <a:rPr lang="en-US" smtClean="0"/>
              <a:t> event fires when a minimized form is restored or maximized</a:t>
            </a:r>
          </a:p>
          <a:p>
            <a:pPr lvl="1" eaLnBrk="1" hangingPunct="1"/>
            <a:r>
              <a:rPr lang="en-US" smtClean="0"/>
              <a:t>The </a:t>
            </a:r>
            <a:r>
              <a:rPr lang="en-US" b="1" smtClean="0">
                <a:latin typeface="Courier New" panose="02070309020205020404" pitchFamily="49" charset="0"/>
              </a:rPr>
              <a:t>Paint</a:t>
            </a:r>
            <a:r>
              <a:rPr lang="en-US" smtClean="0"/>
              <a:t> event fires when an obscured form is no longer obscured</a:t>
            </a:r>
          </a:p>
          <a:p>
            <a:pPr lvl="1" eaLnBrk="1" hangingPunct="1"/>
            <a:r>
              <a:rPr lang="en-US" smtClean="0"/>
              <a:t>The </a:t>
            </a:r>
            <a:r>
              <a:rPr lang="en-US" b="1" smtClean="0">
                <a:latin typeface="Courier New" panose="02070309020205020404" pitchFamily="49" charset="0"/>
              </a:rPr>
              <a:t>Paint</a:t>
            </a:r>
            <a:r>
              <a:rPr lang="en-US" smtClean="0"/>
              <a:t> event fires when the </a:t>
            </a:r>
            <a:r>
              <a:rPr lang="en-US" b="1" smtClean="0">
                <a:latin typeface="Courier New" panose="02070309020205020404" pitchFamily="49" charset="0"/>
              </a:rPr>
              <a:t>Invalidate</a:t>
            </a:r>
            <a:r>
              <a:rPr lang="en-US" smtClean="0"/>
              <a:t> method is called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842201-169B-4853-B5F0-643064189B53}" type="datetime8">
              <a:rPr lang="en-US" smtClean="0"/>
              <a:pPr>
                <a:defRPr/>
              </a:pPr>
              <a:t>1/6/2016 8:47 PM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Understanding Color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Computer monitors display colors by combining varying intensities of red, green, and blue</a:t>
            </a:r>
          </a:p>
          <a:p>
            <a:pPr lvl="1" eaLnBrk="1" hangingPunct="1"/>
            <a:r>
              <a:rPr lang="en-US" smtClean="0"/>
              <a:t>The term RGB is short for red, green, blue</a:t>
            </a:r>
          </a:p>
          <a:p>
            <a:pPr eaLnBrk="1" hangingPunct="1"/>
            <a:r>
              <a:rPr lang="en-US" smtClean="0"/>
              <a:t>RGB values range between 0 and 255</a:t>
            </a:r>
          </a:p>
          <a:p>
            <a:pPr lvl="1" eaLnBrk="1" hangingPunct="1"/>
            <a:r>
              <a:rPr lang="en-US" smtClean="0"/>
              <a:t>0 indicates the color is off</a:t>
            </a:r>
          </a:p>
          <a:p>
            <a:pPr lvl="1" eaLnBrk="1" hangingPunct="1"/>
            <a:r>
              <a:rPr lang="en-US" smtClean="0"/>
              <a:t>255 indicates the color is applied at its full intensity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3CD0A1-52A1-4910-B79E-94CD9BF46FF2}" type="datetime8">
              <a:rPr lang="en-US" smtClean="0"/>
              <a:pPr>
                <a:defRPr/>
              </a:pPr>
              <a:t>1/6/2016 8:47 PM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Table 12-1: Sample RGB Colors</a:t>
            </a:r>
          </a:p>
        </p:txBody>
      </p:sp>
      <p:pic>
        <p:nvPicPr>
          <p:cNvPr id="40963" name="Picture 5" descr="table12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81200"/>
            <a:ext cx="548640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2162B6-550A-48EC-B9B6-7DDA6E64D0B3}" type="datetime8">
              <a:rPr lang="en-US" smtClean="0"/>
              <a:pPr>
                <a:defRPr/>
              </a:pPr>
              <a:t>1/6/2016 8:47 PM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Introduction to the c</a:t>
            </a:r>
            <a:r>
              <a:rPr lang="en-US" sz="3200" b="1" smtClean="0">
                <a:latin typeface="Courier New" panose="02070309020205020404" pitchFamily="49" charset="0"/>
              </a:rPr>
              <a:t>olor</a:t>
            </a:r>
            <a:r>
              <a:rPr lang="en-US" sz="3200" smtClean="0">
                <a:latin typeface="Courier New" panose="02070309020205020404" pitchFamily="49" charset="0"/>
              </a:rPr>
              <a:t> </a:t>
            </a:r>
            <a:r>
              <a:rPr lang="en-US" sz="3200" smtClean="0"/>
              <a:t>Structure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Visual Studio supports several named colors using the </a:t>
            </a:r>
            <a:r>
              <a:rPr lang="en-US" b="1" dirty="0" smtClean="0">
                <a:latin typeface="Courier New" panose="02070309020205020404" pitchFamily="49" charset="0"/>
              </a:rPr>
              <a:t>Color</a:t>
            </a:r>
            <a:r>
              <a:rPr lang="en-US" dirty="0" smtClean="0"/>
              <a:t> structure</a:t>
            </a:r>
          </a:p>
          <a:p>
            <a:pPr eaLnBrk="1" hangingPunct="1"/>
            <a:r>
              <a:rPr lang="en-US" dirty="0" smtClean="0"/>
              <a:t>Examples to set the background and foreground colors of a </a:t>
            </a:r>
            <a:r>
              <a:rPr lang="en-US" b="1" dirty="0" smtClean="0">
                <a:latin typeface="Courier New" panose="02070309020205020404" pitchFamily="49" charset="0"/>
              </a:rPr>
              <a:t>Label</a:t>
            </a:r>
            <a:r>
              <a:rPr lang="en-US" b="1" dirty="0" smtClean="0"/>
              <a:t> </a:t>
            </a:r>
            <a:r>
              <a:rPr lang="en-US" dirty="0" smtClean="0"/>
              <a:t>using named colors: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sz="2400" b="1" dirty="0" err="1" smtClean="0">
                <a:latin typeface="Courier New" panose="02070309020205020404" pitchFamily="49" charset="0"/>
              </a:rPr>
              <a:t>lblDemo.BackColor</a:t>
            </a:r>
            <a:r>
              <a:rPr lang="en-US" sz="2400" b="1" dirty="0" smtClean="0">
                <a:latin typeface="Courier New" panose="02070309020205020404" pitchFamily="49" charset="0"/>
              </a:rPr>
              <a:t> = </a:t>
            </a:r>
            <a:r>
              <a:rPr lang="en-US" sz="2400" b="1" dirty="0" err="1" smtClean="0">
                <a:latin typeface="Courier New" panose="02070309020205020404" pitchFamily="49" charset="0"/>
              </a:rPr>
              <a:t>Color.Gray</a:t>
            </a:r>
            <a:r>
              <a:rPr lang="en-US" sz="2400" b="1" dirty="0" smtClean="0">
                <a:latin typeface="Courier New" panose="02070309020205020404" pitchFamily="49" charset="0"/>
              </a:rPr>
              <a:t>;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sz="2400" b="1" dirty="0" err="1" smtClean="0">
                <a:latin typeface="Courier New" panose="02070309020205020404" pitchFamily="49" charset="0"/>
              </a:rPr>
              <a:t>lblDemo.ForeColor</a:t>
            </a:r>
            <a:r>
              <a:rPr lang="en-US" sz="2400" b="1" dirty="0" smtClean="0">
                <a:latin typeface="Courier New" panose="02070309020205020404" pitchFamily="49" charset="0"/>
              </a:rPr>
              <a:t> = </a:t>
            </a:r>
            <a:r>
              <a:rPr lang="en-US" sz="2400" b="1" dirty="0" err="1" smtClean="0">
                <a:latin typeface="Courier New" panose="02070309020205020404" pitchFamily="49" charset="0"/>
              </a:rPr>
              <a:t>Color.DarkBlue</a:t>
            </a:r>
            <a:r>
              <a:rPr lang="en-US" sz="2400" b="1" dirty="0" smtClean="0">
                <a:latin typeface="Courier New" panose="02070309020205020404" pitchFamily="49" charset="0"/>
              </a:rPr>
              <a:t>;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238E83-5797-46F5-98C9-8946160FA95B}" type="datetime8">
              <a:rPr lang="en-US" smtClean="0"/>
              <a:pPr>
                <a:defRPr/>
              </a:pPr>
              <a:t>1/6/2016 8:47 PM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The </a:t>
            </a:r>
            <a:r>
              <a:rPr lang="en-US" sz="3200" b="1" smtClean="0">
                <a:latin typeface="Courier New" panose="02070309020205020404" pitchFamily="49" charset="0"/>
              </a:rPr>
              <a:t>Color</a:t>
            </a:r>
            <a:r>
              <a:rPr lang="en-US" sz="3200" smtClean="0"/>
              <a:t> Structure (Members)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The </a:t>
            </a:r>
            <a:r>
              <a:rPr lang="en-US" sz="2400" b="1" dirty="0" smtClean="0">
                <a:latin typeface="Courier New" panose="02070309020205020404" pitchFamily="49" charset="0"/>
              </a:rPr>
              <a:t>R</a:t>
            </a:r>
            <a:r>
              <a:rPr lang="en-US" sz="2400" dirty="0" smtClean="0"/>
              <a:t> property gets the red component of a color</a:t>
            </a:r>
          </a:p>
          <a:p>
            <a:pPr eaLnBrk="1" hangingPunct="1"/>
            <a:r>
              <a:rPr lang="en-US" sz="2400" dirty="0" smtClean="0"/>
              <a:t>The </a:t>
            </a:r>
            <a:r>
              <a:rPr lang="en-US" sz="2400" b="1" dirty="0" smtClean="0">
                <a:latin typeface="Courier New" panose="02070309020205020404" pitchFamily="49" charset="0"/>
              </a:rPr>
              <a:t>G</a:t>
            </a:r>
            <a:r>
              <a:rPr lang="en-US" sz="2400" dirty="0" smtClean="0"/>
              <a:t> property gets the green component of a color</a:t>
            </a:r>
          </a:p>
          <a:p>
            <a:pPr eaLnBrk="1" hangingPunct="1"/>
            <a:r>
              <a:rPr lang="en-US" sz="2400" dirty="0" smtClean="0"/>
              <a:t>The </a:t>
            </a:r>
            <a:r>
              <a:rPr lang="en-US" sz="2400" b="1" dirty="0" smtClean="0">
                <a:latin typeface="Courier New" panose="02070309020205020404" pitchFamily="49" charset="0"/>
              </a:rPr>
              <a:t>B</a:t>
            </a:r>
            <a:r>
              <a:rPr lang="en-US" sz="2400" dirty="0" smtClean="0"/>
              <a:t> property gets the blue component of a color</a:t>
            </a:r>
          </a:p>
          <a:p>
            <a:pPr eaLnBrk="1" hangingPunct="1"/>
            <a:r>
              <a:rPr lang="en-US" sz="2400" dirty="0" smtClean="0"/>
              <a:t>The </a:t>
            </a:r>
            <a:r>
              <a:rPr lang="en-US" sz="2400" b="1" dirty="0" err="1" smtClean="0">
                <a:latin typeface="Courier New" panose="02070309020205020404" pitchFamily="49" charset="0"/>
              </a:rPr>
              <a:t>FromArgb</a:t>
            </a:r>
            <a:r>
              <a:rPr lang="en-US" sz="2400" dirty="0" smtClean="0"/>
              <a:t> method creates a color from RGB values</a:t>
            </a:r>
          </a:p>
          <a:p>
            <a:pPr eaLnBrk="1" hangingPunct="1"/>
            <a:r>
              <a:rPr lang="en-US" sz="2400" dirty="0" smtClean="0"/>
              <a:t>The </a:t>
            </a:r>
            <a:r>
              <a:rPr lang="en-US" sz="2400" b="1" dirty="0" err="1" smtClean="0">
                <a:latin typeface="Courier New" panose="02070309020205020404" pitchFamily="49" charset="0"/>
              </a:rPr>
              <a:t>ToArgb</a:t>
            </a:r>
            <a:r>
              <a:rPr lang="en-US" sz="2400" dirty="0" smtClean="0"/>
              <a:t> method returns a 32-bit </a:t>
            </a:r>
            <a:r>
              <a:rPr lang="en-US" sz="2400" b="1" dirty="0" smtClean="0">
                <a:latin typeface="Courier New" panose="02070309020205020404" pitchFamily="49" charset="0"/>
              </a:rPr>
              <a:t>Integer</a:t>
            </a:r>
            <a:r>
              <a:rPr lang="en-US" sz="2400" dirty="0" smtClean="0"/>
              <a:t> representing a color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63C9B2-EF62-406E-BE60-513BD17E18FD}" type="datetime8">
              <a:rPr lang="en-US" smtClean="0"/>
              <a:pPr>
                <a:defRPr/>
              </a:pPr>
              <a:t>1/6/2016 8:47 PM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Introduction to Drawing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Windows drawing services are collectively referred to as the </a:t>
            </a:r>
            <a:r>
              <a:rPr lang="en-US" b="1" smtClean="0"/>
              <a:t>graphics device interface (GDI)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 GDI (now GDI+) has classes to define shapes (lines, rectangles, ellipses, arcs, pies) and to draw them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You can also draw text and 2-D images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Shapes </a:t>
            </a:r>
            <a:r>
              <a:rPr lang="en-US" smtClean="0">
                <a:solidFill>
                  <a:schemeClr val="hlink"/>
                </a:solidFill>
              </a:rPr>
              <a:t>are drawn to a graphics surface</a:t>
            </a:r>
            <a:r>
              <a:rPr lang="en-US" smtClean="0"/>
              <a:t> (screen or printer)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Without the GDI, shapes would have to be drawn manually pixel-by-pixel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0A834E-AC98-4E9A-8A56-51C48B67F8DC}" type="datetime8">
              <a:rPr lang="en-US" smtClean="0"/>
              <a:pPr>
                <a:defRPr/>
              </a:pPr>
              <a:t>1/6/2016 8:47 PM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</a:t>
            </a:r>
            <a:r>
              <a:rPr lang="en-US" b="1" smtClean="0">
                <a:latin typeface="Courier New" panose="02070309020205020404" pitchFamily="49" charset="0"/>
              </a:rPr>
              <a:t>ColorDialog</a:t>
            </a:r>
            <a:r>
              <a:rPr lang="en-US" smtClean="0"/>
              <a:t> Control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</a:t>
            </a:r>
            <a:r>
              <a:rPr lang="en-US" b="1" smtClean="0">
                <a:latin typeface="Courier New" panose="02070309020205020404" pitchFamily="49" charset="0"/>
              </a:rPr>
              <a:t>ColorDialog</a:t>
            </a:r>
            <a:r>
              <a:rPr lang="en-US" smtClean="0"/>
              <a:t> control works like other dialog controls</a:t>
            </a:r>
          </a:p>
          <a:p>
            <a:pPr lvl="1" eaLnBrk="1" hangingPunct="1"/>
            <a:r>
              <a:rPr lang="en-US" smtClean="0"/>
              <a:t>The </a:t>
            </a:r>
            <a:r>
              <a:rPr lang="en-US" b="1" smtClean="0">
                <a:latin typeface="Courier New" panose="02070309020205020404" pitchFamily="49" charset="0"/>
              </a:rPr>
              <a:t>ShowDialog</a:t>
            </a:r>
            <a:r>
              <a:rPr lang="en-US" smtClean="0"/>
              <a:t> method displays the dialog box</a:t>
            </a:r>
          </a:p>
          <a:p>
            <a:pPr lvl="1" eaLnBrk="1" hangingPunct="1"/>
            <a:r>
              <a:rPr lang="en-US" smtClean="0"/>
              <a:t>The selected color is stored in the </a:t>
            </a:r>
            <a:r>
              <a:rPr lang="en-US" b="1" smtClean="0">
                <a:latin typeface="Courier New" panose="02070309020205020404" pitchFamily="49" charset="0"/>
              </a:rPr>
              <a:t>Color</a:t>
            </a:r>
            <a:r>
              <a:rPr lang="en-US" smtClean="0"/>
              <a:t> property</a:t>
            </a:r>
          </a:p>
          <a:p>
            <a:pPr lvl="1" eaLnBrk="1" hangingPunct="1"/>
            <a:r>
              <a:rPr lang="en-US" smtClean="0"/>
              <a:t>The control instance appears in the resizable tray below the Windows Forms Designer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AB4C39-744C-4DF4-905C-1BDFFF77892D}" type="datetime8">
              <a:rPr lang="en-US" smtClean="0"/>
              <a:pPr>
                <a:defRPr/>
              </a:pPr>
              <a:t>1/6/2016 8:47 PM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Figure 12-2: Color Dialog Box</a:t>
            </a:r>
          </a:p>
        </p:txBody>
      </p:sp>
      <p:pic>
        <p:nvPicPr>
          <p:cNvPr id="47107" name="Picture 5" descr="C12F0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81200"/>
            <a:ext cx="640080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C910DC-A7DD-41AB-B494-F696DD9B7DAD}" type="datetime8">
              <a:rPr lang="en-US" smtClean="0"/>
              <a:pPr>
                <a:defRPr/>
              </a:pPr>
              <a:t>1/6/2016 8:47 PM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Introduction to Pens and Brushes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Pens are used to draw lines and outline other shapes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 </a:t>
            </a:r>
            <a:r>
              <a:rPr lang="en-US" b="1" smtClean="0">
                <a:latin typeface="Courier New" panose="02070309020205020404" pitchFamily="49" charset="0"/>
              </a:rPr>
              <a:t>Pens</a:t>
            </a:r>
            <a:r>
              <a:rPr lang="en-US" smtClean="0"/>
              <a:t> class contains named pens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 </a:t>
            </a:r>
            <a:r>
              <a:rPr lang="en-US" b="1" smtClean="0">
                <a:latin typeface="Courier New" panose="02070309020205020404" pitchFamily="49" charset="0"/>
              </a:rPr>
              <a:t>Pen</a:t>
            </a:r>
            <a:r>
              <a:rPr lang="en-US" smtClean="0"/>
              <a:t> class is used to create custom pens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Brushes are used to fill shapes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 </a:t>
            </a:r>
            <a:r>
              <a:rPr lang="en-US" b="1" smtClean="0">
                <a:latin typeface="Courier New" panose="02070309020205020404" pitchFamily="49" charset="0"/>
              </a:rPr>
              <a:t>Brushes</a:t>
            </a:r>
            <a:r>
              <a:rPr lang="en-US" smtClean="0"/>
              <a:t> class contains named brushes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 </a:t>
            </a:r>
            <a:r>
              <a:rPr lang="en-US" b="1" smtClean="0">
                <a:latin typeface="Courier New" panose="02070309020205020404" pitchFamily="49" charset="0"/>
              </a:rPr>
              <a:t>SolidBrush</a:t>
            </a:r>
            <a:r>
              <a:rPr lang="en-US" smtClean="0"/>
              <a:t> class is used to create custom brushes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Call the </a:t>
            </a:r>
            <a:r>
              <a:rPr lang="en-US" b="1" smtClean="0">
                <a:latin typeface="Courier New" panose="02070309020205020404" pitchFamily="49" charset="0"/>
              </a:rPr>
              <a:t>Dispose</a:t>
            </a:r>
            <a:r>
              <a:rPr lang="en-US" smtClean="0"/>
              <a:t> method to explicitly release the resources held by custom pens and brushes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295D84-C153-402B-8E2C-218FFE01816E}" type="datetime8">
              <a:rPr lang="en-US" smtClean="0"/>
              <a:pPr>
                <a:defRPr/>
              </a:pPr>
              <a:t>1/6/2016 8:47 PM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Using Pens to Outline Shapes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named pen can be used to draw a line as follows: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sz="2400" b="1" dirty="0" err="1" smtClean="0">
                <a:latin typeface="Courier New" panose="02070309020205020404" pitchFamily="49" charset="0"/>
              </a:rPr>
              <a:t>e.Graphics.DrawLine</a:t>
            </a:r>
            <a:r>
              <a:rPr lang="en-US" sz="2400" b="1" dirty="0" smtClean="0">
                <a:latin typeface="Courier New" panose="02070309020205020404" pitchFamily="49" charset="0"/>
              </a:rPr>
              <a:t> 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sz="2400" b="1" dirty="0" smtClean="0">
                <a:latin typeface="Courier New" panose="02070309020205020404" pitchFamily="49" charset="0"/>
              </a:rPr>
              <a:t>    (</a:t>
            </a:r>
            <a:r>
              <a:rPr lang="en-US" sz="2400" b="1" dirty="0" err="1" smtClean="0">
                <a:latin typeface="Courier New" panose="02070309020205020404" pitchFamily="49" charset="0"/>
              </a:rPr>
              <a:t>Pens.Red</a:t>
            </a:r>
            <a:r>
              <a:rPr lang="en-US" sz="2400" b="1" dirty="0" smtClean="0">
                <a:latin typeface="Courier New" panose="02070309020205020404" pitchFamily="49" charset="0"/>
              </a:rPr>
              <a:t>, 10, 10, 150, 150);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F8A4FE-76A8-4D00-A188-BE5AD5E20B77}" type="datetime8">
              <a:rPr lang="en-US" smtClean="0"/>
              <a:pPr>
                <a:defRPr/>
              </a:pPr>
              <a:t>1/6/2016 8:47 PM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</a:t>
            </a:r>
            <a:r>
              <a:rPr lang="en-US" b="1" smtClean="0">
                <a:latin typeface="Courier New" panose="02070309020205020404" pitchFamily="49" charset="0"/>
              </a:rPr>
              <a:t>Pen</a:t>
            </a:r>
            <a:r>
              <a:rPr lang="en-US" smtClean="0"/>
              <a:t> Constructor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Use the </a:t>
            </a:r>
            <a:r>
              <a:rPr lang="en-US" sz="2400" b="1" dirty="0" smtClean="0">
                <a:latin typeface="Courier New" panose="02070309020205020404" pitchFamily="49" charset="0"/>
              </a:rPr>
              <a:t>Pen</a:t>
            </a:r>
            <a:r>
              <a:rPr lang="en-US" sz="2400" dirty="0" smtClean="0"/>
              <a:t> constructor to create a custom </a:t>
            </a:r>
            <a:r>
              <a:rPr lang="en-US" sz="2400" b="1" dirty="0" smtClean="0">
                <a:latin typeface="Courier New" panose="02070309020205020404" pitchFamily="49" charset="0"/>
              </a:rPr>
              <a:t>Pen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/>
              <a:t>The first argument contains a color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/>
              <a:t>The second argument contains the width of the </a:t>
            </a:r>
            <a:r>
              <a:rPr lang="en-US" sz="2100" b="1" dirty="0" smtClean="0">
                <a:latin typeface="Courier New" panose="02070309020205020404" pitchFamily="49" charset="0"/>
              </a:rPr>
              <a:t>Pen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100" dirty="0" smtClean="0"/>
              <a:t>The width is measured in pixels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Examples: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1800" b="1" dirty="0" smtClean="0">
                <a:latin typeface="Courier New" panose="02070309020205020404" pitchFamily="49" charset="0"/>
              </a:rPr>
              <a:t>Color </a:t>
            </a:r>
            <a:r>
              <a:rPr lang="en-US" sz="1800" b="1" dirty="0" err="1" smtClean="0">
                <a:latin typeface="Courier New" panose="02070309020205020404" pitchFamily="49" charset="0"/>
              </a:rPr>
              <a:t>CurrentColor</a:t>
            </a:r>
            <a:r>
              <a:rPr lang="en-US" sz="1800" b="1" dirty="0" smtClean="0">
                <a:latin typeface="Courier New" panose="02070309020205020404" pitchFamily="49" charset="0"/>
              </a:rPr>
              <a:t> = </a:t>
            </a:r>
            <a:r>
              <a:rPr lang="en-US" sz="1800" b="1" dirty="0" err="1" smtClean="0">
                <a:latin typeface="Courier New" panose="02070309020205020404" pitchFamily="49" charset="0"/>
              </a:rPr>
              <a:t>Color.FromArgb</a:t>
            </a:r>
            <a:r>
              <a:rPr lang="en-US" sz="1800" b="1" dirty="0" smtClean="0">
                <a:latin typeface="Courier New" panose="02070309020205020404" pitchFamily="49" charset="0"/>
              </a:rPr>
              <a:t>(122, 89, 94);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1800" b="1" dirty="0" smtClean="0">
                <a:solidFill>
                  <a:srgbClr val="00B0F0"/>
                </a:solidFill>
                <a:latin typeface="Courier New" panose="02070309020205020404" pitchFamily="49" charset="0"/>
              </a:rPr>
              <a:t>Pen</a:t>
            </a:r>
            <a:r>
              <a:rPr lang="en-US" sz="1800" b="1" dirty="0" smtClean="0">
                <a:latin typeface="Courier New" panose="02070309020205020404" pitchFamily="49" charset="0"/>
              </a:rPr>
              <a:t> CurrentPen2Pixel = </a:t>
            </a:r>
            <a:r>
              <a:rPr lang="en-US" sz="1800" b="1" dirty="0" smtClean="0">
                <a:solidFill>
                  <a:srgbClr val="0070C0"/>
                </a:solidFill>
                <a:latin typeface="Courier New" panose="02070309020205020404" pitchFamily="49" charset="0"/>
              </a:rPr>
              <a:t>new</a:t>
            </a:r>
            <a:r>
              <a:rPr lang="en-US" sz="1800" b="1" dirty="0" smtClean="0">
                <a:latin typeface="Courier New" panose="02070309020205020404" pitchFamily="49" charset="0"/>
              </a:rPr>
              <a:t> </a:t>
            </a:r>
            <a:r>
              <a:rPr lang="en-US" sz="1800" b="1" dirty="0" smtClean="0">
                <a:solidFill>
                  <a:srgbClr val="00B0F0"/>
                </a:solidFill>
                <a:latin typeface="Courier New" panose="02070309020205020404" pitchFamily="49" charset="0"/>
              </a:rPr>
              <a:t>Pen</a:t>
            </a:r>
            <a:r>
              <a:rPr lang="en-US" sz="1800" b="1" dirty="0" smtClean="0">
                <a:latin typeface="Courier New" panose="02070309020205020404" pitchFamily="49" charset="0"/>
              </a:rPr>
              <a:t>(</a:t>
            </a:r>
            <a:r>
              <a:rPr lang="en-US" sz="1800" b="1" dirty="0" err="1" smtClean="0">
                <a:latin typeface="Courier New" panose="02070309020205020404" pitchFamily="49" charset="0"/>
              </a:rPr>
              <a:t>CurrentColor</a:t>
            </a:r>
            <a:r>
              <a:rPr lang="en-US" sz="1800" b="1" dirty="0" smtClean="0">
                <a:latin typeface="Courier New" panose="02070309020205020404" pitchFamily="49" charset="0"/>
              </a:rPr>
              <a:t>, 2);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1800" b="1" dirty="0" smtClean="0">
                <a:latin typeface="Courier New" panose="02070309020205020404" pitchFamily="49" charset="0"/>
              </a:rPr>
              <a:t> </a:t>
            </a:r>
            <a:r>
              <a:rPr lang="en-US" sz="1800" b="1" dirty="0" err="1" smtClean="0">
                <a:latin typeface="Courier New" panose="02070309020205020404" pitchFamily="49" charset="0"/>
              </a:rPr>
              <a:t>e.Graphics.DrawLine</a:t>
            </a:r>
            <a:r>
              <a:rPr lang="en-US" sz="1800" b="1" dirty="0" smtClean="0">
                <a:latin typeface="Courier New" panose="02070309020205020404" pitchFamily="49" charset="0"/>
              </a:rPr>
              <a:t>(CurrentPen2Pixel,10,10,150,150);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1EAFE5-5479-4592-934D-3A7A1D71A65B}" type="datetime8">
              <a:rPr lang="en-US" smtClean="0"/>
              <a:pPr>
                <a:defRPr/>
              </a:pPr>
              <a:t>1/6/2016 8:47 PM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Using </a:t>
            </a:r>
            <a:r>
              <a:rPr lang="en-US" b="1" smtClean="0">
                <a:latin typeface="Courier New" panose="02070309020205020404" pitchFamily="49" charset="0"/>
              </a:rPr>
              <a:t>Brushes</a:t>
            </a:r>
            <a:r>
              <a:rPr lang="en-US" smtClean="0"/>
              <a:t> to Fill Shapes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</a:t>
            </a:r>
            <a:r>
              <a:rPr lang="en-US" b="1" smtClean="0">
                <a:latin typeface="Courier New" panose="02070309020205020404" pitchFamily="49" charset="0"/>
              </a:rPr>
              <a:t>Brush</a:t>
            </a:r>
            <a:r>
              <a:rPr lang="en-US" smtClean="0"/>
              <a:t> is used to fill the region of a shape such as a rectangle</a:t>
            </a:r>
          </a:p>
          <a:p>
            <a:pPr eaLnBrk="1" hangingPunct="1"/>
            <a:r>
              <a:rPr lang="en-US" b="1" smtClean="0">
                <a:latin typeface="Courier New" panose="02070309020205020404" pitchFamily="49" charset="0"/>
              </a:rPr>
              <a:t>Brushes</a:t>
            </a:r>
            <a:r>
              <a:rPr lang="en-US" smtClean="0"/>
              <a:t> inherit from the </a:t>
            </a:r>
            <a:r>
              <a:rPr lang="en-US" b="1" smtClean="0">
                <a:latin typeface="Courier New" panose="02070309020205020404" pitchFamily="49" charset="0"/>
              </a:rPr>
              <a:t>System.Drawing.Brush</a:t>
            </a:r>
            <a:r>
              <a:rPr lang="en-US" smtClean="0"/>
              <a:t> class</a:t>
            </a:r>
          </a:p>
          <a:p>
            <a:pPr eaLnBrk="1" hangingPunct="1"/>
            <a:r>
              <a:rPr lang="en-US" smtClean="0"/>
              <a:t>Visual Studio supports different types of brushes</a:t>
            </a:r>
          </a:p>
          <a:p>
            <a:pPr lvl="1" eaLnBrk="1" hangingPunct="1"/>
            <a:r>
              <a:rPr lang="en-US" smtClean="0"/>
              <a:t>A </a:t>
            </a:r>
            <a:r>
              <a:rPr lang="en-US" b="1" smtClean="0">
                <a:latin typeface="Courier New" panose="02070309020205020404" pitchFamily="49" charset="0"/>
              </a:rPr>
              <a:t>SolidBrush</a:t>
            </a:r>
            <a:r>
              <a:rPr lang="en-US" smtClean="0"/>
              <a:t> has a single color</a:t>
            </a:r>
          </a:p>
          <a:p>
            <a:pPr lvl="1" eaLnBrk="1" hangingPunct="1"/>
            <a:r>
              <a:rPr lang="en-US" smtClean="0"/>
              <a:t>A </a:t>
            </a:r>
            <a:r>
              <a:rPr lang="en-US" b="1" smtClean="0">
                <a:latin typeface="Courier New" panose="02070309020205020404" pitchFamily="49" charset="0"/>
              </a:rPr>
              <a:t>HatchBrush</a:t>
            </a:r>
            <a:r>
              <a:rPr lang="en-US" smtClean="0"/>
              <a:t> has a background color and a pattern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DDA3D8-B237-4C6A-881E-72A3FD2E349E}" type="datetime8">
              <a:rPr lang="en-US" smtClean="0"/>
              <a:pPr>
                <a:defRPr/>
              </a:pPr>
              <a:t>1/6/2016 8:47 PM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793038" cy="685800"/>
          </a:xfrm>
        </p:spPr>
        <p:txBody>
          <a:bodyPr/>
          <a:lstStyle/>
          <a:p>
            <a:pPr eaLnBrk="1" hangingPunct="1"/>
            <a:r>
              <a:rPr lang="en-US" sz="3200" smtClean="0"/>
              <a:t>Figure 12-4: Hierarchical Organization of the Brush Classes</a:t>
            </a:r>
          </a:p>
        </p:txBody>
      </p:sp>
      <p:pic>
        <p:nvPicPr>
          <p:cNvPr id="52227" name="Picture 5" descr="C12F0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81200"/>
            <a:ext cx="5410200" cy="419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675C3D-0F3F-4088-B5FC-9B8EFBD65F33}" type="datetime8">
              <a:rPr lang="en-US" smtClean="0"/>
              <a:pPr>
                <a:defRPr/>
              </a:pPr>
              <a:t>1/6/2016 8:47 PM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533400"/>
            <a:ext cx="7793038" cy="685800"/>
          </a:xfrm>
        </p:spPr>
        <p:txBody>
          <a:bodyPr/>
          <a:lstStyle/>
          <a:p>
            <a:pPr eaLnBrk="1" hangingPunct="1"/>
            <a:r>
              <a:rPr lang="en-US" sz="3200" smtClean="0"/>
              <a:t>Shapes Defined by the </a:t>
            </a:r>
            <a:r>
              <a:rPr lang="en-US" sz="3200" b="1" smtClean="0">
                <a:latin typeface="Courier New" panose="02070309020205020404" pitchFamily="49" charset="0"/>
              </a:rPr>
              <a:t>System.Drawing</a:t>
            </a:r>
            <a:r>
              <a:rPr lang="en-US" sz="3200" smtClean="0"/>
              <a:t> Namespace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</a:t>
            </a:r>
            <a:r>
              <a:rPr lang="en-US" b="1" smtClean="0">
                <a:latin typeface="Courier New" panose="02070309020205020404" pitchFamily="49" charset="0"/>
              </a:rPr>
              <a:t>Point</a:t>
            </a:r>
            <a:r>
              <a:rPr lang="en-US" smtClean="0"/>
              <a:t> structure defines the </a:t>
            </a:r>
            <a:r>
              <a:rPr lang="en-US" i="1" smtClean="0"/>
              <a:t>x </a:t>
            </a:r>
            <a:r>
              <a:rPr lang="en-US" smtClean="0"/>
              <a:t>and </a:t>
            </a:r>
            <a:r>
              <a:rPr lang="en-US" i="1" smtClean="0"/>
              <a:t>y</a:t>
            </a:r>
            <a:r>
              <a:rPr lang="en-US" smtClean="0"/>
              <a:t> coordinates of a point</a:t>
            </a:r>
          </a:p>
          <a:p>
            <a:pPr eaLnBrk="1" hangingPunct="1"/>
            <a:r>
              <a:rPr lang="en-US" smtClean="0"/>
              <a:t>The </a:t>
            </a:r>
            <a:r>
              <a:rPr lang="en-US" b="1" smtClean="0">
                <a:latin typeface="Courier New" panose="02070309020205020404" pitchFamily="49" charset="0"/>
              </a:rPr>
              <a:t>Size</a:t>
            </a:r>
            <a:r>
              <a:rPr lang="en-US" smtClean="0"/>
              <a:t> structure defines the width and height of another graphical shape such as a rectangle</a:t>
            </a:r>
          </a:p>
          <a:p>
            <a:pPr eaLnBrk="1" hangingPunct="1"/>
            <a:r>
              <a:rPr lang="en-US" smtClean="0"/>
              <a:t>The </a:t>
            </a:r>
            <a:r>
              <a:rPr lang="en-US" b="1" smtClean="0">
                <a:latin typeface="Courier New" panose="02070309020205020404" pitchFamily="49" charset="0"/>
              </a:rPr>
              <a:t>Rectangle</a:t>
            </a:r>
            <a:r>
              <a:rPr lang="en-US" smtClean="0"/>
              <a:t> structure defines the origin and size of a rectangle</a:t>
            </a:r>
          </a:p>
          <a:p>
            <a:pPr lvl="1" eaLnBrk="1" hangingPunct="1"/>
            <a:r>
              <a:rPr lang="en-US" smtClean="0">
                <a:solidFill>
                  <a:schemeClr val="hlink"/>
                </a:solidFill>
              </a:rPr>
              <a:t>The </a:t>
            </a:r>
            <a:r>
              <a:rPr lang="en-US" b="1" smtClean="0">
                <a:solidFill>
                  <a:schemeClr val="hlink"/>
                </a:solidFill>
                <a:latin typeface="Courier New" panose="02070309020205020404" pitchFamily="49" charset="0"/>
              </a:rPr>
              <a:t>Rectangle</a:t>
            </a:r>
            <a:r>
              <a:rPr lang="en-US" smtClean="0">
                <a:solidFill>
                  <a:schemeClr val="hlink"/>
                </a:solidFill>
              </a:rPr>
              <a:t> structure is also used as the basis for other shapes such as ellipses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A244F2-FA77-4B8F-87F8-DB0DB026C405}" type="datetime8">
              <a:rPr lang="en-US" smtClean="0"/>
              <a:pPr>
                <a:defRPr/>
              </a:pPr>
              <a:t>1/6/2016 8:47 PM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945438" cy="6858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Figure 12-5: Filling </a:t>
            </a:r>
            <a:br>
              <a:rPr lang="en-US" sz="3200" dirty="0" smtClean="0"/>
            </a:br>
            <a:r>
              <a:rPr lang="en-US" sz="3200" dirty="0" smtClean="0"/>
              <a:t>and Outlining a Rectangle</a:t>
            </a:r>
          </a:p>
        </p:txBody>
      </p:sp>
      <p:pic>
        <p:nvPicPr>
          <p:cNvPr id="56323" name="Picture 5" descr="C12F0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33600"/>
            <a:ext cx="541020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05DFCB-D16D-4CB7-9B8B-E83ED6C8F2B9}" type="datetime8">
              <a:rPr lang="en-US" smtClean="0"/>
              <a:pPr>
                <a:defRPr/>
              </a:pPr>
              <a:t>1/6/2016 8:47 PM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</a:t>
            </a:r>
            <a:r>
              <a:rPr lang="en-US" b="1" smtClean="0">
                <a:latin typeface="Courier New" panose="02070309020205020404" pitchFamily="49" charset="0"/>
              </a:rPr>
              <a:t>Point</a:t>
            </a:r>
            <a:r>
              <a:rPr lang="en-US" smtClean="0"/>
              <a:t> Structure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</a:t>
            </a:r>
            <a:r>
              <a:rPr lang="en-US" b="1" dirty="0" smtClean="0">
                <a:latin typeface="Courier New" panose="02070309020205020404" pitchFamily="49" charset="0"/>
              </a:rPr>
              <a:t>Point</a:t>
            </a:r>
            <a:r>
              <a:rPr lang="en-US" dirty="0" smtClean="0"/>
              <a:t> constructor accepts </a:t>
            </a:r>
            <a:r>
              <a:rPr lang="en-US" i="1" dirty="0" smtClean="0"/>
              <a:t>x</a:t>
            </a:r>
            <a:r>
              <a:rPr lang="en-US" dirty="0" smtClean="0"/>
              <a:t> and </a:t>
            </a:r>
            <a:r>
              <a:rPr lang="en-US" i="1" dirty="0" smtClean="0"/>
              <a:t>y</a:t>
            </a:r>
            <a:r>
              <a:rPr lang="en-US" dirty="0" smtClean="0"/>
              <a:t> coordinates as its arguments</a:t>
            </a:r>
          </a:p>
          <a:p>
            <a:pPr lvl="1" eaLnBrk="1" hangingPunct="1"/>
            <a:r>
              <a:rPr lang="en-US" dirty="0" smtClean="0"/>
              <a:t>The origin of the graphics surface is 0, 0</a:t>
            </a:r>
          </a:p>
          <a:p>
            <a:pPr lvl="1" eaLnBrk="1" hangingPunct="1"/>
            <a:r>
              <a:rPr lang="en-US" dirty="0" smtClean="0"/>
              <a:t>The unit of measure is pixels</a:t>
            </a:r>
          </a:p>
          <a:p>
            <a:pPr eaLnBrk="1" hangingPunct="1"/>
            <a:r>
              <a:rPr lang="en-US" dirty="0" smtClean="0"/>
              <a:t>Example: </a:t>
            </a:r>
          </a:p>
          <a:p>
            <a:pPr lvl="1" eaLnBrk="1" hangingPunct="1"/>
            <a:r>
              <a:rPr lang="en-US" sz="1800" b="1" dirty="0" smtClean="0">
                <a:solidFill>
                  <a:srgbClr val="00B0F0"/>
                </a:solidFill>
                <a:latin typeface="Courier New" panose="02070309020205020404" pitchFamily="49" charset="0"/>
              </a:rPr>
              <a:t>Point</a:t>
            </a:r>
            <a:r>
              <a:rPr lang="en-US" sz="1800" b="1" dirty="0" smtClean="0">
                <a:latin typeface="Courier New" panose="02070309020205020404" pitchFamily="49" charset="0"/>
              </a:rPr>
              <a:t> </a:t>
            </a:r>
            <a:r>
              <a:rPr lang="en-US" sz="1800" b="1" dirty="0" err="1" smtClean="0">
                <a:latin typeface="Courier New" panose="02070309020205020404" pitchFamily="49" charset="0"/>
              </a:rPr>
              <a:t>CurrentPoint</a:t>
            </a:r>
            <a:r>
              <a:rPr lang="en-US" sz="1800" b="1" dirty="0" smtClean="0">
                <a:latin typeface="Courier New" panose="02070309020205020404" pitchFamily="49" charset="0"/>
              </a:rPr>
              <a:t> = </a:t>
            </a:r>
            <a:r>
              <a:rPr lang="en-US" sz="1800" b="1" dirty="0" smtClean="0">
                <a:solidFill>
                  <a:srgbClr val="0070C0"/>
                </a:solidFill>
                <a:latin typeface="Courier New" panose="02070309020205020404" pitchFamily="49" charset="0"/>
              </a:rPr>
              <a:t>new</a:t>
            </a:r>
            <a:r>
              <a:rPr lang="en-US" sz="1800" b="1" dirty="0" smtClean="0">
                <a:latin typeface="Courier New" panose="02070309020205020404" pitchFamily="49" charset="0"/>
              </a:rPr>
              <a:t> </a:t>
            </a:r>
            <a:r>
              <a:rPr lang="en-US" sz="1800" b="1" dirty="0" smtClean="0">
                <a:solidFill>
                  <a:srgbClr val="00B0F0"/>
                </a:solidFill>
                <a:latin typeface="Courier New" panose="02070309020205020404" pitchFamily="49" charset="0"/>
              </a:rPr>
              <a:t>Point</a:t>
            </a:r>
            <a:r>
              <a:rPr lang="en-US" sz="1800" b="1" dirty="0" smtClean="0">
                <a:latin typeface="Courier New" panose="02070309020205020404" pitchFamily="49" charset="0"/>
              </a:rPr>
              <a:t>(10, 10);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4F9053-45A5-45D9-B37B-AD1730EBE73E}" type="datetime8">
              <a:rPr lang="en-US" smtClean="0"/>
              <a:pPr>
                <a:defRPr/>
              </a:pPr>
              <a:t>1/6/2016 8:47 PM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GDI+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Makes its home in the </a:t>
            </a:r>
            <a:r>
              <a:rPr lang="en-US" b="1" smtClean="0">
                <a:latin typeface="Courier New" panose="02070309020205020404" pitchFamily="49" charset="0"/>
              </a:rPr>
              <a:t>System.Drawing</a:t>
            </a:r>
            <a:r>
              <a:rPr lang="en-US" smtClean="0"/>
              <a:t> namespace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GDI+ is new with .NET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GDI+ builds on old Windows drawing system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GDI+ features include surfaces, drawing inks, drawing elements, &amp; drawing transformations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GDI+ generalizes bitmap and vector drawing on all surfaces – the screen (form and control surfaces), a printer, a JPEG file (to name a few)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All such destinations are treated the same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9F8BE0-9034-40B7-A4A0-037C5AF888AD}" type="datetime8">
              <a:rPr lang="en-US" smtClean="0"/>
              <a:pPr>
                <a:defRPr/>
              </a:pPr>
              <a:t>1/6/2016 8:47 PM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</a:t>
            </a:r>
            <a:r>
              <a:rPr lang="en-US" b="1" smtClean="0">
                <a:latin typeface="Courier New" panose="02070309020205020404" pitchFamily="49" charset="0"/>
              </a:rPr>
              <a:t>Size</a:t>
            </a:r>
            <a:r>
              <a:rPr lang="en-US" smtClean="0"/>
              <a:t> Structure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</a:t>
            </a:r>
            <a:r>
              <a:rPr lang="en-US" b="1" dirty="0" smtClean="0">
                <a:latin typeface="Courier New" panose="02070309020205020404" pitchFamily="49" charset="0"/>
              </a:rPr>
              <a:t>Size</a:t>
            </a:r>
            <a:r>
              <a:rPr lang="en-US" dirty="0" smtClean="0"/>
              <a:t> structure accepts </a:t>
            </a:r>
            <a:r>
              <a:rPr lang="en-US" i="1" dirty="0" smtClean="0"/>
              <a:t>width</a:t>
            </a:r>
            <a:r>
              <a:rPr lang="en-US" dirty="0" smtClean="0"/>
              <a:t> and </a:t>
            </a:r>
            <a:r>
              <a:rPr lang="en-US" i="1" dirty="0" smtClean="0"/>
              <a:t>height</a:t>
            </a:r>
            <a:r>
              <a:rPr lang="en-US" dirty="0" smtClean="0"/>
              <a:t> values as arguments to the constructor</a:t>
            </a:r>
          </a:p>
          <a:p>
            <a:pPr lvl="1" eaLnBrk="1" hangingPunct="1"/>
            <a:r>
              <a:rPr lang="en-US" dirty="0" smtClean="0"/>
              <a:t>Values are measured in pixels</a:t>
            </a:r>
          </a:p>
          <a:p>
            <a:pPr eaLnBrk="1" hangingPunct="1"/>
            <a:r>
              <a:rPr lang="en-US" dirty="0" smtClean="0"/>
              <a:t>Example:</a:t>
            </a:r>
          </a:p>
          <a:p>
            <a:pPr lvl="1" eaLnBrk="1" hangingPunct="1"/>
            <a:r>
              <a:rPr lang="en-US" sz="1800" b="1" dirty="0" smtClean="0">
                <a:solidFill>
                  <a:srgbClr val="00B0F0"/>
                </a:solidFill>
                <a:latin typeface="Courier New" panose="02070309020205020404" pitchFamily="49" charset="0"/>
              </a:rPr>
              <a:t>Size</a:t>
            </a:r>
            <a:r>
              <a:rPr lang="en-US" sz="1800" b="1" dirty="0" smtClean="0">
                <a:latin typeface="Courier New" panose="02070309020205020404" pitchFamily="49" charset="0"/>
              </a:rPr>
              <a:t> </a:t>
            </a:r>
            <a:r>
              <a:rPr lang="en-US" sz="1800" b="1" dirty="0" err="1" smtClean="0">
                <a:latin typeface="Courier New" panose="02070309020205020404" pitchFamily="49" charset="0"/>
              </a:rPr>
              <a:t>CurrentSize</a:t>
            </a:r>
            <a:r>
              <a:rPr lang="en-US" sz="1800" b="1" dirty="0" smtClean="0">
                <a:latin typeface="Courier New" panose="02070309020205020404" pitchFamily="49" charset="0"/>
              </a:rPr>
              <a:t> = </a:t>
            </a:r>
            <a:r>
              <a:rPr lang="en-US" sz="1800" b="1" dirty="0" smtClean="0">
                <a:solidFill>
                  <a:srgbClr val="0070C0"/>
                </a:solidFill>
                <a:latin typeface="Courier New" panose="02070309020205020404" pitchFamily="49" charset="0"/>
              </a:rPr>
              <a:t>New</a:t>
            </a:r>
            <a:r>
              <a:rPr lang="en-US" sz="1800" b="1" dirty="0" smtClean="0">
                <a:latin typeface="Courier New" panose="02070309020205020404" pitchFamily="49" charset="0"/>
              </a:rPr>
              <a:t> </a:t>
            </a:r>
            <a:r>
              <a:rPr lang="en-US" sz="1800" b="1" dirty="0" smtClean="0">
                <a:solidFill>
                  <a:srgbClr val="00B0F0"/>
                </a:solidFill>
                <a:latin typeface="Courier New" panose="02070309020205020404" pitchFamily="49" charset="0"/>
              </a:rPr>
              <a:t>Size</a:t>
            </a:r>
            <a:r>
              <a:rPr lang="en-US" sz="1800" b="1" dirty="0" smtClean="0">
                <a:latin typeface="Courier New" panose="02070309020205020404" pitchFamily="49" charset="0"/>
              </a:rPr>
              <a:t>(150, 150);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17C605-5D68-4180-8676-9A5F9D5A375F}" type="datetime8">
              <a:rPr lang="en-US" smtClean="0"/>
              <a:pPr>
                <a:defRPr/>
              </a:pPr>
              <a:t>1/6/2016 8:47 PM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Client Area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Graphical shapes are drawn to a form's client area</a:t>
            </a:r>
          </a:p>
          <a:p>
            <a:pPr lvl="1" eaLnBrk="1" hangingPunct="1"/>
            <a:r>
              <a:rPr lang="en-US" dirty="0" smtClean="0"/>
              <a:t>A form's client area excludes the form's border and title bar</a:t>
            </a:r>
          </a:p>
          <a:p>
            <a:pPr eaLnBrk="1" hangingPunct="1"/>
            <a:r>
              <a:rPr lang="en-US" dirty="0" smtClean="0"/>
              <a:t>The form's </a:t>
            </a:r>
            <a:r>
              <a:rPr lang="en-US" b="1" dirty="0" err="1" smtClean="0">
                <a:latin typeface="Courier New" panose="02070309020205020404" pitchFamily="49" charset="0"/>
              </a:rPr>
              <a:t>ClientSize</a:t>
            </a:r>
            <a:r>
              <a:rPr lang="en-US" dirty="0" smtClean="0"/>
              <a:t> property stores the size of the client area</a:t>
            </a:r>
          </a:p>
          <a:p>
            <a:pPr eaLnBrk="1" hangingPunct="1"/>
            <a:r>
              <a:rPr lang="en-US" dirty="0" smtClean="0"/>
              <a:t>Example: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sz="1800" b="1" dirty="0" err="1" smtClean="0">
                <a:latin typeface="Courier New" panose="02070309020205020404" pitchFamily="49" charset="0"/>
              </a:rPr>
              <a:t>btnFill.Size</a:t>
            </a:r>
            <a:r>
              <a:rPr lang="en-US" sz="1800" b="1" dirty="0" smtClean="0">
                <a:latin typeface="Courier New" panose="02070309020205020404" pitchFamily="49" charset="0"/>
              </a:rPr>
              <a:t> = </a:t>
            </a:r>
            <a:r>
              <a:rPr lang="en-US" sz="1800" b="1" dirty="0" err="1" smtClean="0">
                <a:solidFill>
                  <a:srgbClr val="0070C0"/>
                </a:solidFill>
                <a:latin typeface="Courier New" panose="02070309020205020404" pitchFamily="49" charset="0"/>
              </a:rPr>
              <a:t>this</a:t>
            </a:r>
            <a:r>
              <a:rPr lang="en-US" sz="1800" b="1" dirty="0" err="1" smtClean="0">
                <a:latin typeface="Courier New" panose="02070309020205020404" pitchFamily="49" charset="0"/>
              </a:rPr>
              <a:t>.ClientSize</a:t>
            </a:r>
            <a:r>
              <a:rPr lang="en-US" sz="1800" b="1" dirty="0" smtClean="0">
                <a:latin typeface="Courier New" panose="02070309020205020404" pitchFamily="49" charset="0"/>
              </a:rPr>
              <a:t>;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sz="1800" b="1" dirty="0" err="1" smtClean="0">
                <a:latin typeface="Courier New" panose="02070309020205020404" pitchFamily="49" charset="0"/>
              </a:rPr>
              <a:t>btnFill.Height</a:t>
            </a:r>
            <a:r>
              <a:rPr lang="en-US" sz="1800" b="1" dirty="0" smtClean="0">
                <a:latin typeface="Courier New" panose="02070309020205020404" pitchFamily="49" charset="0"/>
              </a:rPr>
              <a:t> = </a:t>
            </a:r>
            <a:r>
              <a:rPr lang="en-US" sz="1800" b="1" dirty="0" err="1" smtClean="0">
                <a:solidFill>
                  <a:srgbClr val="0070C0"/>
                </a:solidFill>
                <a:latin typeface="Courier New" panose="02070309020205020404" pitchFamily="49" charset="0"/>
              </a:rPr>
              <a:t>this</a:t>
            </a:r>
            <a:r>
              <a:rPr lang="en-US" sz="1800" b="1" dirty="0" err="1" smtClean="0">
                <a:latin typeface="Courier New" panose="02070309020205020404" pitchFamily="49" charset="0"/>
              </a:rPr>
              <a:t>.ClientSize.Height</a:t>
            </a:r>
            <a:r>
              <a:rPr lang="en-US" sz="1800" b="1" dirty="0" smtClean="0">
                <a:latin typeface="Courier New" panose="02070309020205020404" pitchFamily="49" charset="0"/>
              </a:rPr>
              <a:t>;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sz="1800" b="1" dirty="0" err="1" smtClean="0">
                <a:latin typeface="Courier New" panose="02070309020205020404" pitchFamily="49" charset="0"/>
              </a:rPr>
              <a:t>btnFill.Width</a:t>
            </a:r>
            <a:r>
              <a:rPr lang="en-US" sz="1800" b="1" dirty="0" smtClean="0">
                <a:latin typeface="Courier New" panose="02070309020205020404" pitchFamily="49" charset="0"/>
              </a:rPr>
              <a:t> = </a:t>
            </a:r>
            <a:r>
              <a:rPr lang="en-US" sz="1800" b="1" dirty="0" err="1" smtClean="0">
                <a:solidFill>
                  <a:srgbClr val="0070C0"/>
                </a:solidFill>
                <a:latin typeface="Courier New" panose="02070309020205020404" pitchFamily="49" charset="0"/>
              </a:rPr>
              <a:t>this</a:t>
            </a:r>
            <a:r>
              <a:rPr lang="en-US" sz="1800" b="1" dirty="0" err="1" smtClean="0">
                <a:latin typeface="Courier New" panose="02070309020205020404" pitchFamily="49" charset="0"/>
              </a:rPr>
              <a:t>.ClientSize.Width</a:t>
            </a:r>
            <a:r>
              <a:rPr lang="en-US" sz="1800" b="1" dirty="0" smtClean="0">
                <a:latin typeface="Courier New" panose="02070309020205020404" pitchFamily="49" charset="0"/>
              </a:rPr>
              <a:t>;</a:t>
            </a:r>
            <a:endParaRPr lang="en-US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900C0B-1233-4720-8F79-ECAA64C9A8DE}" type="datetime8">
              <a:rPr lang="en-US" smtClean="0"/>
              <a:pPr>
                <a:defRPr/>
              </a:pPr>
              <a:t>1/6/2016 8:47 PM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Creating a </a:t>
            </a:r>
            <a:r>
              <a:rPr lang="en-US" b="1" smtClean="0">
                <a:latin typeface="Courier New" panose="02070309020205020404" pitchFamily="49" charset="0"/>
              </a:rPr>
              <a:t>Rectangle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</a:t>
            </a:r>
            <a:r>
              <a:rPr lang="en-US" b="1" smtClean="0">
                <a:latin typeface="Courier New" panose="02070309020205020404" pitchFamily="49" charset="0"/>
              </a:rPr>
              <a:t>Point</a:t>
            </a:r>
            <a:r>
              <a:rPr lang="en-US" smtClean="0"/>
              <a:t> structure defines a rectangle's origin</a:t>
            </a:r>
          </a:p>
          <a:p>
            <a:pPr eaLnBrk="1" hangingPunct="1"/>
            <a:r>
              <a:rPr lang="en-US" smtClean="0"/>
              <a:t>A </a:t>
            </a:r>
            <a:r>
              <a:rPr lang="en-US" b="1" smtClean="0">
                <a:latin typeface="Courier New" panose="02070309020205020404" pitchFamily="49" charset="0"/>
              </a:rPr>
              <a:t>Size</a:t>
            </a:r>
            <a:r>
              <a:rPr lang="en-US" smtClean="0"/>
              <a:t> structure defines a rectangle's size</a:t>
            </a:r>
          </a:p>
          <a:p>
            <a:pPr eaLnBrk="1" hangingPunct="1"/>
            <a:r>
              <a:rPr lang="en-US" smtClean="0"/>
              <a:t>The overloaded </a:t>
            </a:r>
            <a:r>
              <a:rPr lang="en-US" b="1" smtClean="0">
                <a:latin typeface="Courier New" panose="02070309020205020404" pitchFamily="49" charset="0"/>
              </a:rPr>
              <a:t>Rectangle</a:t>
            </a:r>
            <a:r>
              <a:rPr lang="en-US" smtClean="0"/>
              <a:t> constructor accepts either </a:t>
            </a:r>
            <a:r>
              <a:rPr lang="en-US" b="1" smtClean="0">
                <a:latin typeface="Courier New" panose="02070309020205020404" pitchFamily="49" charset="0"/>
              </a:rPr>
              <a:t>Point</a:t>
            </a:r>
            <a:r>
              <a:rPr lang="en-US" smtClean="0"/>
              <a:t> and </a:t>
            </a:r>
            <a:r>
              <a:rPr lang="en-US" b="1" smtClean="0">
                <a:latin typeface="Courier New" panose="02070309020205020404" pitchFamily="49" charset="0"/>
              </a:rPr>
              <a:t>Size</a:t>
            </a:r>
            <a:r>
              <a:rPr lang="en-US" smtClean="0"/>
              <a:t> structures or coordinate values</a:t>
            </a:r>
            <a:endParaRPr lang="en-US" sz="2700" b="1" smtClean="0">
              <a:latin typeface="Courier New" panose="020703090202050204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9CB12B-DAB0-4550-BBC9-3C7E81D6175E}" type="datetime8">
              <a:rPr lang="en-US" smtClean="0"/>
              <a:pPr>
                <a:defRPr/>
              </a:pPr>
              <a:t>1/6/2016 8:47 PM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Creating a Rectangle (Examples)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Create rectangles using </a:t>
            </a:r>
            <a:r>
              <a:rPr lang="en-US" b="1" dirty="0" smtClean="0">
                <a:latin typeface="Courier New" panose="02070309020205020404" pitchFamily="49" charset="0"/>
              </a:rPr>
              <a:t>Point</a:t>
            </a:r>
            <a:r>
              <a:rPr lang="en-US" dirty="0" smtClean="0"/>
              <a:t> and </a:t>
            </a:r>
            <a:r>
              <a:rPr lang="en-US" b="1" dirty="0" smtClean="0">
                <a:latin typeface="Courier New" panose="02070309020205020404" pitchFamily="49" charset="0"/>
              </a:rPr>
              <a:t>Size</a:t>
            </a:r>
            <a:r>
              <a:rPr lang="en-US" dirty="0" smtClean="0"/>
              <a:t> structures or using coordinate values</a:t>
            </a:r>
            <a:br>
              <a:rPr lang="en-US" dirty="0" smtClean="0"/>
            </a:br>
            <a:endParaRPr lang="en-US" sz="1000" dirty="0" smtClean="0"/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sz="1800" b="1" dirty="0" smtClean="0">
                <a:solidFill>
                  <a:srgbClr val="00B0F0"/>
                </a:solidFill>
                <a:latin typeface="Courier New" panose="02070309020205020404" pitchFamily="49" charset="0"/>
              </a:rPr>
              <a:t>Point</a:t>
            </a:r>
            <a:r>
              <a:rPr lang="en-US" sz="1800" b="1" dirty="0" smtClean="0">
                <a:latin typeface="Courier New" panose="02070309020205020404" pitchFamily="49" charset="0"/>
              </a:rPr>
              <a:t> </a:t>
            </a:r>
            <a:r>
              <a:rPr lang="en-US" sz="1800" b="1" dirty="0" err="1" smtClean="0">
                <a:latin typeface="Courier New" panose="02070309020205020404" pitchFamily="49" charset="0"/>
              </a:rPr>
              <a:t>currentPoint</a:t>
            </a:r>
            <a:r>
              <a:rPr lang="en-US" sz="1800" b="1" dirty="0" smtClean="0">
                <a:latin typeface="Courier New" panose="02070309020205020404" pitchFamily="49" charset="0"/>
              </a:rPr>
              <a:t> = </a:t>
            </a:r>
            <a:r>
              <a:rPr lang="en-US" sz="1800" b="1" dirty="0" smtClean="0">
                <a:solidFill>
                  <a:srgbClr val="0070C0"/>
                </a:solidFill>
                <a:latin typeface="Courier New" panose="02070309020205020404" pitchFamily="49" charset="0"/>
              </a:rPr>
              <a:t>new</a:t>
            </a:r>
            <a:r>
              <a:rPr lang="en-US" sz="1800" b="1" dirty="0" smtClean="0">
                <a:latin typeface="Courier New" panose="02070309020205020404" pitchFamily="49" charset="0"/>
              </a:rPr>
              <a:t> </a:t>
            </a:r>
            <a:r>
              <a:rPr lang="en-US" sz="1800" b="1" dirty="0" smtClean="0">
                <a:solidFill>
                  <a:srgbClr val="00B0F0"/>
                </a:solidFill>
                <a:latin typeface="Courier New" panose="02070309020205020404" pitchFamily="49" charset="0"/>
              </a:rPr>
              <a:t>Point</a:t>
            </a:r>
            <a:r>
              <a:rPr lang="en-US" sz="1800" b="1" dirty="0" smtClean="0">
                <a:latin typeface="Courier New" panose="02070309020205020404" pitchFamily="49" charset="0"/>
              </a:rPr>
              <a:t>(10, 10);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sz="1800" b="1" dirty="0" smtClean="0">
                <a:solidFill>
                  <a:srgbClr val="00B0F0"/>
                </a:solidFill>
                <a:latin typeface="Courier New" panose="02070309020205020404" pitchFamily="49" charset="0"/>
              </a:rPr>
              <a:t>Size</a:t>
            </a:r>
            <a:r>
              <a:rPr lang="en-US" sz="1800" b="1" dirty="0" smtClean="0">
                <a:latin typeface="Courier New" panose="02070309020205020404" pitchFamily="49" charset="0"/>
              </a:rPr>
              <a:t> </a:t>
            </a:r>
            <a:r>
              <a:rPr lang="en-US" sz="1800" b="1" dirty="0" err="1" smtClean="0">
                <a:latin typeface="Courier New" panose="02070309020205020404" pitchFamily="49" charset="0"/>
              </a:rPr>
              <a:t>currentSize</a:t>
            </a:r>
            <a:r>
              <a:rPr lang="en-US" sz="1800" b="1" dirty="0" smtClean="0">
                <a:latin typeface="Courier New" panose="02070309020205020404" pitchFamily="49" charset="0"/>
              </a:rPr>
              <a:t> = </a:t>
            </a:r>
            <a:r>
              <a:rPr lang="en-US" sz="1800" b="1" dirty="0" smtClean="0">
                <a:solidFill>
                  <a:srgbClr val="0070C0"/>
                </a:solidFill>
                <a:latin typeface="Courier New" panose="02070309020205020404" pitchFamily="49" charset="0"/>
              </a:rPr>
              <a:t>new</a:t>
            </a:r>
            <a:r>
              <a:rPr lang="en-US" sz="1800" b="1" dirty="0" smtClean="0">
                <a:latin typeface="Courier New" panose="02070309020205020404" pitchFamily="49" charset="0"/>
              </a:rPr>
              <a:t> </a:t>
            </a:r>
            <a:r>
              <a:rPr lang="en-US" sz="1800" b="1" dirty="0" smtClean="0">
                <a:solidFill>
                  <a:srgbClr val="00B0F0"/>
                </a:solidFill>
                <a:latin typeface="Courier New" panose="02070309020205020404" pitchFamily="49" charset="0"/>
              </a:rPr>
              <a:t>Size</a:t>
            </a:r>
            <a:r>
              <a:rPr lang="en-US" sz="1800" b="1" dirty="0" smtClean="0">
                <a:latin typeface="Courier New" panose="02070309020205020404" pitchFamily="49" charset="0"/>
              </a:rPr>
              <a:t>(150, 150);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sz="1800" b="1" dirty="0" smtClean="0">
                <a:solidFill>
                  <a:srgbClr val="00B0F0"/>
                </a:solidFill>
                <a:latin typeface="Courier New" panose="02070309020205020404" pitchFamily="49" charset="0"/>
              </a:rPr>
              <a:t>Rectangle</a:t>
            </a:r>
            <a:r>
              <a:rPr lang="en-US" sz="1800" b="1" dirty="0" smtClean="0">
                <a:latin typeface="Courier New" panose="02070309020205020404" pitchFamily="49" charset="0"/>
              </a:rPr>
              <a:t> </a:t>
            </a:r>
            <a:r>
              <a:rPr lang="en-US" sz="1800" b="1" dirty="0" err="1" smtClean="0">
                <a:latin typeface="Courier New" panose="02070309020205020404" pitchFamily="49" charset="0"/>
              </a:rPr>
              <a:t>firstRectangle</a:t>
            </a:r>
            <a:r>
              <a:rPr lang="en-US" sz="1800" b="1" dirty="0" smtClean="0">
                <a:latin typeface="Courier New" panose="02070309020205020404" pitchFamily="49" charset="0"/>
              </a:rPr>
              <a:t> = </a:t>
            </a:r>
            <a:r>
              <a:rPr lang="en-US" sz="1800" b="1" dirty="0" smtClean="0">
                <a:solidFill>
                  <a:srgbClr val="0070C0"/>
                </a:solidFill>
                <a:latin typeface="Courier New" panose="02070309020205020404" pitchFamily="49" charset="0"/>
              </a:rPr>
              <a:t>new 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sz="1800" b="1" dirty="0" smtClean="0">
                <a:latin typeface="Courier New" panose="02070309020205020404" pitchFamily="49" charset="0"/>
              </a:rPr>
              <a:t>   </a:t>
            </a:r>
            <a:r>
              <a:rPr lang="en-US" sz="1800" b="1" dirty="0" smtClean="0">
                <a:solidFill>
                  <a:srgbClr val="00B0F0"/>
                </a:solidFill>
                <a:latin typeface="Courier New" panose="02070309020205020404" pitchFamily="49" charset="0"/>
              </a:rPr>
              <a:t>Rectangle(</a:t>
            </a:r>
            <a:r>
              <a:rPr lang="en-US" sz="1800" b="1" dirty="0" err="1" smtClean="0">
                <a:solidFill>
                  <a:srgbClr val="00B0F0"/>
                </a:solidFill>
                <a:latin typeface="Courier New" panose="02070309020205020404" pitchFamily="49" charset="0"/>
              </a:rPr>
              <a:t>CurrentPoint</a:t>
            </a:r>
            <a:r>
              <a:rPr lang="en-US" sz="1800" b="1" dirty="0" smtClean="0">
                <a:latin typeface="Courier New" panose="02070309020205020404" pitchFamily="49" charset="0"/>
              </a:rPr>
              <a:t>, </a:t>
            </a:r>
            <a:r>
              <a:rPr lang="en-US" sz="1800" b="1" dirty="0" err="1" smtClean="0">
                <a:latin typeface="Courier New" panose="02070309020205020404" pitchFamily="49" charset="0"/>
              </a:rPr>
              <a:t>currentSize</a:t>
            </a:r>
            <a:r>
              <a:rPr lang="en-US" sz="1800" b="1" dirty="0" smtClean="0">
                <a:latin typeface="Courier New" panose="02070309020205020404" pitchFamily="49" charset="0"/>
              </a:rPr>
              <a:t>);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sz="1800" b="1" dirty="0" smtClean="0">
                <a:solidFill>
                  <a:srgbClr val="00B0F0"/>
                </a:solidFill>
                <a:latin typeface="Courier New" panose="02070309020205020404" pitchFamily="49" charset="0"/>
              </a:rPr>
              <a:t>Rectangle</a:t>
            </a:r>
            <a:r>
              <a:rPr lang="en-US" sz="1800" b="1" dirty="0" smtClean="0">
                <a:latin typeface="Courier New" panose="02070309020205020404" pitchFamily="49" charset="0"/>
              </a:rPr>
              <a:t> </a:t>
            </a:r>
            <a:r>
              <a:rPr lang="en-US" sz="1800" b="1" dirty="0" err="1" smtClean="0">
                <a:latin typeface="Courier New" panose="02070309020205020404" pitchFamily="49" charset="0"/>
              </a:rPr>
              <a:t>secondRectangle</a:t>
            </a:r>
            <a:r>
              <a:rPr lang="en-US" sz="1800" b="1" dirty="0" smtClean="0">
                <a:latin typeface="Courier New" panose="02070309020205020404" pitchFamily="49" charset="0"/>
              </a:rPr>
              <a:t> = </a:t>
            </a:r>
            <a:r>
              <a:rPr lang="en-US" sz="1800" b="1" dirty="0" smtClean="0">
                <a:solidFill>
                  <a:srgbClr val="0070C0"/>
                </a:solidFill>
                <a:latin typeface="Courier New" panose="02070309020205020404" pitchFamily="49" charset="0"/>
              </a:rPr>
              <a:t>new</a:t>
            </a:r>
            <a:r>
              <a:rPr lang="en-US" sz="1800" b="1" dirty="0" smtClean="0">
                <a:latin typeface="Courier New" panose="02070309020205020404" pitchFamily="49" charset="0"/>
              </a:rPr>
              <a:t> </a:t>
            </a:r>
            <a:r>
              <a:rPr lang="en-US" sz="1800" b="1" dirty="0" smtClean="0">
                <a:solidFill>
                  <a:srgbClr val="00B0F0"/>
                </a:solidFill>
                <a:latin typeface="Courier New" panose="02070309020205020404" pitchFamily="49" charset="0"/>
              </a:rPr>
              <a:t>Rectangle</a:t>
            </a:r>
            <a:endParaRPr lang="en-US" sz="1800" b="1" dirty="0" smtClean="0">
              <a:latin typeface="Courier New" panose="02070309020205020404" pitchFamily="49" charset="0"/>
            </a:endParaRP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sz="1800" b="1" dirty="0" smtClean="0">
                <a:latin typeface="Courier New" panose="02070309020205020404" pitchFamily="49" charset="0"/>
              </a:rPr>
              <a:t>   (10, 10, 150, 150);</a:t>
            </a:r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488054-667A-4B32-A9DD-65F5AD6550C7}" type="datetime8">
              <a:rPr lang="en-US" smtClean="0"/>
              <a:pPr>
                <a:defRPr/>
              </a:pPr>
              <a:t>1/6/2016 8:47 PM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Drawing Rectangles</a:t>
            </a:r>
            <a:endParaRPr lang="en-US" b="1" smtClean="0">
              <a:latin typeface="Courier New" panose="02070309020205020404" pitchFamily="49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The </a:t>
            </a:r>
            <a:r>
              <a:rPr lang="en-US" sz="2400" b="1" dirty="0" err="1" smtClean="0">
                <a:latin typeface="Courier New" panose="02070309020205020404" pitchFamily="49" charset="0"/>
              </a:rPr>
              <a:t>DrawRectangle</a:t>
            </a:r>
            <a:r>
              <a:rPr lang="en-US" sz="2400" dirty="0" smtClean="0"/>
              <a:t> method draws a rectangle outline with a pen</a:t>
            </a:r>
          </a:p>
          <a:p>
            <a:pPr eaLnBrk="1" hangingPunct="1"/>
            <a:r>
              <a:rPr lang="en-US" sz="2400" dirty="0" smtClean="0"/>
              <a:t>The </a:t>
            </a:r>
            <a:r>
              <a:rPr lang="en-US" sz="2400" b="1" dirty="0" err="1" smtClean="0">
                <a:latin typeface="Courier New" panose="02070309020205020404" pitchFamily="49" charset="0"/>
              </a:rPr>
              <a:t>FillRectangle</a:t>
            </a:r>
            <a:r>
              <a:rPr lang="en-US" sz="2400" dirty="0" smtClean="0"/>
              <a:t> method fills a rectangle with a brush</a:t>
            </a:r>
          </a:p>
          <a:p>
            <a:pPr eaLnBrk="1" hangingPunct="1"/>
            <a:r>
              <a:rPr lang="en-US" sz="2400" dirty="0" smtClean="0"/>
              <a:t>Example to draw a rectangle outline: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sz="2100" b="1" dirty="0" smtClean="0">
                <a:solidFill>
                  <a:srgbClr val="00B0F0"/>
                </a:solidFill>
                <a:latin typeface="Courier New" panose="02070309020205020404" pitchFamily="49" charset="0"/>
              </a:rPr>
              <a:t>Rectangle</a:t>
            </a:r>
            <a:r>
              <a:rPr lang="en-US" sz="2100" b="1" dirty="0" smtClean="0">
                <a:latin typeface="Courier New" panose="02070309020205020404" pitchFamily="49" charset="0"/>
              </a:rPr>
              <a:t> </a:t>
            </a:r>
            <a:r>
              <a:rPr lang="en-US" sz="2100" b="1" dirty="0" err="1" smtClean="0">
                <a:latin typeface="Courier New" panose="02070309020205020404" pitchFamily="49" charset="0"/>
              </a:rPr>
              <a:t>currentRectangle</a:t>
            </a:r>
            <a:r>
              <a:rPr lang="en-US" sz="2100" b="1" dirty="0" smtClean="0">
                <a:latin typeface="Courier New" panose="02070309020205020404" pitchFamily="49" charset="0"/>
              </a:rPr>
              <a:t> = </a:t>
            </a:r>
            <a:r>
              <a:rPr lang="en-US" sz="2100" b="1" dirty="0" smtClean="0">
                <a:solidFill>
                  <a:srgbClr val="0070C0"/>
                </a:solidFill>
                <a:latin typeface="Courier New" panose="02070309020205020404" pitchFamily="49" charset="0"/>
              </a:rPr>
              <a:t>new</a:t>
            </a:r>
            <a:r>
              <a:rPr lang="en-US" sz="2100" b="1" dirty="0" smtClean="0">
                <a:latin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rgbClr val="00B0F0"/>
                </a:solidFill>
                <a:latin typeface="Courier New" panose="02070309020205020404" pitchFamily="49" charset="0"/>
              </a:rPr>
              <a:t>Rectangle 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sz="2100" b="1" dirty="0" smtClean="0">
                <a:latin typeface="Courier New" panose="02070309020205020404" pitchFamily="49" charset="0"/>
              </a:rPr>
              <a:t>    (10, 10, 150, 150);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sz="2100" b="1" dirty="0" err="1" smtClean="0">
                <a:latin typeface="Courier New" panose="02070309020205020404" pitchFamily="49" charset="0"/>
              </a:rPr>
              <a:t>e.Graphics.DrawRectangle</a:t>
            </a:r>
            <a:r>
              <a:rPr lang="en-US" sz="2100" b="1" dirty="0" smtClean="0">
                <a:latin typeface="Courier New" panose="02070309020205020404" pitchFamily="49" charset="0"/>
              </a:rPr>
              <a:t>(</a:t>
            </a:r>
            <a:r>
              <a:rPr lang="en-US" sz="2100" b="1" dirty="0" err="1" smtClean="0">
                <a:latin typeface="Courier New" panose="02070309020205020404" pitchFamily="49" charset="0"/>
              </a:rPr>
              <a:t>Pens.Black</a:t>
            </a:r>
            <a:r>
              <a:rPr lang="en-US" sz="2100" b="1" dirty="0" smtClean="0">
                <a:latin typeface="Courier New" panose="02070309020205020404" pitchFamily="49" charset="0"/>
              </a:rPr>
              <a:t>, 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sz="2100" b="1" dirty="0" smtClean="0">
                <a:latin typeface="Courier New" panose="02070309020205020404" pitchFamily="49" charset="0"/>
              </a:rPr>
              <a:t>    </a:t>
            </a:r>
            <a:r>
              <a:rPr lang="en-US" sz="2100" b="1" dirty="0" err="1" smtClean="0">
                <a:latin typeface="Courier New" panose="02070309020205020404" pitchFamily="49" charset="0"/>
              </a:rPr>
              <a:t>currentRectangle</a:t>
            </a:r>
            <a:r>
              <a:rPr lang="en-US" sz="2100" b="1" dirty="0" smtClean="0">
                <a:latin typeface="Courier New" panose="02070309020205020404" pitchFamily="49" charset="0"/>
              </a:rPr>
              <a:t>);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sz="2100" b="1" dirty="0" err="1" smtClean="0">
                <a:latin typeface="Courier New" panose="02070309020205020404" pitchFamily="49" charset="0"/>
              </a:rPr>
              <a:t>e.Graphics.DrawRectangle</a:t>
            </a:r>
            <a:r>
              <a:rPr lang="en-US" sz="2100" b="1" dirty="0" smtClean="0">
                <a:latin typeface="Courier New" panose="02070309020205020404" pitchFamily="49" charset="0"/>
              </a:rPr>
              <a:t>(</a:t>
            </a:r>
            <a:r>
              <a:rPr lang="en-US" sz="2100" b="1" dirty="0" err="1" smtClean="0">
                <a:latin typeface="Courier New" panose="02070309020205020404" pitchFamily="49" charset="0"/>
              </a:rPr>
              <a:t>Pens.Black</a:t>
            </a:r>
            <a:r>
              <a:rPr lang="en-US" sz="2100" b="1" dirty="0" smtClean="0">
                <a:latin typeface="Courier New" panose="02070309020205020404" pitchFamily="49" charset="0"/>
              </a:rPr>
              <a:t>, 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sz="2100" b="1" dirty="0" smtClean="0">
                <a:latin typeface="Courier New" panose="02070309020205020404" pitchFamily="49" charset="0"/>
              </a:rPr>
              <a:t>    10, 10, 150, 150);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CA4E80-DF40-4217-98A6-A9D6E108CFE6}" type="datetime8">
              <a:rPr lang="en-US" smtClean="0"/>
              <a:pPr>
                <a:defRPr/>
              </a:pPr>
              <a:t>1/6/2016 8:47 PM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Drawing Lines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The </a:t>
            </a:r>
            <a:r>
              <a:rPr lang="en-US" sz="2400" b="1" dirty="0" err="1" smtClean="0">
                <a:latin typeface="Courier New" panose="02070309020205020404" pitchFamily="49" charset="0"/>
              </a:rPr>
              <a:t>DrawLine</a:t>
            </a:r>
            <a:r>
              <a:rPr lang="en-US" sz="2400" dirty="0" smtClean="0"/>
              <a:t> method draws a line using a pen</a:t>
            </a:r>
          </a:p>
          <a:p>
            <a:pPr lvl="1" eaLnBrk="1" hangingPunct="1"/>
            <a:r>
              <a:rPr lang="en-US" sz="2100" dirty="0" smtClean="0"/>
              <a:t>Two points can be passed as arguments</a:t>
            </a:r>
          </a:p>
          <a:p>
            <a:pPr lvl="1" eaLnBrk="1" hangingPunct="1"/>
            <a:r>
              <a:rPr lang="en-US" sz="2100" dirty="0" smtClean="0"/>
              <a:t>A pair of </a:t>
            </a:r>
            <a:r>
              <a:rPr lang="en-US" sz="2100" i="1" dirty="0" smtClean="0"/>
              <a:t>x</a:t>
            </a:r>
            <a:r>
              <a:rPr lang="en-US" sz="2100" dirty="0" smtClean="0"/>
              <a:t> and </a:t>
            </a:r>
            <a:r>
              <a:rPr lang="en-US" sz="2100" i="1" dirty="0" smtClean="0"/>
              <a:t>y</a:t>
            </a:r>
            <a:r>
              <a:rPr lang="en-US" sz="2100" dirty="0" smtClean="0"/>
              <a:t> coordinates can be passed as arguments</a:t>
            </a:r>
          </a:p>
          <a:p>
            <a:pPr eaLnBrk="1" hangingPunct="1"/>
            <a:r>
              <a:rPr lang="en-US" sz="2400" dirty="0" smtClean="0"/>
              <a:t>Example: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sz="1800" b="1" dirty="0" smtClean="0">
                <a:solidFill>
                  <a:srgbClr val="00B0F0"/>
                </a:solidFill>
                <a:latin typeface="Courier New" panose="02070309020205020404" pitchFamily="49" charset="0"/>
              </a:rPr>
              <a:t>Point</a:t>
            </a:r>
            <a:r>
              <a:rPr lang="en-US" sz="1800" b="1" dirty="0" smtClean="0">
                <a:latin typeface="Courier New" panose="02070309020205020404" pitchFamily="49" charset="0"/>
              </a:rPr>
              <a:t> </a:t>
            </a:r>
            <a:r>
              <a:rPr lang="en-US" sz="1800" b="1" dirty="0" err="1" smtClean="0">
                <a:latin typeface="Courier New" panose="02070309020205020404" pitchFamily="49" charset="0"/>
              </a:rPr>
              <a:t>startPoint</a:t>
            </a:r>
            <a:r>
              <a:rPr lang="en-US" sz="1800" b="1" dirty="0" smtClean="0">
                <a:latin typeface="Courier New" panose="02070309020205020404" pitchFamily="49" charset="0"/>
              </a:rPr>
              <a:t> = </a:t>
            </a:r>
            <a:r>
              <a:rPr lang="en-US" sz="1800" b="1" dirty="0" smtClean="0">
                <a:solidFill>
                  <a:srgbClr val="0070C0"/>
                </a:solidFill>
                <a:latin typeface="Courier New" panose="02070309020205020404" pitchFamily="49" charset="0"/>
              </a:rPr>
              <a:t>new</a:t>
            </a:r>
            <a:r>
              <a:rPr lang="en-US" sz="1800" b="1" dirty="0" smtClean="0">
                <a:latin typeface="Courier New" panose="02070309020205020404" pitchFamily="49" charset="0"/>
              </a:rPr>
              <a:t> </a:t>
            </a:r>
            <a:r>
              <a:rPr lang="en-US" sz="1800" b="1" dirty="0" smtClean="0">
                <a:solidFill>
                  <a:srgbClr val="00B0F0"/>
                </a:solidFill>
                <a:latin typeface="Courier New" panose="02070309020205020404" pitchFamily="49" charset="0"/>
              </a:rPr>
              <a:t>Point</a:t>
            </a:r>
            <a:r>
              <a:rPr lang="en-US" sz="1800" b="1" dirty="0" smtClean="0">
                <a:latin typeface="Courier New" panose="02070309020205020404" pitchFamily="49" charset="0"/>
              </a:rPr>
              <a:t>(10, 10);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sz="1800" b="1" dirty="0" smtClean="0">
                <a:solidFill>
                  <a:srgbClr val="00B0F0"/>
                </a:solidFill>
                <a:latin typeface="Courier New" panose="02070309020205020404" pitchFamily="49" charset="0"/>
              </a:rPr>
              <a:t>Point</a:t>
            </a:r>
            <a:r>
              <a:rPr lang="en-US" sz="1800" b="1" dirty="0" smtClean="0">
                <a:latin typeface="Courier New" panose="02070309020205020404" pitchFamily="49" charset="0"/>
              </a:rPr>
              <a:t> </a:t>
            </a:r>
            <a:r>
              <a:rPr lang="en-US" sz="1800" b="1" dirty="0" err="1" smtClean="0">
                <a:latin typeface="Courier New" panose="02070309020205020404" pitchFamily="49" charset="0"/>
              </a:rPr>
              <a:t>endPoint</a:t>
            </a:r>
            <a:r>
              <a:rPr lang="en-US" sz="1800" b="1" dirty="0" smtClean="0">
                <a:latin typeface="Courier New" panose="02070309020205020404" pitchFamily="49" charset="0"/>
              </a:rPr>
              <a:t> = </a:t>
            </a:r>
            <a:r>
              <a:rPr lang="en-US" sz="1800" b="1" dirty="0" smtClean="0">
                <a:solidFill>
                  <a:srgbClr val="0070C0"/>
                </a:solidFill>
                <a:latin typeface="Courier New" panose="02070309020205020404" pitchFamily="49" charset="0"/>
              </a:rPr>
              <a:t>new</a:t>
            </a:r>
            <a:r>
              <a:rPr lang="en-US" sz="1800" b="1" dirty="0" smtClean="0">
                <a:latin typeface="Courier New" panose="02070309020205020404" pitchFamily="49" charset="0"/>
              </a:rPr>
              <a:t> </a:t>
            </a:r>
            <a:r>
              <a:rPr lang="en-US" sz="1800" b="1" dirty="0" smtClean="0">
                <a:solidFill>
                  <a:srgbClr val="00B0F0"/>
                </a:solidFill>
                <a:latin typeface="Courier New" panose="02070309020205020404" pitchFamily="49" charset="0"/>
              </a:rPr>
              <a:t>Point</a:t>
            </a:r>
            <a:r>
              <a:rPr lang="en-US" sz="1800" b="1" dirty="0" smtClean="0">
                <a:latin typeface="Courier New" panose="02070309020205020404" pitchFamily="49" charset="0"/>
              </a:rPr>
              <a:t>(150, 150);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sz="1800" b="1" dirty="0" err="1" smtClean="0">
                <a:latin typeface="Courier New" panose="02070309020205020404" pitchFamily="49" charset="0"/>
              </a:rPr>
              <a:t>e.Graphics.DrawLine</a:t>
            </a:r>
            <a:r>
              <a:rPr lang="en-US" sz="1800" b="1" dirty="0" smtClean="0">
                <a:latin typeface="Courier New" panose="02070309020205020404" pitchFamily="49" charset="0"/>
              </a:rPr>
              <a:t>(</a:t>
            </a:r>
            <a:r>
              <a:rPr lang="en-US" sz="1800" b="1" dirty="0" err="1" smtClean="0">
                <a:latin typeface="Courier New" panose="02070309020205020404" pitchFamily="49" charset="0"/>
              </a:rPr>
              <a:t>Pens.Red</a:t>
            </a:r>
            <a:r>
              <a:rPr lang="en-US" sz="1800" b="1" dirty="0" smtClean="0">
                <a:latin typeface="Courier New" panose="02070309020205020404" pitchFamily="49" charset="0"/>
              </a:rPr>
              <a:t>, 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sz="1800" b="1" dirty="0" smtClean="0">
                <a:latin typeface="Courier New" panose="02070309020205020404" pitchFamily="49" charset="0"/>
              </a:rPr>
              <a:t>    </a:t>
            </a:r>
            <a:r>
              <a:rPr lang="en-US" sz="1800" b="1" dirty="0" err="1" smtClean="0">
                <a:latin typeface="Courier New" panose="02070309020205020404" pitchFamily="49" charset="0"/>
              </a:rPr>
              <a:t>startPoint</a:t>
            </a:r>
            <a:r>
              <a:rPr lang="en-US" sz="1800" b="1" dirty="0" smtClean="0">
                <a:latin typeface="Courier New" panose="02070309020205020404" pitchFamily="49" charset="0"/>
              </a:rPr>
              <a:t>, </a:t>
            </a:r>
            <a:r>
              <a:rPr lang="en-US" sz="1800" b="1" dirty="0" err="1" smtClean="0">
                <a:latin typeface="Courier New" panose="02070309020205020404" pitchFamily="49" charset="0"/>
              </a:rPr>
              <a:t>endPoint</a:t>
            </a:r>
            <a:r>
              <a:rPr lang="en-US" sz="1800" b="1" dirty="0" smtClean="0">
                <a:latin typeface="Courier New" panose="02070309020205020404" pitchFamily="49" charset="0"/>
              </a:rPr>
              <a:t>);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sz="1800" b="1" dirty="0" err="1" smtClean="0">
                <a:latin typeface="Courier New" panose="02070309020205020404" pitchFamily="49" charset="0"/>
              </a:rPr>
              <a:t>e.Graphics.DrawLine</a:t>
            </a:r>
            <a:r>
              <a:rPr lang="en-US" sz="1800" b="1" dirty="0" smtClean="0">
                <a:latin typeface="Courier New" panose="02070309020205020404" pitchFamily="49" charset="0"/>
              </a:rPr>
              <a:t>(</a:t>
            </a:r>
            <a:r>
              <a:rPr lang="en-US" sz="1800" b="1" dirty="0" err="1" smtClean="0">
                <a:latin typeface="Courier New" panose="02070309020205020404" pitchFamily="49" charset="0"/>
              </a:rPr>
              <a:t>Pens.Red</a:t>
            </a:r>
            <a:r>
              <a:rPr lang="en-US" sz="1800" b="1" dirty="0" smtClean="0">
                <a:latin typeface="Courier New" panose="02070309020205020404" pitchFamily="49" charset="0"/>
              </a:rPr>
              <a:t>, 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sz="1800" b="1" dirty="0" smtClean="0">
                <a:latin typeface="Courier New" panose="02070309020205020404" pitchFamily="49" charset="0"/>
              </a:rPr>
              <a:t>    10, 10, 150, 150);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A4E3B9-50A7-4C54-84C1-9CC111A640B5}" type="datetime8">
              <a:rPr lang="en-US" smtClean="0"/>
              <a:pPr>
                <a:defRPr/>
              </a:pPr>
              <a:t>1/6/2016 8:47 PM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945438" cy="6858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Figure 12-6: </a:t>
            </a:r>
            <a:br>
              <a:rPr lang="en-US" sz="3200" dirty="0" smtClean="0"/>
            </a:br>
            <a:r>
              <a:rPr lang="en-US" sz="3200" dirty="0" smtClean="0"/>
              <a:t>Drawing a Line on a Form</a:t>
            </a:r>
          </a:p>
        </p:txBody>
      </p:sp>
      <p:pic>
        <p:nvPicPr>
          <p:cNvPr id="64515" name="Picture 3" descr="C12F0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81200"/>
            <a:ext cx="6096000" cy="40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E07E48-866A-497D-AF8E-0E634406428F}" type="datetime8">
              <a:rPr lang="en-US" smtClean="0"/>
              <a:pPr>
                <a:defRPr/>
              </a:pPr>
              <a:t>1/6/2016 8:47 PM</a:t>
            </a:fld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Introduction to Elliptical Shapes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</a:t>
            </a:r>
            <a:r>
              <a:rPr lang="en-US" b="1" smtClean="0">
                <a:latin typeface="Courier New" panose="02070309020205020404" pitchFamily="49" charset="0"/>
              </a:rPr>
              <a:t>DrawEllipse</a:t>
            </a:r>
            <a:r>
              <a:rPr lang="en-US" smtClean="0"/>
              <a:t> method uses a bounding rectangle to draw an ellipse </a:t>
            </a:r>
          </a:p>
          <a:p>
            <a:pPr eaLnBrk="1" hangingPunct="1"/>
            <a:r>
              <a:rPr lang="en-US" smtClean="0"/>
              <a:t>The </a:t>
            </a:r>
            <a:r>
              <a:rPr lang="en-US" b="1" smtClean="0">
                <a:latin typeface="Courier New" panose="02070309020205020404" pitchFamily="49" charset="0"/>
              </a:rPr>
              <a:t>FillEllipse</a:t>
            </a:r>
            <a:r>
              <a:rPr lang="en-US" smtClean="0"/>
              <a:t> method fills an ellipse</a:t>
            </a:r>
          </a:p>
          <a:p>
            <a:pPr eaLnBrk="1" hangingPunct="1"/>
            <a:r>
              <a:rPr lang="en-US" smtClean="0"/>
              <a:t>The </a:t>
            </a:r>
            <a:r>
              <a:rPr lang="en-US" b="1" smtClean="0">
                <a:latin typeface="Courier New" panose="02070309020205020404" pitchFamily="49" charset="0"/>
              </a:rPr>
              <a:t>DrawArc</a:t>
            </a:r>
            <a:r>
              <a:rPr lang="en-US" smtClean="0"/>
              <a:t> method draws an arc</a:t>
            </a:r>
          </a:p>
          <a:p>
            <a:pPr lvl="1" eaLnBrk="1" hangingPunct="1"/>
            <a:r>
              <a:rPr lang="en-US" smtClean="0"/>
              <a:t>There is no method to fill an arc</a:t>
            </a:r>
          </a:p>
          <a:p>
            <a:pPr eaLnBrk="1" hangingPunct="1"/>
            <a:r>
              <a:rPr lang="en-US" smtClean="0"/>
              <a:t>The </a:t>
            </a:r>
            <a:r>
              <a:rPr lang="en-US" b="1" smtClean="0">
                <a:latin typeface="Courier New" panose="02070309020205020404" pitchFamily="49" charset="0"/>
              </a:rPr>
              <a:t>DrawPie</a:t>
            </a:r>
            <a:r>
              <a:rPr lang="en-US" smtClean="0"/>
              <a:t> and </a:t>
            </a:r>
            <a:r>
              <a:rPr lang="en-US" b="1" smtClean="0">
                <a:latin typeface="Courier New" panose="02070309020205020404" pitchFamily="49" charset="0"/>
              </a:rPr>
              <a:t>FillPie</a:t>
            </a:r>
            <a:r>
              <a:rPr lang="en-US" smtClean="0"/>
              <a:t> methods draw and fill a pie shape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522870-F788-4573-8BDF-BD4612D9B961}" type="datetime8">
              <a:rPr lang="en-US" smtClean="0"/>
              <a:pPr>
                <a:defRPr/>
              </a:pPr>
              <a:t>1/6/2016 8:47 PM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945438" cy="6858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Drawing and Filling an Ellipse </a:t>
            </a:r>
            <a:r>
              <a:rPr lang="en-US" sz="1800" dirty="0" smtClean="0"/>
              <a:t>(Example)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sz="2400" b="1" dirty="0" smtClean="0">
                <a:solidFill>
                  <a:srgbClr val="00B0F0"/>
                </a:solidFill>
                <a:latin typeface="Courier New" panose="02070309020205020404" pitchFamily="49" charset="0"/>
              </a:rPr>
              <a:t>Rectangle</a:t>
            </a:r>
            <a:r>
              <a:rPr lang="en-US" sz="2400" b="1" dirty="0" smtClean="0">
                <a:latin typeface="Courier New" panose="02070309020205020404" pitchFamily="49" charset="0"/>
              </a:rPr>
              <a:t> </a:t>
            </a:r>
            <a:r>
              <a:rPr lang="en-US" sz="2400" b="1" dirty="0" err="1" smtClean="0">
                <a:latin typeface="Courier New" panose="02070309020205020404" pitchFamily="49" charset="0"/>
              </a:rPr>
              <a:t>currentRectangle</a:t>
            </a:r>
            <a:r>
              <a:rPr lang="en-US" sz="2400" b="1" dirty="0" smtClean="0">
                <a:latin typeface="Courier New" panose="02070309020205020404" pitchFamily="49" charset="0"/>
              </a:rPr>
              <a:t> = </a:t>
            </a:r>
            <a:r>
              <a:rPr lang="en-US" sz="2400" b="1" dirty="0" smtClean="0">
                <a:solidFill>
                  <a:srgbClr val="0070C0"/>
                </a:solidFill>
                <a:latin typeface="Courier New" panose="02070309020205020404" pitchFamily="49" charset="0"/>
              </a:rPr>
              <a:t>new</a:t>
            </a:r>
            <a:r>
              <a:rPr lang="en-US" sz="2400" b="1" dirty="0" smtClean="0">
                <a:latin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srgbClr val="00B0F0"/>
                </a:solidFill>
                <a:latin typeface="Courier New" panose="02070309020205020404" pitchFamily="49" charset="0"/>
              </a:rPr>
              <a:t>Rectangle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z="2400" b="1" dirty="0" smtClean="0">
                <a:latin typeface="Courier New" panose="02070309020205020404" pitchFamily="49" charset="0"/>
              </a:rPr>
              <a:t>    (10, 10, 150, 150);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z="2400" b="1" dirty="0" err="1" smtClean="0">
                <a:latin typeface="Courier New" panose="02070309020205020404" pitchFamily="49" charset="0"/>
              </a:rPr>
              <a:t>e.Graphics.DrawEllipse</a:t>
            </a:r>
            <a:r>
              <a:rPr lang="en-US" sz="2400" b="1" dirty="0" smtClean="0">
                <a:latin typeface="Courier New" panose="02070309020205020404" pitchFamily="49" charset="0"/>
              </a:rPr>
              <a:t>(</a:t>
            </a:r>
            <a:r>
              <a:rPr lang="en-US" sz="2400" b="1" dirty="0" err="1" smtClean="0">
                <a:latin typeface="Courier New" panose="02070309020205020404" pitchFamily="49" charset="0"/>
              </a:rPr>
              <a:t>Pens.Black</a:t>
            </a:r>
            <a:r>
              <a:rPr lang="en-US" sz="2400" b="1" dirty="0" smtClean="0">
                <a:latin typeface="Courier New" panose="02070309020205020404" pitchFamily="49" charset="0"/>
              </a:rPr>
              <a:t>,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z="2400" b="1" dirty="0" smtClean="0">
                <a:latin typeface="Courier New" panose="02070309020205020404" pitchFamily="49" charset="0"/>
              </a:rPr>
              <a:t>    </a:t>
            </a:r>
            <a:r>
              <a:rPr lang="en-US" sz="2400" b="1" dirty="0" err="1" smtClean="0">
                <a:latin typeface="Courier New" panose="02070309020205020404" pitchFamily="49" charset="0"/>
              </a:rPr>
              <a:t>currentRectangle</a:t>
            </a:r>
            <a:r>
              <a:rPr lang="en-US" sz="2400" b="1" dirty="0" smtClean="0">
                <a:latin typeface="Courier New" panose="02070309020205020404" pitchFamily="49" charset="0"/>
              </a:rPr>
              <a:t>);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z="2400" b="1" dirty="0" err="1" smtClean="0">
                <a:latin typeface="Courier New" panose="02070309020205020404" pitchFamily="49" charset="0"/>
              </a:rPr>
              <a:t>e.Graphics.FillEllipse</a:t>
            </a:r>
            <a:r>
              <a:rPr lang="en-US" sz="2400" b="1" dirty="0" smtClean="0">
                <a:latin typeface="Courier New" panose="02070309020205020404" pitchFamily="49" charset="0"/>
              </a:rPr>
              <a:t>(</a:t>
            </a:r>
            <a:r>
              <a:rPr lang="en-US" sz="2400" b="1" dirty="0" err="1" smtClean="0">
                <a:latin typeface="Courier New" panose="02070309020205020404" pitchFamily="49" charset="0"/>
              </a:rPr>
              <a:t>Brushes.Red</a:t>
            </a:r>
            <a:r>
              <a:rPr lang="en-US" sz="2400" b="1" dirty="0" smtClean="0">
                <a:latin typeface="Courier New" panose="02070309020205020404" pitchFamily="49" charset="0"/>
              </a:rPr>
              <a:t>,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z="2400" b="1" dirty="0" smtClean="0">
                <a:latin typeface="Courier New" panose="02070309020205020404" pitchFamily="49" charset="0"/>
              </a:rPr>
              <a:t>    </a:t>
            </a:r>
            <a:r>
              <a:rPr lang="en-US" sz="2400" b="1" dirty="0" err="1" smtClean="0">
                <a:latin typeface="Courier New" panose="02070309020205020404" pitchFamily="49" charset="0"/>
              </a:rPr>
              <a:t>currentRectangle</a:t>
            </a:r>
            <a:r>
              <a:rPr lang="en-US" sz="2400" b="1" dirty="0" smtClean="0">
                <a:latin typeface="Courier New" panose="02070309020205020404" pitchFamily="49" charset="0"/>
              </a:rPr>
              <a:t>);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317364-7DC5-409B-B65D-40B24B5E34F1}" type="datetime8">
              <a:rPr lang="en-US" smtClean="0"/>
              <a:pPr>
                <a:defRPr/>
              </a:pPr>
              <a:t>1/6/2016 8:47 PM</a:t>
            </a:fld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Figure 12-8: Drawing </a:t>
            </a:r>
            <a:br>
              <a:rPr lang="en-US" sz="3200" smtClean="0"/>
            </a:br>
            <a:r>
              <a:rPr lang="en-US" sz="3200" smtClean="0"/>
              <a:t>and Filling an Ellipse</a:t>
            </a:r>
          </a:p>
        </p:txBody>
      </p:sp>
      <p:pic>
        <p:nvPicPr>
          <p:cNvPr id="67587" name="Picture 3" descr="C12F0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57400"/>
            <a:ext cx="5410200" cy="39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3C8184-FA91-46D2-B4C7-08762A697AB4}" type="datetime8">
              <a:rPr lang="en-US" smtClean="0"/>
              <a:pPr>
                <a:defRPr/>
              </a:pPr>
              <a:t>1/6/2016 8:47 PM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More on the GDI+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GDI+ manages to generalize drawing surfaces through the </a:t>
            </a:r>
            <a:r>
              <a:rPr lang="en-US" b="1" smtClean="0">
                <a:latin typeface="Courier New" panose="02070309020205020404" pitchFamily="49" charset="0"/>
              </a:rPr>
              <a:t>System.Drawing.Graphics</a:t>
            </a:r>
            <a:r>
              <a:rPr lang="en-US" smtClean="0"/>
              <a:t> class</a:t>
            </a:r>
          </a:p>
          <a:p>
            <a:pPr eaLnBrk="1" hangingPunct="1"/>
            <a:r>
              <a:rPr lang="en-US" smtClean="0"/>
              <a:t>An object of this class represents a drawing canvas with all the attributes you can think of</a:t>
            </a:r>
          </a:p>
          <a:p>
            <a:pPr lvl="1" eaLnBrk="1" hangingPunct="1"/>
            <a:r>
              <a:rPr lang="en-US" smtClean="0"/>
              <a:t>Colors, brushes, pens</a:t>
            </a:r>
          </a:p>
          <a:p>
            <a:pPr lvl="1" eaLnBrk="1" hangingPunct="1"/>
            <a:r>
              <a:rPr lang="en-US" smtClean="0"/>
              <a:t>Drawing elements such as rectangles, ellipses, lines, and other standard and custom shapes</a:t>
            </a:r>
          </a:p>
          <a:p>
            <a:pPr lvl="1" eaLnBrk="1" hangingPunct="1"/>
            <a:r>
              <a:rPr lang="en-US" smtClean="0"/>
              <a:t>Fonts</a:t>
            </a:r>
          </a:p>
          <a:p>
            <a:pPr lvl="1" eaLnBrk="1" hangingPunct="1"/>
            <a:r>
              <a:rPr lang="en-US" smtClean="0"/>
              <a:t>Transformations – rotate, resize, skew</a:t>
            </a:r>
          </a:p>
          <a:p>
            <a:pPr eaLnBrk="1" hangingPunct="1"/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8EFCB2-DB57-4C7B-AB4D-B20F69617B88}" type="datetime8">
              <a:rPr lang="en-US" smtClean="0"/>
              <a:pPr>
                <a:defRPr/>
              </a:pPr>
              <a:t>1/6/2016 8:47 PM</a:t>
            </a:fld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Drawing Arcs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An arc is drawn along an ellipse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One argument contains the starting angle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Angles are measured in degrees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 starting angle of 0 appears along the </a:t>
            </a:r>
            <a:r>
              <a:rPr lang="en-US" i="1" smtClean="0"/>
              <a:t>x</a:t>
            </a:r>
            <a:r>
              <a:rPr lang="en-US" smtClean="0"/>
              <a:t> axis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Another argument contains the sweep angle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Positive sweep angles are drawn in a clockwise direction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Negative sweep angles are drawn in a counterclockwise direction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BE32FC-C2EE-445C-A2D0-B891D5256DA4}" type="datetime8">
              <a:rPr lang="en-US" smtClean="0"/>
              <a:pPr>
                <a:defRPr/>
              </a:pPr>
              <a:t>1/6/2016 8:47 PM</a:t>
            </a:fld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Drawing an Arc (Example)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Draw a 90 degree arc</a:t>
            </a:r>
          </a:p>
          <a:p>
            <a:pPr eaLnBrk="1" hangingPunct="1"/>
            <a:endParaRPr lang="en-US" sz="800" dirty="0" smtClean="0"/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sz="1800" b="1" dirty="0" smtClean="0">
                <a:solidFill>
                  <a:srgbClr val="00B0F0"/>
                </a:solidFill>
                <a:latin typeface="Courier New" panose="02070309020205020404" pitchFamily="49" charset="0"/>
              </a:rPr>
              <a:t>Rectangle</a:t>
            </a:r>
            <a:r>
              <a:rPr lang="en-US" sz="1800" b="1" dirty="0" smtClean="0">
                <a:latin typeface="Courier New" panose="02070309020205020404" pitchFamily="49" charset="0"/>
              </a:rPr>
              <a:t> </a:t>
            </a:r>
            <a:r>
              <a:rPr lang="en-US" sz="1800" b="1" dirty="0" err="1" smtClean="0">
                <a:latin typeface="Courier New" panose="02070309020205020404" pitchFamily="49" charset="0"/>
              </a:rPr>
              <a:t>currentEllipse</a:t>
            </a:r>
            <a:r>
              <a:rPr lang="en-US" sz="1800" b="1" dirty="0" smtClean="0">
                <a:latin typeface="Courier New" panose="02070309020205020404" pitchFamily="49" charset="0"/>
              </a:rPr>
              <a:t> = </a:t>
            </a:r>
            <a:r>
              <a:rPr lang="en-US" sz="1800" b="1" dirty="0" smtClean="0">
                <a:solidFill>
                  <a:srgbClr val="0070C0"/>
                </a:solidFill>
                <a:latin typeface="Courier New" panose="02070309020205020404" pitchFamily="49" charset="0"/>
              </a:rPr>
              <a:t>new</a:t>
            </a:r>
            <a:r>
              <a:rPr lang="en-US" sz="1800" b="1" dirty="0" smtClean="0">
                <a:latin typeface="Courier New" panose="02070309020205020404" pitchFamily="49" charset="0"/>
              </a:rPr>
              <a:t> </a:t>
            </a:r>
            <a:r>
              <a:rPr lang="en-US" sz="1800" b="1" dirty="0" smtClean="0">
                <a:solidFill>
                  <a:srgbClr val="00B0F0"/>
                </a:solidFill>
                <a:latin typeface="Courier New" panose="02070309020205020404" pitchFamily="49" charset="0"/>
              </a:rPr>
              <a:t>Rectangle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sz="1800" b="1" dirty="0" smtClean="0">
                <a:latin typeface="Courier New" panose="02070309020205020404" pitchFamily="49" charset="0"/>
              </a:rPr>
              <a:t>    (10, 10, 150, 150);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sz="1800" b="1" dirty="0" err="1" smtClean="0">
                <a:latin typeface="Courier New" panose="02070309020205020404" pitchFamily="49" charset="0"/>
              </a:rPr>
              <a:t>e.Graphics.DrawArc</a:t>
            </a:r>
            <a:r>
              <a:rPr lang="en-US" sz="1800" b="1" dirty="0" smtClean="0">
                <a:latin typeface="Courier New" panose="02070309020205020404" pitchFamily="49" charset="0"/>
              </a:rPr>
              <a:t>(</a:t>
            </a:r>
            <a:r>
              <a:rPr lang="en-US" sz="1800" b="1" dirty="0" err="1" smtClean="0">
                <a:latin typeface="Courier New" panose="02070309020205020404" pitchFamily="49" charset="0"/>
              </a:rPr>
              <a:t>Pens.Red</a:t>
            </a:r>
            <a:r>
              <a:rPr lang="en-US" sz="1800" b="1" dirty="0" smtClean="0">
                <a:latin typeface="Courier New" panose="02070309020205020404" pitchFamily="49" charset="0"/>
              </a:rPr>
              <a:t>, </a:t>
            </a:r>
            <a:r>
              <a:rPr lang="en-US" sz="1800" b="1" dirty="0" err="1" smtClean="0">
                <a:latin typeface="Courier New" panose="02070309020205020404" pitchFamily="49" charset="0"/>
              </a:rPr>
              <a:t>currentEllipse</a:t>
            </a:r>
            <a:r>
              <a:rPr lang="en-US" sz="1800" b="1" dirty="0" smtClean="0">
                <a:latin typeface="Courier New" panose="02070309020205020404" pitchFamily="49" charset="0"/>
              </a:rPr>
              <a:t>, 0, 90);</a:t>
            </a:r>
            <a:endParaRPr lang="en-US" sz="1800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4B2A8B-3492-48C8-BE38-250B13193E88}" type="datetime8">
              <a:rPr lang="en-US" smtClean="0"/>
              <a:pPr>
                <a:defRPr/>
              </a:pPr>
              <a:t>1/6/2016 8:47 PM</a:t>
            </a:fld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Drawing an Arc</a:t>
            </a:r>
          </a:p>
        </p:txBody>
      </p:sp>
      <p:pic>
        <p:nvPicPr>
          <p:cNvPr id="70659" name="Picture 3" descr="C12F0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09800"/>
            <a:ext cx="5257800" cy="382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BA99EF-0F6B-4550-B191-9121B42CD5FD}" type="datetime8">
              <a:rPr lang="en-US" smtClean="0"/>
              <a:pPr>
                <a:defRPr/>
              </a:pPr>
              <a:t>1/6/2016 8:47 PM</a:t>
            </a:fld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Creating a Pie Shape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The syntax is the same as drawing an arc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The </a:t>
            </a:r>
            <a:r>
              <a:rPr lang="en-US" b="1" dirty="0" err="1" smtClean="0">
                <a:latin typeface="Courier New" panose="02070309020205020404" pitchFamily="49" charset="0"/>
              </a:rPr>
              <a:t>DrawPie</a:t>
            </a:r>
            <a:r>
              <a:rPr lang="en-US" dirty="0" smtClean="0"/>
              <a:t> method draws an outline of the pie and the </a:t>
            </a:r>
            <a:r>
              <a:rPr lang="en-US" b="1" dirty="0" err="1" smtClean="0">
                <a:latin typeface="Courier New" panose="02070309020205020404" pitchFamily="49" charset="0"/>
              </a:rPr>
              <a:t>FillPie</a:t>
            </a:r>
            <a:r>
              <a:rPr lang="en-US" dirty="0" smtClean="0"/>
              <a:t> method fills the pie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Example: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1800" b="1" dirty="0" smtClean="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1800" b="1" dirty="0" smtClean="0">
                <a:solidFill>
                  <a:srgbClr val="00B0F0"/>
                </a:solidFill>
                <a:latin typeface="Courier New" panose="02070309020205020404" pitchFamily="49" charset="0"/>
              </a:rPr>
              <a:t>Rectangle</a:t>
            </a:r>
            <a:r>
              <a:rPr lang="en-US" sz="1800" b="1" dirty="0" smtClean="0">
                <a:latin typeface="Courier New" panose="02070309020205020404" pitchFamily="49" charset="0"/>
              </a:rPr>
              <a:t> </a:t>
            </a:r>
            <a:r>
              <a:rPr lang="en-US" sz="1800" b="1" dirty="0" err="1" smtClean="0">
                <a:latin typeface="Courier New" panose="02070309020205020404" pitchFamily="49" charset="0"/>
              </a:rPr>
              <a:t>currentCircle</a:t>
            </a:r>
            <a:r>
              <a:rPr lang="en-US" sz="1800" b="1" dirty="0" smtClean="0">
                <a:latin typeface="Courier New" panose="02070309020205020404" pitchFamily="49" charset="0"/>
              </a:rPr>
              <a:t> = new </a:t>
            </a:r>
            <a:r>
              <a:rPr lang="en-US" sz="1800" b="1" dirty="0" smtClean="0">
                <a:solidFill>
                  <a:srgbClr val="00B0F0"/>
                </a:solidFill>
                <a:latin typeface="Courier New" panose="02070309020205020404" pitchFamily="49" charset="0"/>
              </a:rPr>
              <a:t>Rectangle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1800" b="1" dirty="0" smtClean="0">
                <a:latin typeface="Courier New" panose="02070309020205020404" pitchFamily="49" charset="0"/>
              </a:rPr>
              <a:t>    (10, 10, 150, 150);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1800" b="1" dirty="0" err="1" smtClean="0">
                <a:latin typeface="Courier New" panose="02070309020205020404" pitchFamily="49" charset="0"/>
              </a:rPr>
              <a:t>e.Graphics.FillPie</a:t>
            </a:r>
            <a:r>
              <a:rPr lang="en-US" sz="1800" b="1" dirty="0" smtClean="0">
                <a:latin typeface="Courier New" panose="02070309020205020404" pitchFamily="49" charset="0"/>
              </a:rPr>
              <a:t>(</a:t>
            </a:r>
            <a:r>
              <a:rPr lang="en-US" sz="1800" b="1" dirty="0" err="1" smtClean="0">
                <a:latin typeface="Courier New" panose="02070309020205020404" pitchFamily="49" charset="0"/>
              </a:rPr>
              <a:t>Brushes.Red</a:t>
            </a:r>
            <a:r>
              <a:rPr lang="en-US" sz="1800" b="1" dirty="0" smtClean="0">
                <a:latin typeface="Courier New" panose="02070309020205020404" pitchFamily="49" charset="0"/>
              </a:rPr>
              <a:t>,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1800" b="1" dirty="0" smtClean="0">
                <a:latin typeface="Courier New" panose="02070309020205020404" pitchFamily="49" charset="0"/>
              </a:rPr>
              <a:t>    </a:t>
            </a:r>
            <a:r>
              <a:rPr lang="en-US" sz="1800" b="1" dirty="0" err="1" smtClean="0">
                <a:latin typeface="Courier New" panose="02070309020205020404" pitchFamily="49" charset="0"/>
              </a:rPr>
              <a:t>currentCircle</a:t>
            </a:r>
            <a:r>
              <a:rPr lang="en-US" sz="1800" b="1" dirty="0" smtClean="0">
                <a:latin typeface="Courier New" panose="02070309020205020404" pitchFamily="49" charset="0"/>
              </a:rPr>
              <a:t>, 0, 45);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1800" b="1" dirty="0" err="1" smtClean="0">
                <a:latin typeface="Courier New" panose="02070309020205020404" pitchFamily="49" charset="0"/>
              </a:rPr>
              <a:t>e.Graphics.DrawPie</a:t>
            </a:r>
            <a:r>
              <a:rPr lang="en-US" sz="1800" b="1" dirty="0" smtClean="0">
                <a:latin typeface="Courier New" panose="02070309020205020404" pitchFamily="49" charset="0"/>
              </a:rPr>
              <a:t>(</a:t>
            </a:r>
            <a:r>
              <a:rPr lang="en-US" sz="1800" b="1" dirty="0" err="1" smtClean="0">
                <a:latin typeface="Courier New" panose="02070309020205020404" pitchFamily="49" charset="0"/>
              </a:rPr>
              <a:t>Pens.Black</a:t>
            </a:r>
            <a:r>
              <a:rPr lang="en-US" sz="1800" b="1" dirty="0" smtClean="0">
                <a:latin typeface="Courier New" panose="02070309020205020404" pitchFamily="49" charset="0"/>
              </a:rPr>
              <a:t>,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1800" b="1" dirty="0" smtClean="0">
                <a:latin typeface="Courier New" panose="02070309020205020404" pitchFamily="49" charset="0"/>
              </a:rPr>
              <a:t>    </a:t>
            </a:r>
            <a:r>
              <a:rPr lang="en-US" sz="1800" b="1" dirty="0" err="1" smtClean="0">
                <a:latin typeface="Courier New" panose="02070309020205020404" pitchFamily="49" charset="0"/>
              </a:rPr>
              <a:t>currentCircle</a:t>
            </a:r>
            <a:r>
              <a:rPr lang="en-US" sz="1800" b="1" dirty="0" smtClean="0">
                <a:latin typeface="Courier New" panose="02070309020205020404" pitchFamily="49" charset="0"/>
              </a:rPr>
              <a:t>, 0, 45);</a:t>
            </a:r>
          </a:p>
          <a:p>
            <a:pPr lvl="1" eaLnBrk="1" hangingPunct="1">
              <a:lnSpc>
                <a:spcPct val="90000"/>
              </a:lnSpc>
            </a:pPr>
            <a:endParaRPr lang="en-US" sz="2000" b="1" dirty="0" smtClean="0">
              <a:latin typeface="Courier New" panose="020703090202050204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763926-3357-4CDE-8691-08A6C8D0663A}" type="datetime8">
              <a:rPr lang="en-US" smtClean="0"/>
              <a:pPr>
                <a:defRPr/>
              </a:pPr>
              <a:t>1/6/2016 8:47 PM</a:t>
            </a:fld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Figure 12-10:</a:t>
            </a:r>
            <a:br>
              <a:rPr lang="en-US" sz="3200" smtClean="0"/>
            </a:br>
            <a:r>
              <a:rPr lang="en-US" sz="3200" smtClean="0"/>
              <a:t>Filling and Drawing a Pie</a:t>
            </a:r>
          </a:p>
        </p:txBody>
      </p:sp>
      <p:pic>
        <p:nvPicPr>
          <p:cNvPr id="72707" name="Picture 3" descr="C12F0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33600"/>
            <a:ext cx="5638800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FB1896-49C2-4A6C-B3EA-A569AD3802D1}" type="datetime8">
              <a:rPr lang="en-US" smtClean="0"/>
              <a:pPr>
                <a:defRPr/>
              </a:pPr>
              <a:t>1/6/2016 8:47 PM</a:t>
            </a:fld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Drawing Images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</a:t>
            </a:r>
            <a:r>
              <a:rPr lang="en-US" b="1" smtClean="0">
                <a:latin typeface="Courier New" panose="02070309020205020404" pitchFamily="49" charset="0"/>
              </a:rPr>
              <a:t>FromFile</a:t>
            </a:r>
            <a:r>
              <a:rPr lang="en-US" smtClean="0"/>
              <a:t> method of the </a:t>
            </a:r>
            <a:r>
              <a:rPr lang="en-US" b="1" smtClean="0">
                <a:latin typeface="Courier New" panose="02070309020205020404" pitchFamily="49" charset="0"/>
              </a:rPr>
              <a:t>System.Drawing.Image</a:t>
            </a:r>
            <a:r>
              <a:rPr lang="en-US" smtClean="0"/>
              <a:t> class reads an image</a:t>
            </a:r>
          </a:p>
          <a:p>
            <a:pPr eaLnBrk="1" hangingPunct="1"/>
            <a:r>
              <a:rPr lang="en-US" smtClean="0"/>
              <a:t>The </a:t>
            </a:r>
            <a:r>
              <a:rPr lang="en-US" b="1" smtClean="0">
                <a:latin typeface="Courier New" panose="02070309020205020404" pitchFamily="49" charset="0"/>
              </a:rPr>
              <a:t>DrawImage</a:t>
            </a:r>
            <a:r>
              <a:rPr lang="en-US" smtClean="0"/>
              <a:t> method draws an image</a:t>
            </a:r>
          </a:p>
          <a:p>
            <a:pPr lvl="1" eaLnBrk="1" hangingPunct="1"/>
            <a:r>
              <a:rPr lang="en-US" smtClean="0"/>
              <a:t>An image can be drawn at a point</a:t>
            </a:r>
          </a:p>
          <a:p>
            <a:pPr lvl="2" eaLnBrk="1" hangingPunct="1"/>
            <a:r>
              <a:rPr lang="en-US" smtClean="0"/>
              <a:t>The image is not resized</a:t>
            </a:r>
          </a:p>
          <a:p>
            <a:pPr lvl="1" eaLnBrk="1" hangingPunct="1"/>
            <a:r>
              <a:rPr lang="en-US" smtClean="0"/>
              <a:t>An image can be drawn inside of a bounding rectangle</a:t>
            </a:r>
          </a:p>
          <a:p>
            <a:pPr lvl="2" eaLnBrk="1" hangingPunct="1"/>
            <a:r>
              <a:rPr lang="en-US" smtClean="0"/>
              <a:t>The image is resized to fit in the rectangle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88C50E-298D-4A6B-B28B-B409BCB2E92C}" type="datetime8">
              <a:rPr lang="en-US" smtClean="0"/>
              <a:pPr>
                <a:defRPr/>
              </a:pPr>
              <a:t>1/6/2016 8:47 PM</a:t>
            </a:fld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Drawing Images </a:t>
            </a:r>
            <a:r>
              <a:rPr lang="en-US" sz="1800" dirty="0" smtClean="0"/>
              <a:t>(Example)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1800" b="1" dirty="0" smtClean="0">
                <a:solidFill>
                  <a:srgbClr val="00B0F0"/>
                </a:solidFill>
                <a:latin typeface="Courier New" panose="02070309020205020404" pitchFamily="49" charset="0"/>
              </a:rPr>
              <a:t>Image</a:t>
            </a:r>
            <a:r>
              <a:rPr lang="en-US" sz="1800" b="1" dirty="0" smtClean="0">
                <a:latin typeface="Courier New" panose="02070309020205020404" pitchFamily="49" charset="0"/>
              </a:rPr>
              <a:t> </a:t>
            </a:r>
            <a:r>
              <a:rPr lang="en-US" sz="1800" b="1" dirty="0" err="1" smtClean="0">
                <a:latin typeface="Courier New" panose="02070309020205020404" pitchFamily="49" charset="0"/>
              </a:rPr>
              <a:t>currentImage</a:t>
            </a:r>
            <a:r>
              <a:rPr lang="en-US" sz="1800" b="1" dirty="0" smtClean="0">
                <a:latin typeface="Courier New" panose="02070309020205020404" pitchFamily="49" charset="0"/>
              </a:rPr>
              <a:t> = </a:t>
            </a:r>
            <a:r>
              <a:rPr lang="en-US" sz="1800" b="1" dirty="0" smtClean="0">
                <a:solidFill>
                  <a:srgbClr val="00B0F0"/>
                </a:solidFill>
                <a:latin typeface="Courier New" panose="02070309020205020404" pitchFamily="49" charset="0"/>
              </a:rPr>
              <a:t>Image</a:t>
            </a:r>
            <a:r>
              <a:rPr lang="en-US" sz="1800" b="1" dirty="0" smtClean="0">
                <a:latin typeface="Courier New" panose="02070309020205020404" pitchFamily="49" charset="0"/>
              </a:rPr>
              <a:t>();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1800" b="1" dirty="0" smtClean="0">
                <a:solidFill>
                  <a:srgbClr val="00B0F0"/>
                </a:solidFill>
                <a:latin typeface="Courier New" panose="02070309020205020404" pitchFamily="49" charset="0"/>
              </a:rPr>
              <a:t>Point</a:t>
            </a:r>
            <a:r>
              <a:rPr lang="en-US" sz="1800" b="1" dirty="0" smtClean="0">
                <a:latin typeface="Courier New" panose="02070309020205020404" pitchFamily="49" charset="0"/>
              </a:rPr>
              <a:t> </a:t>
            </a:r>
            <a:r>
              <a:rPr lang="en-US" sz="1800" b="1" dirty="0" err="1" smtClean="0">
                <a:latin typeface="Courier New" panose="02070309020205020404" pitchFamily="49" charset="0"/>
              </a:rPr>
              <a:t>pointOrigin</a:t>
            </a:r>
            <a:r>
              <a:rPr lang="en-US" sz="1800" b="1" dirty="0" smtClean="0">
                <a:latin typeface="Courier New" panose="02070309020205020404" pitchFamily="49" charset="0"/>
              </a:rPr>
              <a:t> = </a:t>
            </a:r>
            <a:r>
              <a:rPr lang="en-US" sz="1800" b="1" dirty="0" smtClean="0">
                <a:solidFill>
                  <a:srgbClr val="0070C0"/>
                </a:solidFill>
                <a:latin typeface="Courier New" panose="02070309020205020404" pitchFamily="49" charset="0"/>
              </a:rPr>
              <a:t>new</a:t>
            </a:r>
            <a:r>
              <a:rPr lang="en-US" sz="1800" b="1" dirty="0" smtClean="0">
                <a:latin typeface="Courier New" panose="02070309020205020404" pitchFamily="49" charset="0"/>
              </a:rPr>
              <a:t> </a:t>
            </a:r>
            <a:r>
              <a:rPr lang="en-US" sz="1800" b="1" dirty="0" smtClean="0">
                <a:solidFill>
                  <a:srgbClr val="00B0F0"/>
                </a:solidFill>
                <a:latin typeface="Courier New" panose="02070309020205020404" pitchFamily="49" charset="0"/>
              </a:rPr>
              <a:t>Point</a:t>
            </a:r>
            <a:r>
              <a:rPr lang="en-US" sz="1800" b="1" dirty="0" smtClean="0">
                <a:latin typeface="Courier New" panose="02070309020205020404" pitchFamily="49" charset="0"/>
              </a:rPr>
              <a:t>(10, 10);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1800" b="1" dirty="0" smtClean="0">
                <a:solidFill>
                  <a:srgbClr val="00B0F0"/>
                </a:solidFill>
                <a:latin typeface="Courier New" panose="02070309020205020404" pitchFamily="49" charset="0"/>
              </a:rPr>
              <a:t>Rectangle</a:t>
            </a:r>
            <a:r>
              <a:rPr lang="en-US" sz="1800" b="1" dirty="0" smtClean="0">
                <a:latin typeface="Courier New" panose="02070309020205020404" pitchFamily="49" charset="0"/>
              </a:rPr>
              <a:t> </a:t>
            </a:r>
            <a:r>
              <a:rPr lang="en-US" sz="1800" b="1" dirty="0" err="1" smtClean="0">
                <a:latin typeface="Courier New" panose="02070309020205020404" pitchFamily="49" charset="0"/>
              </a:rPr>
              <a:t>imageRectangle</a:t>
            </a:r>
            <a:r>
              <a:rPr lang="en-US" sz="1800" b="1" dirty="0" smtClean="0">
                <a:latin typeface="Courier New" panose="02070309020205020404" pitchFamily="49" charset="0"/>
              </a:rPr>
              <a:t> = </a:t>
            </a:r>
            <a:r>
              <a:rPr lang="en-US" sz="1800" b="1" dirty="0" smtClean="0">
                <a:solidFill>
                  <a:srgbClr val="0070C0"/>
                </a:solidFill>
                <a:latin typeface="Courier New" panose="02070309020205020404" pitchFamily="49" charset="0"/>
              </a:rPr>
              <a:t>new</a:t>
            </a:r>
            <a:r>
              <a:rPr lang="en-US" sz="1800" b="1" dirty="0" smtClean="0">
                <a:latin typeface="Courier New" panose="02070309020205020404" pitchFamily="49" charset="0"/>
              </a:rPr>
              <a:t> </a:t>
            </a:r>
            <a:r>
              <a:rPr lang="en-US" sz="1800" b="1" dirty="0" smtClean="0">
                <a:solidFill>
                  <a:srgbClr val="00B0F0"/>
                </a:solidFill>
                <a:latin typeface="Courier New" panose="02070309020205020404" pitchFamily="49" charset="0"/>
              </a:rPr>
              <a:t>Rectangle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1800" b="1" dirty="0" smtClean="0">
                <a:latin typeface="Courier New" panose="02070309020205020404" pitchFamily="49" charset="0"/>
              </a:rPr>
              <a:t>    (10, 10, 150, 150);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1800" b="1" dirty="0" err="1" smtClean="0">
                <a:latin typeface="Courier New" panose="02070309020205020404" pitchFamily="49" charset="0"/>
              </a:rPr>
              <a:t>CurrentImage</a:t>
            </a:r>
            <a:r>
              <a:rPr lang="en-US" sz="1800" b="1" dirty="0" smtClean="0">
                <a:latin typeface="Courier New" panose="02070309020205020404" pitchFamily="49" charset="0"/>
              </a:rPr>
              <a:t> = </a:t>
            </a:r>
            <a:r>
              <a:rPr lang="en-US" sz="1800" b="1" dirty="0" err="1" smtClean="0">
                <a:solidFill>
                  <a:srgbClr val="00B0F0"/>
                </a:solidFill>
                <a:latin typeface="Courier New" panose="02070309020205020404" pitchFamily="49" charset="0"/>
              </a:rPr>
              <a:t>Image</a:t>
            </a:r>
            <a:r>
              <a:rPr lang="en-US" sz="1800" b="1" dirty="0" err="1" smtClean="0">
                <a:latin typeface="Courier New" panose="02070309020205020404" pitchFamily="49" charset="0"/>
              </a:rPr>
              <a:t>.FromFile</a:t>
            </a:r>
            <a:r>
              <a:rPr lang="en-US" sz="1800" b="1" dirty="0" smtClean="0">
                <a:latin typeface="Courier New" panose="02070309020205020404" pitchFamily="49" charset="0"/>
              </a:rPr>
              <a:t>("C:\Image.bmp");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1800" b="1" dirty="0" err="1" smtClean="0">
                <a:latin typeface="Courier New" panose="02070309020205020404" pitchFamily="49" charset="0"/>
              </a:rPr>
              <a:t>e.Graphics.DrawImage</a:t>
            </a:r>
            <a:r>
              <a:rPr lang="en-US" sz="1800" b="1" dirty="0" smtClean="0">
                <a:latin typeface="Courier New" panose="02070309020205020404" pitchFamily="49" charset="0"/>
              </a:rPr>
              <a:t>(</a:t>
            </a:r>
            <a:r>
              <a:rPr lang="en-US" sz="1800" b="1" dirty="0" err="1" smtClean="0">
                <a:latin typeface="Courier New" panose="02070309020205020404" pitchFamily="49" charset="0"/>
              </a:rPr>
              <a:t>currentImage</a:t>
            </a:r>
            <a:r>
              <a:rPr lang="en-US" sz="1800" b="1" dirty="0" smtClean="0">
                <a:latin typeface="Courier New" panose="02070309020205020404" pitchFamily="49" charset="0"/>
              </a:rPr>
              <a:t>, </a:t>
            </a:r>
            <a:r>
              <a:rPr lang="en-US" sz="1800" b="1" dirty="0" err="1" smtClean="0">
                <a:latin typeface="Courier New" panose="02070309020205020404" pitchFamily="49" charset="0"/>
              </a:rPr>
              <a:t>pointOrigin</a:t>
            </a:r>
            <a:r>
              <a:rPr lang="en-US" sz="1800" b="1" dirty="0" smtClean="0">
                <a:latin typeface="Courier New" panose="02070309020205020404" pitchFamily="49" charset="0"/>
              </a:rPr>
              <a:t>);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1800" b="1" dirty="0" err="1" smtClean="0">
                <a:latin typeface="Courier New" panose="02070309020205020404" pitchFamily="49" charset="0"/>
              </a:rPr>
              <a:t>e.Graphics.DrawImage</a:t>
            </a:r>
            <a:r>
              <a:rPr lang="en-US" sz="1800" b="1" dirty="0" smtClean="0">
                <a:latin typeface="Courier New" panose="02070309020205020404" pitchFamily="49" charset="0"/>
              </a:rPr>
              <a:t>(</a:t>
            </a:r>
            <a:r>
              <a:rPr lang="en-US" sz="1800" b="1" dirty="0" err="1" smtClean="0">
                <a:latin typeface="Courier New" panose="02070309020205020404" pitchFamily="49" charset="0"/>
              </a:rPr>
              <a:t>currentImage</a:t>
            </a:r>
            <a:r>
              <a:rPr lang="en-US" sz="1800" b="1" dirty="0" smtClean="0">
                <a:latin typeface="Courier New" panose="02070309020205020404" pitchFamily="49" charset="0"/>
              </a:rPr>
              <a:t>, </a:t>
            </a:r>
            <a:r>
              <a:rPr lang="en-US" sz="1800" b="1" dirty="0" err="1" smtClean="0">
                <a:latin typeface="Courier New" panose="02070309020205020404" pitchFamily="49" charset="0"/>
              </a:rPr>
              <a:t>imageRectangle</a:t>
            </a:r>
            <a:r>
              <a:rPr lang="en-US" sz="1800" b="1" dirty="0" smtClean="0">
                <a:latin typeface="Courier New" panose="02070309020205020404" pitchFamily="49" charset="0"/>
              </a:rPr>
              <a:t>);</a:t>
            </a:r>
          </a:p>
          <a:p>
            <a:pPr eaLnBrk="1" hangingPunct="1">
              <a:lnSpc>
                <a:spcPct val="90000"/>
              </a:lnSpc>
            </a:pPr>
            <a:endParaRPr lang="en-US" sz="2400" b="1" dirty="0" smtClean="0">
              <a:latin typeface="Courier New" panose="020703090202050204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44E8C9-7A61-443A-AE05-47ED5E713BC2}" type="datetime8">
              <a:rPr lang="en-US" smtClean="0"/>
              <a:pPr>
                <a:defRPr/>
              </a:pPr>
              <a:t>1/6/2016 8:47 PM</a:t>
            </a:fld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Rendering an Image at a Point</a:t>
            </a:r>
          </a:p>
        </p:txBody>
      </p:sp>
      <p:pic>
        <p:nvPicPr>
          <p:cNvPr id="75779" name="Picture 3" descr="C12F0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81200"/>
            <a:ext cx="5334000" cy="400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51FF0A-779E-49EA-A777-62B317EBF676}" type="datetime8">
              <a:rPr lang="en-US" smtClean="0"/>
              <a:pPr>
                <a:defRPr/>
              </a:pPr>
              <a:t>1/6/2016 8:47 PM</a:t>
            </a:fld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Rendering an Image in a Rectangle</a:t>
            </a:r>
          </a:p>
        </p:txBody>
      </p:sp>
      <p:pic>
        <p:nvPicPr>
          <p:cNvPr id="76803" name="Picture 3" descr="C12F0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57400"/>
            <a:ext cx="5334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4DE8AD-F200-4E04-AF68-32706BD53CE4}" type="datetime8">
              <a:rPr lang="en-US" smtClean="0"/>
              <a:pPr>
                <a:defRPr/>
              </a:pPr>
              <a:t>1/6/2016 8:47 PM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Still More on the GDI+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 controls take care of their own display features</a:t>
            </a:r>
          </a:p>
          <a:p>
            <a:pPr eaLnBrk="1" hangingPunct="1"/>
            <a:r>
              <a:rPr lang="en-US" smtClean="0"/>
              <a:t>Others let you take over all or some of the drawing features</a:t>
            </a:r>
          </a:p>
          <a:p>
            <a:pPr eaLnBrk="1" hangingPunct="1"/>
            <a:r>
              <a:rPr lang="en-US" smtClean="0"/>
              <a:t>GDI+ is huge and complex – we will see about 1% of its capabilities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8E6EF8-E206-4260-92C3-155B46F5195C}" type="datetime8">
              <a:rPr lang="en-US" smtClean="0"/>
              <a:pPr>
                <a:defRPr/>
              </a:pPr>
              <a:t>1/6/2016 8:47 PM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Introduction to the </a:t>
            </a:r>
            <a:r>
              <a:rPr lang="en-US" sz="3200" b="1" smtClean="0">
                <a:latin typeface="Courier New" panose="02070309020205020404" pitchFamily="49" charset="0"/>
              </a:rPr>
              <a:t>Paint</a:t>
            </a:r>
            <a:r>
              <a:rPr lang="en-US" sz="3200" smtClean="0"/>
              <a:t> Event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Shapes are rendered to a form during the </a:t>
            </a:r>
            <a:r>
              <a:rPr lang="en-US" sz="2400" b="1" smtClean="0">
                <a:latin typeface="Courier New" panose="02070309020205020404" pitchFamily="49" charset="0"/>
              </a:rPr>
              <a:t>Paint</a:t>
            </a:r>
            <a:r>
              <a:rPr lang="en-US" sz="2400" smtClean="0"/>
              <a:t> event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smtClean="0"/>
              <a:t>Other controls, such as a </a:t>
            </a:r>
            <a:r>
              <a:rPr lang="en-US" sz="2100" b="1" smtClean="0">
                <a:latin typeface="Courier New" panose="02070309020205020404" pitchFamily="49" charset="0"/>
              </a:rPr>
              <a:t>PictureBox</a:t>
            </a:r>
            <a:r>
              <a:rPr lang="en-US" sz="2100" smtClean="0"/>
              <a:t>, support the </a:t>
            </a:r>
            <a:r>
              <a:rPr lang="en-US" sz="2100" b="1" smtClean="0">
                <a:latin typeface="Courier New" panose="02070309020205020404" pitchFamily="49" charset="0"/>
              </a:rPr>
              <a:t>Paint</a:t>
            </a:r>
            <a:r>
              <a:rPr lang="en-US" sz="2100" smtClean="0"/>
              <a:t> event too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There is no design-time mechanism to draw shapes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smtClean="0">
                <a:solidFill>
                  <a:schemeClr val="accent2"/>
                </a:solidFill>
              </a:rPr>
              <a:t>What does this mean?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Shapes do not support events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b="1" smtClean="0">
                <a:solidFill>
                  <a:schemeClr val="accent2"/>
                </a:solidFill>
              </a:rPr>
              <a:t>What does this mean?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The end user has no interaction with a shape drawn on a graphics surface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hlink"/>
                </a:solidFill>
              </a:rPr>
              <a:t>Shapes can only be drawn to a graphics surface such as a form or </a:t>
            </a:r>
            <a:r>
              <a:rPr lang="en-US" sz="2400" b="1" smtClean="0">
                <a:solidFill>
                  <a:schemeClr val="hlink"/>
                </a:solidFill>
                <a:latin typeface="Courier New" panose="02070309020205020404" pitchFamily="49" charset="0"/>
              </a:rPr>
              <a:t>PictureBox </a:t>
            </a:r>
            <a:r>
              <a:rPr lang="en-US" sz="2400" smtClean="0">
                <a:solidFill>
                  <a:schemeClr val="hlink"/>
                </a:solidFill>
              </a:rPr>
              <a:t>or some other controls such as a</a:t>
            </a:r>
            <a:r>
              <a:rPr lang="en-US" sz="2400" b="1" smtClean="0">
                <a:solidFill>
                  <a:schemeClr val="hlink"/>
                </a:solidFill>
                <a:latin typeface="Courier New" panose="02070309020205020404" pitchFamily="49" charset="0"/>
              </a:rPr>
              <a:t> ListBox </a:t>
            </a:r>
            <a:r>
              <a:rPr lang="en-US" sz="2400" smtClean="0">
                <a:solidFill>
                  <a:schemeClr val="hlink"/>
                </a:solidFill>
              </a:rPr>
              <a:t>which allow you some control over its appearance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65BF3F-A844-4271-AE51-E06923F7DB96}" type="datetime8">
              <a:rPr lang="en-US" smtClean="0"/>
              <a:pPr>
                <a:defRPr/>
              </a:pPr>
              <a:t>1/6/2016 8:47 PM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Selecting a Canvas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Most drawing in .NET is done within the context of a </a:t>
            </a:r>
            <a:r>
              <a:rPr lang="en-US" smtClean="0">
                <a:solidFill>
                  <a:srgbClr val="009900"/>
                </a:solidFill>
              </a:rPr>
              <a:t>Graphics Object</a:t>
            </a:r>
            <a:r>
              <a:rPr lang="en-US" smtClean="0"/>
              <a:t> (on which you draw everything)</a:t>
            </a:r>
          </a:p>
          <a:p>
            <a:pPr eaLnBrk="1" hangingPunct="1"/>
            <a:r>
              <a:rPr lang="en-US" smtClean="0"/>
              <a:t>There is always a surface behind the graphics object</a:t>
            </a:r>
          </a:p>
          <a:p>
            <a:pPr eaLnBrk="1" hangingPunct="1"/>
            <a:r>
              <a:rPr lang="en-US" smtClean="0"/>
              <a:t>Any drawing to a graphics object is drawn to this surface as well</a:t>
            </a:r>
          </a:p>
          <a:p>
            <a:pPr eaLnBrk="1" hangingPunct="1"/>
            <a:r>
              <a:rPr lang="en-US" smtClean="0"/>
              <a:t>The graphics object includes many methods that let you draw “things” on the graphics surface </a:t>
            </a:r>
          </a:p>
          <a:p>
            <a:pPr eaLnBrk="1" hangingPunct="1"/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C76620-DD83-4FDD-A51C-CE1B01E0CC7D}" type="datetime8">
              <a:rPr lang="en-US" smtClean="0"/>
              <a:pPr>
                <a:defRPr/>
              </a:pPr>
              <a:t>1/6/2016 8:47 PM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Drawing to a Form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This next example illustrates one way to draw on a form (using the paint event handler) </a:t>
            </a:r>
            <a:r>
              <a:rPr lang="en-US" sz="2400" smtClean="0">
                <a:sym typeface="Wingdings" panose="05000000000000000000" pitchFamily="2" charset="2"/>
              </a:rPr>
              <a:t></a:t>
            </a:r>
            <a:endParaRPr lang="en-US" sz="2400" smtClean="0"/>
          </a:p>
          <a:p>
            <a:pPr lvl="1" eaLnBrk="1" hangingPunct="1">
              <a:lnSpc>
                <a:spcPct val="90000"/>
              </a:lnSpc>
            </a:pPr>
            <a:r>
              <a:rPr lang="en-US" sz="2100" smtClean="0"/>
              <a:t>Remember that this handler fires whenever a form is drawn or resized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smtClean="0"/>
              <a:t>The handler also fires when a minimized form is maximized or restored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smtClean="0"/>
              <a:t>And, it fires when an obscured or partially obscured form in unobscured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A paint event also fires when the </a:t>
            </a:r>
            <a:r>
              <a:rPr lang="en-US" sz="2400" b="1" smtClean="0">
                <a:latin typeface="Courier New" panose="02070309020205020404" pitchFamily="49" charset="0"/>
              </a:rPr>
              <a:t>Invalidate</a:t>
            </a:r>
            <a:r>
              <a:rPr lang="en-US" sz="2400" smtClean="0"/>
              <a:t> method of the underlying form or </a:t>
            </a:r>
            <a:r>
              <a:rPr lang="en-US" sz="2400" b="1" smtClean="0">
                <a:latin typeface="Courier New" panose="02070309020205020404" pitchFamily="49" charset="0"/>
              </a:rPr>
              <a:t>Picturebox</a:t>
            </a:r>
            <a:r>
              <a:rPr lang="en-US" sz="2400" smtClean="0"/>
              <a:t> control is called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Some events, most notably the paint event for forms and controls provide direct access to a graphics object through its arguments.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40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C322C2-FFC4-4919-BE89-100DFEF74BBB}" type="datetime8">
              <a:rPr lang="en-US" smtClean="0"/>
              <a:pPr>
                <a:defRPr/>
              </a:pPr>
              <a:t>1/6/2016 8:47 PM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603AB"/>
            </a:gs>
            <a:gs pos="12000">
              <a:srgbClr val="E81766"/>
            </a:gs>
            <a:gs pos="27000">
              <a:srgbClr val="EE3F17"/>
            </a:gs>
            <a:gs pos="48000">
              <a:srgbClr val="FFFF00"/>
            </a:gs>
            <a:gs pos="64999">
              <a:srgbClr val="1A8D48"/>
            </a:gs>
            <a:gs pos="78999">
              <a:srgbClr val="0819FB"/>
            </a:gs>
            <a:gs pos="100000">
              <a:srgbClr val="A603AB"/>
            </a:gs>
          </a:gsLst>
          <a:lin ang="0" scaled="1"/>
        </a:gradFill>
        <a:ln w="127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sy="50000" kx="2115830" algn="bl" rotWithShape="0">
            <a:srgbClr val="C0C0C0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603AB"/>
            </a:gs>
            <a:gs pos="12000">
              <a:srgbClr val="E81766"/>
            </a:gs>
            <a:gs pos="27000">
              <a:srgbClr val="EE3F17"/>
            </a:gs>
            <a:gs pos="48000">
              <a:srgbClr val="FFFF00"/>
            </a:gs>
            <a:gs pos="64999">
              <a:srgbClr val="1A8D48"/>
            </a:gs>
            <a:gs pos="78999">
              <a:srgbClr val="0819FB"/>
            </a:gs>
            <a:gs pos="100000">
              <a:srgbClr val="A603AB"/>
            </a:gs>
          </a:gsLst>
          <a:lin ang="0" scaled="1"/>
        </a:gradFill>
        <a:ln w="127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sy="50000" kx="2115830" algn="bl" rotWithShape="0">
            <a:srgbClr val="C0C0C0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30027</TotalTime>
  <Words>2914</Words>
  <Application>Microsoft Office PowerPoint</Application>
  <PresentationFormat>On-screen Show (4:3)</PresentationFormat>
  <Paragraphs>437</Paragraphs>
  <Slides>58</Slides>
  <Notes>52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1" baseType="lpstr">
      <vt:lpstr>Blends</vt:lpstr>
      <vt:lpstr>Document</vt:lpstr>
      <vt:lpstr>Microsoft Office Word 97 - 2003 Document</vt:lpstr>
      <vt:lpstr>Lecture Set 13</vt:lpstr>
      <vt:lpstr>Objectives</vt:lpstr>
      <vt:lpstr>Introduction to Drawing</vt:lpstr>
      <vt:lpstr>The GDI+</vt:lpstr>
      <vt:lpstr>More on the GDI+</vt:lpstr>
      <vt:lpstr>Still More on the GDI+</vt:lpstr>
      <vt:lpstr>Introduction to the Paint Event</vt:lpstr>
      <vt:lpstr>Selecting a Canvas</vt:lpstr>
      <vt:lpstr>Drawing to a Form</vt:lpstr>
      <vt:lpstr>Drawing to a Form (Example)</vt:lpstr>
      <vt:lpstr>Drawing to a PictureBox</vt:lpstr>
      <vt:lpstr>Drawing to a PictureBox (Example)</vt:lpstr>
      <vt:lpstr>The Classes of the GDI+</vt:lpstr>
      <vt:lpstr>The Purpose of the System.Drawing Namespace</vt:lpstr>
      <vt:lpstr>An Underlying Framework</vt:lpstr>
      <vt:lpstr>The Object Framework 1</vt:lpstr>
      <vt:lpstr>The Object Framework 2</vt:lpstr>
      <vt:lpstr>The Object Framework 3 – The Connection</vt:lpstr>
      <vt:lpstr>The Object Framework 4 – Why Bother</vt:lpstr>
      <vt:lpstr>The Object Framework 5 – Why Bother</vt:lpstr>
      <vt:lpstr>The Object Framework 6 – Why Bother</vt:lpstr>
      <vt:lpstr>Drawing a First Shape</vt:lpstr>
      <vt:lpstr>Drawing a First Shape (Example)</vt:lpstr>
      <vt:lpstr>Figure 12-1: Drawing a Line</vt:lpstr>
      <vt:lpstr>Understanding the Paint Event</vt:lpstr>
      <vt:lpstr>Understanding Color</vt:lpstr>
      <vt:lpstr>Table 12-1: Sample RGB Colors</vt:lpstr>
      <vt:lpstr>Introduction to the color Structure</vt:lpstr>
      <vt:lpstr>The Color Structure (Members)</vt:lpstr>
      <vt:lpstr>The ColorDialog Control</vt:lpstr>
      <vt:lpstr>Figure 12-2: Color Dialog Box</vt:lpstr>
      <vt:lpstr>Introduction to Pens and Brushes</vt:lpstr>
      <vt:lpstr>Using Pens to Outline Shapes</vt:lpstr>
      <vt:lpstr>The Pen Constructor</vt:lpstr>
      <vt:lpstr>Using Brushes to Fill Shapes</vt:lpstr>
      <vt:lpstr>Figure 12-4: Hierarchical Organization of the Brush Classes</vt:lpstr>
      <vt:lpstr>Shapes Defined by the System.Drawing Namespace</vt:lpstr>
      <vt:lpstr>Figure 12-5: Filling  and Outlining a Rectangle</vt:lpstr>
      <vt:lpstr>The Point Structure</vt:lpstr>
      <vt:lpstr>The Size Structure</vt:lpstr>
      <vt:lpstr>The Client Area</vt:lpstr>
      <vt:lpstr>Creating a Rectangle</vt:lpstr>
      <vt:lpstr>Creating a Rectangle (Examples)</vt:lpstr>
      <vt:lpstr>Drawing Rectangles</vt:lpstr>
      <vt:lpstr>Drawing Lines</vt:lpstr>
      <vt:lpstr>Figure 12-6:  Drawing a Line on a Form</vt:lpstr>
      <vt:lpstr>Introduction to Elliptical Shapes</vt:lpstr>
      <vt:lpstr>Drawing and Filling an Ellipse (Example)</vt:lpstr>
      <vt:lpstr>Figure 12-8: Drawing  and Filling an Ellipse</vt:lpstr>
      <vt:lpstr>Drawing Arcs</vt:lpstr>
      <vt:lpstr>Drawing an Arc (Example)</vt:lpstr>
      <vt:lpstr> Drawing an Arc</vt:lpstr>
      <vt:lpstr>Creating a Pie Shape</vt:lpstr>
      <vt:lpstr>Figure 12-10: Filling and Drawing a Pie</vt:lpstr>
      <vt:lpstr>Drawing Images</vt:lpstr>
      <vt:lpstr>Drawing Images (Example)</vt:lpstr>
      <vt:lpstr> Rendering an Image at a Point</vt:lpstr>
      <vt:lpstr>Rendering an Image in a Rectangle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12</dc:title>
  <dc:subject/>
  <dc:creator>Course Technology</dc:creator>
  <cp:keywords/>
  <dc:description/>
  <cp:lastModifiedBy>Frank L Friedman</cp:lastModifiedBy>
  <cp:revision>969</cp:revision>
  <cp:lastPrinted>2009-04-22T19:24:48Z</cp:lastPrinted>
  <dcterms:created xsi:type="dcterms:W3CDTF">2001-01-01T00:26:29Z</dcterms:created>
  <dcterms:modified xsi:type="dcterms:W3CDTF">2016-01-07T01:58:20Z</dcterms:modified>
  <cp:category/>
</cp:coreProperties>
</file>